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3"/>
  </p:notesMasterIdLst>
  <p:handoutMasterIdLst>
    <p:handoutMasterId r:id="rId44"/>
  </p:handoutMasterIdLst>
  <p:sldIdLst>
    <p:sldId id="368" r:id="rId2"/>
    <p:sldId id="437" r:id="rId3"/>
    <p:sldId id="413" r:id="rId4"/>
    <p:sldId id="438" r:id="rId5"/>
    <p:sldId id="344" r:id="rId6"/>
    <p:sldId id="425" r:id="rId7"/>
    <p:sldId id="426" r:id="rId8"/>
    <p:sldId id="431" r:id="rId9"/>
    <p:sldId id="428" r:id="rId10"/>
    <p:sldId id="414" r:id="rId11"/>
    <p:sldId id="382" r:id="rId12"/>
    <p:sldId id="383" r:id="rId13"/>
    <p:sldId id="432" r:id="rId14"/>
    <p:sldId id="433" r:id="rId15"/>
    <p:sldId id="434" r:id="rId16"/>
    <p:sldId id="435" r:id="rId17"/>
    <p:sldId id="327" r:id="rId18"/>
    <p:sldId id="329" r:id="rId19"/>
    <p:sldId id="331" r:id="rId20"/>
    <p:sldId id="357" r:id="rId21"/>
    <p:sldId id="417" r:id="rId22"/>
    <p:sldId id="420" r:id="rId23"/>
    <p:sldId id="421" r:id="rId24"/>
    <p:sldId id="422" r:id="rId25"/>
    <p:sldId id="423" r:id="rId26"/>
    <p:sldId id="405" r:id="rId27"/>
    <p:sldId id="429" r:id="rId28"/>
    <p:sldId id="430" r:id="rId29"/>
    <p:sldId id="424" r:id="rId30"/>
    <p:sldId id="418" r:id="rId31"/>
    <p:sldId id="407" r:id="rId32"/>
    <p:sldId id="408" r:id="rId33"/>
    <p:sldId id="402" r:id="rId34"/>
    <p:sldId id="355" r:id="rId35"/>
    <p:sldId id="436" r:id="rId36"/>
    <p:sldId id="394" r:id="rId37"/>
    <p:sldId id="395" r:id="rId38"/>
    <p:sldId id="396" r:id="rId39"/>
    <p:sldId id="397" r:id="rId40"/>
    <p:sldId id="353" r:id="rId41"/>
    <p:sldId id="370" r:id="rId42"/>
  </p:sldIdLst>
  <p:sldSz cx="9906000" cy="6858000" type="A4"/>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p15:clr>
            <a:srgbClr val="A4A3A4"/>
          </p15:clr>
        </p15:guide>
        <p15:guide id="2" pos="3120">
          <p15:clr>
            <a:srgbClr val="A4A3A4"/>
          </p15:clr>
        </p15:guide>
        <p15:guide id="3" orient="horz">
          <p15:clr>
            <a:srgbClr val="A4A3A4"/>
          </p15:clr>
        </p15:guide>
        <p15:guide id="4" pos="62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m.gower" initials="t" lastIdx="5" clrIdx="0"/>
  <p:cmAuthor id="7" name="Saurabh Chaurasia" initials="SC" lastIdx="30" clrIdx="7"/>
  <p:cmAuthor id="1" name="swagatikaj" initials="s" lastIdx="1" clrIdx="1"/>
  <p:cmAuthor id="2" name="arai" initials="a" lastIdx="1" clrIdx="2"/>
  <p:cmAuthor id="3" name="ptiga" initials="p" lastIdx="125" clrIdx="3"/>
  <p:cmAuthor id="4" name="pisharma" initials="p" lastIdx="6" clrIdx="4"/>
  <p:cmAuthor id="5" name="user" initials="u" lastIdx="1" clrIdx="5"/>
  <p:cmAuthor id="6" name="v for vendetta" initials="vb" lastIdx="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4D"/>
    <a:srgbClr val="C7CFD4"/>
    <a:srgbClr val="69737A"/>
    <a:srgbClr val="00646C"/>
    <a:srgbClr val="00989A"/>
    <a:srgbClr val="E7EFEF"/>
    <a:srgbClr val="CBDDDE"/>
    <a:srgbClr val="969696"/>
    <a:srgbClr val="8EA7A9"/>
    <a:srgbClr val="523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4671" autoAdjust="0"/>
  </p:normalViewPr>
  <p:slideViewPr>
    <p:cSldViewPr snapToGrid="0">
      <p:cViewPr varScale="1">
        <p:scale>
          <a:sx n="110" d="100"/>
          <a:sy n="110" d="100"/>
        </p:scale>
        <p:origin x="1344" y="108"/>
      </p:cViewPr>
      <p:guideLst>
        <p:guide orient="horz" pos="2136"/>
        <p:guide pos="3120"/>
        <p:guide orient="horz"/>
        <p:guide pos="62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636558-3DA8-4D07-B83C-779956F9B59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649C4FA-BC45-432A-944E-9B8B4D212B99}">
      <dgm:prSet phldrT="[Text]" custT="1"/>
      <dgm:spPr>
        <a:solidFill>
          <a:srgbClr val="69737A"/>
        </a:solidFill>
      </dgm:spPr>
      <dgm:t>
        <a:bodyPr/>
        <a:lstStyle/>
        <a:p>
          <a:r>
            <a:rPr lang="en-US" sz="1100" b="1" dirty="0">
              <a:solidFill>
                <a:schemeClr val="bg1"/>
              </a:solidFill>
              <a:latin typeface="Calibri" pitchFamily="34" charset="0"/>
              <a:cs typeface="Arial" pitchFamily="34" charset="0"/>
            </a:rPr>
            <a:t>Executive summary</a:t>
          </a:r>
        </a:p>
      </dgm:t>
    </dgm:pt>
    <dgm:pt modelId="{343CA372-AA9F-4204-80DA-C912814CD3C1}" type="parTrans" cxnId="{83289D17-E241-4D69-B699-42EF56B57480}">
      <dgm:prSet/>
      <dgm:spPr/>
      <dgm:t>
        <a:bodyPr/>
        <a:lstStyle/>
        <a:p>
          <a:endParaRPr lang="en-US" sz="1100">
            <a:latin typeface="+mj-lt"/>
            <a:cs typeface="Arial" pitchFamily="34" charset="0"/>
          </a:endParaRPr>
        </a:p>
      </dgm:t>
    </dgm:pt>
    <dgm:pt modelId="{0D68C149-7EDB-4AD1-A41B-523113BEF56B}" type="sibTrans" cxnId="{83289D17-E241-4D69-B699-42EF56B57480}">
      <dgm:prSet/>
      <dgm:spPr/>
      <dgm:t>
        <a:bodyPr/>
        <a:lstStyle/>
        <a:p>
          <a:endParaRPr lang="en-US" sz="1100">
            <a:latin typeface="+mj-lt"/>
            <a:cs typeface="Arial" pitchFamily="34" charset="0"/>
          </a:endParaRPr>
        </a:p>
      </dgm:t>
    </dgm:pt>
    <dgm:pt modelId="{0B58E48A-E87A-49FD-A702-E32F29BFD608}">
      <dgm:prSet phldrT="[Text]" custT="1"/>
      <dgm:spPr>
        <a:solidFill>
          <a:srgbClr val="69737A"/>
        </a:solidFill>
      </dgm:spPr>
      <dgm:t>
        <a:bodyPr/>
        <a:lstStyle/>
        <a:p>
          <a:r>
            <a:rPr lang="en-US" sz="1100" b="1" dirty="0" smtClean="0">
              <a:latin typeface="Calibri" pitchFamily="34" charset="0"/>
            </a:rPr>
            <a:t>Enterprise ICT Investment Strategy in 2017</a:t>
          </a:r>
          <a:endParaRPr lang="en-US" sz="1100" b="1" dirty="0">
            <a:solidFill>
              <a:schemeClr val="bg1"/>
            </a:solidFill>
            <a:latin typeface="Calibri" pitchFamily="34" charset="0"/>
            <a:cs typeface="Arial" pitchFamily="34" charset="0"/>
          </a:endParaRPr>
        </a:p>
      </dgm:t>
    </dgm:pt>
    <dgm:pt modelId="{66AAF45A-06C4-47AD-A9C3-5C9464E6CBDB}" type="parTrans" cxnId="{7D23B108-52DF-4C34-9B06-85F3E96C7C4B}">
      <dgm:prSet/>
      <dgm:spPr/>
      <dgm:t>
        <a:bodyPr/>
        <a:lstStyle/>
        <a:p>
          <a:endParaRPr lang="en-US" sz="1100">
            <a:latin typeface="+mj-lt"/>
            <a:cs typeface="Arial" pitchFamily="34" charset="0"/>
          </a:endParaRPr>
        </a:p>
      </dgm:t>
    </dgm:pt>
    <dgm:pt modelId="{96E9EFA9-9A20-4BE0-85E0-346D8D90F935}" type="sibTrans" cxnId="{7D23B108-52DF-4C34-9B06-85F3E96C7C4B}">
      <dgm:prSet/>
      <dgm:spPr/>
      <dgm:t>
        <a:bodyPr/>
        <a:lstStyle/>
        <a:p>
          <a:endParaRPr lang="en-US" sz="1100">
            <a:latin typeface="+mj-lt"/>
            <a:cs typeface="Arial" pitchFamily="34" charset="0"/>
          </a:endParaRPr>
        </a:p>
      </dgm:t>
    </dgm:pt>
    <dgm:pt modelId="{5E80A87F-F3AA-4D8F-9692-D0239E392A43}">
      <dgm:prSet phldrT="[Text]" custT="1"/>
      <dgm:spPr>
        <a:solidFill>
          <a:srgbClr val="69737A"/>
        </a:solidFill>
      </dgm:spPr>
      <dgm:t>
        <a:bodyPr/>
        <a:lstStyle/>
        <a:p>
          <a:r>
            <a:rPr lang="en-US" sz="1100" b="1" dirty="0" smtClean="0">
              <a:latin typeface="Calibri" pitchFamily="34" charset="0"/>
            </a:rPr>
            <a:t>Segment  ICT Budget Allocations – 2017 vs. 2018</a:t>
          </a:r>
          <a:endParaRPr lang="en-US" sz="1100" b="1" dirty="0">
            <a:latin typeface="Calibri" pitchFamily="34" charset="0"/>
            <a:cs typeface="Arial" pitchFamily="34" charset="0"/>
          </a:endParaRPr>
        </a:p>
      </dgm:t>
    </dgm:pt>
    <dgm:pt modelId="{D79D20BF-0670-443B-9F6C-AAD5CFF87F99}" type="parTrans" cxnId="{D68662FB-70D8-4553-8AD6-3F0AEE3AC739}">
      <dgm:prSet/>
      <dgm:spPr/>
      <dgm:t>
        <a:bodyPr/>
        <a:lstStyle/>
        <a:p>
          <a:endParaRPr lang="en-US"/>
        </a:p>
      </dgm:t>
    </dgm:pt>
    <dgm:pt modelId="{7EDE4CF8-3BF3-4CD1-9BF5-E71904467E43}" type="sibTrans" cxnId="{D68662FB-70D8-4553-8AD6-3F0AEE3AC739}">
      <dgm:prSet/>
      <dgm:spPr/>
      <dgm:t>
        <a:bodyPr/>
        <a:lstStyle/>
        <a:p>
          <a:endParaRPr lang="en-US"/>
        </a:p>
      </dgm:t>
    </dgm:pt>
    <dgm:pt modelId="{783263F0-A6DA-4C33-9D20-7C0C1684A73C}">
      <dgm:prSet custT="1"/>
      <dgm:spPr>
        <a:solidFill>
          <a:srgbClr val="69737A"/>
        </a:solidFill>
      </dgm:spPr>
      <dgm:t>
        <a:bodyPr/>
        <a:lstStyle/>
        <a:p>
          <a:r>
            <a:rPr lang="en-US" sz="1100" b="1" dirty="0" smtClean="0">
              <a:latin typeface="Calibri" pitchFamily="34" charset="0"/>
            </a:rPr>
            <a:t>Future Outlook – Enterprise Technology Priorities</a:t>
          </a:r>
          <a:endParaRPr lang="en-US" sz="1100" b="1" dirty="0">
            <a:latin typeface="Calibri" pitchFamily="34" charset="0"/>
          </a:endParaRPr>
        </a:p>
      </dgm:t>
    </dgm:pt>
    <dgm:pt modelId="{07712AC7-394C-4565-BEDA-BA55028B424D}" type="parTrans" cxnId="{23887033-9C44-464D-925E-D237D36F1340}">
      <dgm:prSet/>
      <dgm:spPr/>
      <dgm:t>
        <a:bodyPr/>
        <a:lstStyle/>
        <a:p>
          <a:endParaRPr lang="en-US"/>
        </a:p>
      </dgm:t>
    </dgm:pt>
    <dgm:pt modelId="{4E2F0C7B-06F4-4DB8-8D1B-3D1737FEB516}" type="sibTrans" cxnId="{23887033-9C44-464D-925E-D237D36F1340}">
      <dgm:prSet/>
      <dgm:spPr/>
      <dgm:t>
        <a:bodyPr/>
        <a:lstStyle/>
        <a:p>
          <a:endParaRPr lang="en-US"/>
        </a:p>
      </dgm:t>
    </dgm:pt>
    <dgm:pt modelId="{5C568DCC-33FA-4F6C-998A-37F6544FE193}">
      <dgm:prSet custT="1"/>
      <dgm:spPr>
        <a:solidFill>
          <a:srgbClr val="69737A"/>
        </a:solidFill>
      </dgm:spPr>
      <dgm:t>
        <a:bodyPr/>
        <a:lstStyle/>
        <a:p>
          <a:r>
            <a:rPr lang="en-US" sz="1100" b="1" dirty="0" smtClean="0">
              <a:latin typeface="Calibri" pitchFamily="34" charset="0"/>
            </a:rPr>
            <a:t>Future Outlook – Technology Investment Priorities</a:t>
          </a:r>
          <a:endParaRPr lang="en-US" sz="1100" b="1" dirty="0">
            <a:latin typeface="Calibri" pitchFamily="34" charset="0"/>
          </a:endParaRPr>
        </a:p>
      </dgm:t>
    </dgm:pt>
    <dgm:pt modelId="{3B189B36-E651-4D6B-B0DE-64AA426F8BFA}" type="parTrans" cxnId="{5B92FD8B-D435-4567-AF04-D5F966BE126D}">
      <dgm:prSet/>
      <dgm:spPr/>
      <dgm:t>
        <a:bodyPr/>
        <a:lstStyle/>
        <a:p>
          <a:endParaRPr lang="en-US"/>
        </a:p>
      </dgm:t>
    </dgm:pt>
    <dgm:pt modelId="{87E086FC-BE44-4AA5-A02E-E2E98C87CEDA}" type="sibTrans" cxnId="{5B92FD8B-D435-4567-AF04-D5F966BE126D}">
      <dgm:prSet/>
      <dgm:spPr/>
      <dgm:t>
        <a:bodyPr/>
        <a:lstStyle/>
        <a:p>
          <a:endParaRPr lang="en-US"/>
        </a:p>
      </dgm:t>
    </dgm:pt>
    <dgm:pt modelId="{F0AB0906-0410-4452-88D9-EB6B8F15F86D}">
      <dgm:prSet phldrT="[Text]" custT="1"/>
      <dgm:spPr>
        <a:solidFill>
          <a:srgbClr val="69737A"/>
        </a:solidFill>
      </dgm:spPr>
      <dgm:t>
        <a:bodyPr/>
        <a:lstStyle/>
        <a:p>
          <a:r>
            <a:rPr lang="en-US" sz="1100" b="1" dirty="0" smtClean="0">
              <a:solidFill>
                <a:schemeClr val="bg1"/>
              </a:solidFill>
              <a:latin typeface="Calibri" pitchFamily="34" charset="0"/>
              <a:cs typeface="Arial" pitchFamily="34" charset="0"/>
            </a:rPr>
            <a:t>Key findings</a:t>
          </a:r>
          <a:endParaRPr lang="en-US" sz="1100" b="1" dirty="0">
            <a:solidFill>
              <a:schemeClr val="bg1"/>
            </a:solidFill>
            <a:latin typeface="Calibri" pitchFamily="34" charset="0"/>
            <a:cs typeface="Arial" pitchFamily="34" charset="0"/>
          </a:endParaRPr>
        </a:p>
      </dgm:t>
    </dgm:pt>
    <dgm:pt modelId="{2937CE35-2A33-4A5A-9B8E-CEE6A890F5BA}" type="parTrans" cxnId="{4CECDB7D-F9DE-46D2-911F-94FB59C36B68}">
      <dgm:prSet/>
      <dgm:spPr/>
      <dgm:t>
        <a:bodyPr/>
        <a:lstStyle/>
        <a:p>
          <a:endParaRPr lang="en-US"/>
        </a:p>
      </dgm:t>
    </dgm:pt>
    <dgm:pt modelId="{A264A19E-5BA2-4D4D-A402-55E84EB7F5E2}" type="sibTrans" cxnId="{4CECDB7D-F9DE-46D2-911F-94FB59C36B68}">
      <dgm:prSet/>
      <dgm:spPr/>
      <dgm:t>
        <a:bodyPr/>
        <a:lstStyle/>
        <a:p>
          <a:endParaRPr lang="en-US"/>
        </a:p>
      </dgm:t>
    </dgm:pt>
    <dgm:pt modelId="{BBF4F963-E37C-40F8-B49F-4A7EAFC8A0FD}">
      <dgm:prSet phldrT="[Text]" custT="1"/>
      <dgm:spPr>
        <a:solidFill>
          <a:srgbClr val="69737A"/>
        </a:solidFill>
      </dgm:spPr>
      <dgm:t>
        <a:bodyPr/>
        <a:lstStyle/>
        <a:p>
          <a:r>
            <a:rPr lang="en-US" sz="1100" b="1" dirty="0" smtClean="0">
              <a:solidFill>
                <a:schemeClr val="bg1"/>
              </a:solidFill>
              <a:latin typeface="Calibri" pitchFamily="34" charset="0"/>
              <a:cs typeface="Arial" pitchFamily="34" charset="0"/>
            </a:rPr>
            <a:t>Survey Demographics</a:t>
          </a:r>
          <a:endParaRPr lang="en-US" sz="1100" b="1" dirty="0">
            <a:solidFill>
              <a:schemeClr val="bg1"/>
            </a:solidFill>
            <a:latin typeface="Calibri" pitchFamily="34" charset="0"/>
            <a:cs typeface="Arial" pitchFamily="34" charset="0"/>
          </a:endParaRPr>
        </a:p>
      </dgm:t>
    </dgm:pt>
    <dgm:pt modelId="{3DE938E7-49C7-4AB1-8DBA-15F497042EA3}" type="parTrans" cxnId="{69C8F9B7-C088-41F2-849D-0DC7B04126CA}">
      <dgm:prSet/>
      <dgm:spPr/>
      <dgm:t>
        <a:bodyPr/>
        <a:lstStyle/>
        <a:p>
          <a:endParaRPr lang="en-US"/>
        </a:p>
      </dgm:t>
    </dgm:pt>
    <dgm:pt modelId="{CC223256-8EA3-4C9C-A8BE-E941F15214D6}" type="sibTrans" cxnId="{69C8F9B7-C088-41F2-849D-0DC7B04126CA}">
      <dgm:prSet/>
      <dgm:spPr/>
      <dgm:t>
        <a:bodyPr/>
        <a:lstStyle/>
        <a:p>
          <a:endParaRPr lang="en-US"/>
        </a:p>
      </dgm:t>
    </dgm:pt>
    <dgm:pt modelId="{E85A7AFD-BC16-4C7D-B5F3-A70D40A8F218}">
      <dgm:prSet custT="1"/>
      <dgm:spPr>
        <a:solidFill>
          <a:srgbClr val="69737A"/>
        </a:solidFill>
      </dgm:spPr>
      <dgm:t>
        <a:bodyPr/>
        <a:lstStyle/>
        <a:p>
          <a:r>
            <a:rPr lang="en-US" sz="1100" b="1" dirty="0" smtClean="0">
              <a:latin typeface="Calibri" pitchFamily="34" charset="0"/>
            </a:rPr>
            <a:t>Enterprise Network &amp; Communication Services Spend by Segment</a:t>
          </a:r>
          <a:endParaRPr lang="en-US" sz="1100" b="1" dirty="0">
            <a:latin typeface="Calibri" pitchFamily="34" charset="0"/>
          </a:endParaRPr>
        </a:p>
      </dgm:t>
    </dgm:pt>
    <dgm:pt modelId="{2CB8486F-2FB7-4138-9D77-5E61E6357E4C}" type="sibTrans" cxnId="{1908CDA7-7D39-46A4-B001-13D9219068D7}">
      <dgm:prSet/>
      <dgm:spPr/>
      <dgm:t>
        <a:bodyPr/>
        <a:lstStyle/>
        <a:p>
          <a:endParaRPr lang="en-US"/>
        </a:p>
      </dgm:t>
    </dgm:pt>
    <dgm:pt modelId="{C6E4F5DD-093B-40C3-9A70-5AD5731F7CD2}" type="parTrans" cxnId="{1908CDA7-7D39-46A4-B001-13D9219068D7}">
      <dgm:prSet/>
      <dgm:spPr/>
      <dgm:t>
        <a:bodyPr/>
        <a:lstStyle/>
        <a:p>
          <a:endParaRPr lang="en-US"/>
        </a:p>
      </dgm:t>
    </dgm:pt>
    <dgm:pt modelId="{3362155C-B979-4954-9E0A-CDFA9E7ED932}">
      <dgm:prSet custT="1"/>
      <dgm:spPr>
        <a:solidFill>
          <a:srgbClr val="69737A"/>
        </a:solidFill>
      </dgm:spPr>
      <dgm:t>
        <a:bodyPr/>
        <a:lstStyle/>
        <a:p>
          <a:r>
            <a:rPr lang="en-US" sz="1100" b="1" dirty="0" smtClean="0">
              <a:latin typeface="Calibri" pitchFamily="34" charset="0"/>
            </a:rPr>
            <a:t>ICT Spend for Managed IT Services - Breakdown by Segment</a:t>
          </a:r>
          <a:endParaRPr lang="en-US" sz="1100" b="1" dirty="0">
            <a:latin typeface="Calibri" pitchFamily="34" charset="0"/>
          </a:endParaRPr>
        </a:p>
      </dgm:t>
    </dgm:pt>
    <dgm:pt modelId="{0549CEA4-312B-4E19-98FC-A6DAD1814ABD}" type="sibTrans" cxnId="{2A285BB2-D7F6-4FDC-915A-1ECA70F169E5}">
      <dgm:prSet/>
      <dgm:spPr/>
      <dgm:t>
        <a:bodyPr/>
        <a:lstStyle/>
        <a:p>
          <a:endParaRPr lang="en-US"/>
        </a:p>
      </dgm:t>
    </dgm:pt>
    <dgm:pt modelId="{419D584E-FF93-4C6D-BEF2-FAD7C3D44751}" type="parTrans" cxnId="{2A285BB2-D7F6-4FDC-915A-1ECA70F169E5}">
      <dgm:prSet/>
      <dgm:spPr/>
      <dgm:t>
        <a:bodyPr/>
        <a:lstStyle/>
        <a:p>
          <a:endParaRPr lang="en-US"/>
        </a:p>
      </dgm:t>
    </dgm:pt>
    <dgm:pt modelId="{6B8D6B25-69FD-4F5A-B226-BA0892B77F5E}">
      <dgm:prSet custT="1"/>
      <dgm:spPr>
        <a:solidFill>
          <a:srgbClr val="69737A"/>
        </a:solidFill>
      </dgm:spPr>
      <dgm:t>
        <a:bodyPr/>
        <a:lstStyle/>
        <a:p>
          <a:r>
            <a:rPr lang="en-US" sz="1100" b="1" dirty="0" smtClean="0">
              <a:latin typeface="Calibri" pitchFamily="34" charset="0"/>
            </a:rPr>
            <a:t>Software ICT Spend - Breakdown by Segment</a:t>
          </a:r>
          <a:endParaRPr lang="en-US" sz="1100" b="1" dirty="0">
            <a:latin typeface="Calibri" pitchFamily="34" charset="0"/>
          </a:endParaRPr>
        </a:p>
      </dgm:t>
    </dgm:pt>
    <dgm:pt modelId="{EEE2D755-EF9D-459C-B795-4355E8A2D782}" type="sibTrans" cxnId="{4D1F0922-C5ED-458F-9570-E16B13599C26}">
      <dgm:prSet/>
      <dgm:spPr/>
      <dgm:t>
        <a:bodyPr/>
        <a:lstStyle/>
        <a:p>
          <a:endParaRPr lang="en-US"/>
        </a:p>
      </dgm:t>
    </dgm:pt>
    <dgm:pt modelId="{0FDDBF6D-C001-4E2B-8EB1-8FBCFC018402}" type="parTrans" cxnId="{4D1F0922-C5ED-458F-9570-E16B13599C26}">
      <dgm:prSet/>
      <dgm:spPr/>
      <dgm:t>
        <a:bodyPr/>
        <a:lstStyle/>
        <a:p>
          <a:endParaRPr lang="en-US"/>
        </a:p>
      </dgm:t>
    </dgm:pt>
    <dgm:pt modelId="{30E1DED9-7EDB-4567-85BC-732988B4C241}">
      <dgm:prSet phldrT="[Text]" custT="1"/>
      <dgm:spPr>
        <a:solidFill>
          <a:srgbClr val="69737A"/>
        </a:solidFill>
      </dgm:spPr>
      <dgm:t>
        <a:bodyPr/>
        <a:lstStyle/>
        <a:p>
          <a:r>
            <a:rPr lang="en-US" sz="1100" b="1" dirty="0" smtClean="0">
              <a:latin typeface="Calibri" pitchFamily="34" charset="0"/>
            </a:rPr>
            <a:t>Hardware ICT Spend - Breakdown by Segment</a:t>
          </a:r>
          <a:endParaRPr lang="en-US" sz="1100" b="1" dirty="0">
            <a:latin typeface="Calibri" pitchFamily="34" charset="0"/>
          </a:endParaRPr>
        </a:p>
      </dgm:t>
    </dgm:pt>
    <dgm:pt modelId="{266723CD-1CD8-4C67-9F9F-55DB02C06BDD}" type="sibTrans" cxnId="{56C7A28E-1716-4ABD-ADDB-B5DE3BE9008E}">
      <dgm:prSet/>
      <dgm:spPr/>
      <dgm:t>
        <a:bodyPr/>
        <a:lstStyle/>
        <a:p>
          <a:endParaRPr lang="en-US"/>
        </a:p>
      </dgm:t>
    </dgm:pt>
    <dgm:pt modelId="{FA2C4901-E5F6-4A2D-AB1F-E51FAD45BA4E}" type="parTrans" cxnId="{56C7A28E-1716-4ABD-ADDB-B5DE3BE9008E}">
      <dgm:prSet/>
      <dgm:spPr/>
      <dgm:t>
        <a:bodyPr/>
        <a:lstStyle/>
        <a:p>
          <a:endParaRPr lang="en-US"/>
        </a:p>
      </dgm:t>
    </dgm:pt>
    <dgm:pt modelId="{49F2077A-18AD-4980-A367-759594ED1BF1}">
      <dgm:prSet custT="1"/>
      <dgm:spPr>
        <a:solidFill>
          <a:srgbClr val="69737A"/>
        </a:solidFill>
      </dgm:spPr>
      <dgm:t>
        <a:bodyPr/>
        <a:lstStyle/>
        <a:p>
          <a:r>
            <a:rPr lang="en-US" sz="1100" b="1" dirty="0" smtClean="0">
              <a:latin typeface="Calibri" pitchFamily="34" charset="0"/>
            </a:rPr>
            <a:t>Future Outlook – Outsourcing Priorities for Select IT Functions</a:t>
          </a:r>
          <a:endParaRPr lang="en-US" sz="1100" b="1" dirty="0">
            <a:latin typeface="Calibri" pitchFamily="34" charset="0"/>
          </a:endParaRPr>
        </a:p>
      </dgm:t>
    </dgm:pt>
    <dgm:pt modelId="{724B80CC-D968-45F8-A823-0B5716D3D8A4}" type="parTrans" cxnId="{9380D57E-8127-4D9F-9AA0-6761E69B3920}">
      <dgm:prSet/>
      <dgm:spPr/>
      <dgm:t>
        <a:bodyPr/>
        <a:lstStyle/>
        <a:p>
          <a:endParaRPr lang="en-US"/>
        </a:p>
      </dgm:t>
    </dgm:pt>
    <dgm:pt modelId="{43377516-E7A7-4B84-8E1E-61B98925314C}" type="sibTrans" cxnId="{9380D57E-8127-4D9F-9AA0-6761E69B3920}">
      <dgm:prSet/>
      <dgm:spPr/>
      <dgm:t>
        <a:bodyPr/>
        <a:lstStyle/>
        <a:p>
          <a:endParaRPr lang="en-US"/>
        </a:p>
      </dgm:t>
    </dgm:pt>
    <dgm:pt modelId="{DD77BB6A-7220-465C-AF03-9B67735A53BA}">
      <dgm:prSet custT="1"/>
      <dgm:spPr>
        <a:solidFill>
          <a:srgbClr val="69737A"/>
        </a:solidFill>
      </dgm:spPr>
      <dgm:t>
        <a:bodyPr/>
        <a:lstStyle/>
        <a:p>
          <a:r>
            <a:rPr lang="en-US" sz="1100" b="1" dirty="0" smtClean="0">
              <a:latin typeface="Calibri" pitchFamily="34" charset="0"/>
            </a:rPr>
            <a:t>ICT - Vendor Analysis</a:t>
          </a:r>
          <a:endParaRPr lang="en-US" sz="1100" b="1" dirty="0">
            <a:latin typeface="Calibri" pitchFamily="34" charset="0"/>
          </a:endParaRPr>
        </a:p>
      </dgm:t>
    </dgm:pt>
    <dgm:pt modelId="{68D67DAF-CE3F-4B48-AF14-E5C939A38997}" type="parTrans" cxnId="{40CEA2A0-6D01-46DE-BAF6-2C59EDA01924}">
      <dgm:prSet/>
      <dgm:spPr/>
      <dgm:t>
        <a:bodyPr/>
        <a:lstStyle/>
        <a:p>
          <a:endParaRPr lang="en-US"/>
        </a:p>
      </dgm:t>
    </dgm:pt>
    <dgm:pt modelId="{CA077BEC-273C-49D3-AE46-D6CA489A97D3}" type="sibTrans" cxnId="{40CEA2A0-6D01-46DE-BAF6-2C59EDA01924}">
      <dgm:prSet/>
      <dgm:spPr/>
      <dgm:t>
        <a:bodyPr/>
        <a:lstStyle/>
        <a:p>
          <a:endParaRPr lang="en-US"/>
        </a:p>
      </dgm:t>
    </dgm:pt>
    <dgm:pt modelId="{9434EA38-A3F8-4A59-A5F9-A0C1C638590E}">
      <dgm:prSet custT="1"/>
      <dgm:spPr>
        <a:solidFill>
          <a:srgbClr val="69737A"/>
        </a:solidFill>
      </dgm:spPr>
      <dgm:t>
        <a:bodyPr/>
        <a:lstStyle/>
        <a:p>
          <a:r>
            <a:rPr lang="en-US" sz="1100" b="1" dirty="0" smtClean="0">
              <a:latin typeface="Calibri" pitchFamily="34" charset="0"/>
            </a:rPr>
            <a:t>Appendix</a:t>
          </a:r>
          <a:endParaRPr lang="en-US" sz="1100" b="1" dirty="0">
            <a:latin typeface="Calibri" pitchFamily="34" charset="0"/>
          </a:endParaRPr>
        </a:p>
      </dgm:t>
    </dgm:pt>
    <dgm:pt modelId="{995E2D92-601A-40C5-A480-3A441782E91C}" type="parTrans" cxnId="{78EFF19B-A13C-4C17-8354-896513CB4F22}">
      <dgm:prSet/>
      <dgm:spPr/>
      <dgm:t>
        <a:bodyPr/>
        <a:lstStyle/>
        <a:p>
          <a:endParaRPr lang="en-US"/>
        </a:p>
      </dgm:t>
    </dgm:pt>
    <dgm:pt modelId="{0BC67C16-9C65-480D-AF05-6A95FB002730}" type="sibTrans" cxnId="{78EFF19B-A13C-4C17-8354-896513CB4F22}">
      <dgm:prSet/>
      <dgm:spPr/>
      <dgm:t>
        <a:bodyPr/>
        <a:lstStyle/>
        <a:p>
          <a:endParaRPr lang="en-US"/>
        </a:p>
      </dgm:t>
    </dgm:pt>
    <dgm:pt modelId="{8952FA32-76E5-44EF-9082-7B1C2D0B6EF3}">
      <dgm:prSet phldrT="[Text]" custT="1"/>
      <dgm:spPr>
        <a:solidFill>
          <a:srgbClr val="69737A"/>
        </a:solidFill>
      </dgm:spPr>
      <dgm:t>
        <a:bodyPr/>
        <a:lstStyle/>
        <a:p>
          <a:r>
            <a:rPr lang="en-US" sz="1100" b="1" dirty="0" smtClean="0">
              <a:latin typeface="Calibri" pitchFamily="34" charset="0"/>
            </a:rPr>
            <a:t>Enterprise ICT Budget Allocations – 2017 vs. 2018</a:t>
          </a:r>
          <a:endParaRPr lang="en-US" sz="1100" b="1" dirty="0">
            <a:latin typeface="Calibri" pitchFamily="34" charset="0"/>
            <a:cs typeface="Arial" pitchFamily="34" charset="0"/>
          </a:endParaRPr>
        </a:p>
      </dgm:t>
    </dgm:pt>
    <dgm:pt modelId="{2980AE7C-74F6-459D-B7CA-D0CF528C637E}" type="sibTrans" cxnId="{ADF94CDD-35F1-42BF-B618-A70B29316C88}">
      <dgm:prSet/>
      <dgm:spPr/>
      <dgm:t>
        <a:bodyPr/>
        <a:lstStyle/>
        <a:p>
          <a:endParaRPr lang="en-US"/>
        </a:p>
      </dgm:t>
    </dgm:pt>
    <dgm:pt modelId="{AED45C19-F691-4361-9899-E542F2A45AD3}" type="parTrans" cxnId="{ADF94CDD-35F1-42BF-B618-A70B29316C88}">
      <dgm:prSet/>
      <dgm:spPr/>
      <dgm:t>
        <a:bodyPr/>
        <a:lstStyle/>
        <a:p>
          <a:endParaRPr lang="en-US"/>
        </a:p>
      </dgm:t>
    </dgm:pt>
    <dgm:pt modelId="{D1A5FBBA-ADBC-4315-AC5F-C30D9C803CAF}" type="pres">
      <dgm:prSet presAssocID="{F9636558-3DA8-4D07-B83C-779956F9B59C}" presName="linear" presStyleCnt="0">
        <dgm:presLayoutVars>
          <dgm:dir/>
          <dgm:animLvl val="lvl"/>
          <dgm:resizeHandles val="exact"/>
        </dgm:presLayoutVars>
      </dgm:prSet>
      <dgm:spPr/>
      <dgm:t>
        <a:bodyPr/>
        <a:lstStyle/>
        <a:p>
          <a:endParaRPr lang="en-US"/>
        </a:p>
      </dgm:t>
    </dgm:pt>
    <dgm:pt modelId="{3E3526F5-D743-4D22-8133-242902DC5530}" type="pres">
      <dgm:prSet presAssocID="{1649C4FA-BC45-432A-944E-9B8B4D212B99}" presName="parentLin" presStyleCnt="0"/>
      <dgm:spPr/>
    </dgm:pt>
    <dgm:pt modelId="{C8991264-11C5-4461-A6E0-782F7AD73849}" type="pres">
      <dgm:prSet presAssocID="{1649C4FA-BC45-432A-944E-9B8B4D212B99}" presName="parentLeftMargin" presStyleLbl="node1" presStyleIdx="0" presStyleCnt="15"/>
      <dgm:spPr/>
      <dgm:t>
        <a:bodyPr/>
        <a:lstStyle/>
        <a:p>
          <a:endParaRPr lang="en-US"/>
        </a:p>
      </dgm:t>
    </dgm:pt>
    <dgm:pt modelId="{46940AB6-6C12-461A-A53B-F291306BBE32}" type="pres">
      <dgm:prSet presAssocID="{1649C4FA-BC45-432A-944E-9B8B4D212B99}" presName="parentText" presStyleLbl="node1" presStyleIdx="0" presStyleCnt="15">
        <dgm:presLayoutVars>
          <dgm:chMax val="0"/>
          <dgm:bulletEnabled val="1"/>
        </dgm:presLayoutVars>
      </dgm:prSet>
      <dgm:spPr/>
      <dgm:t>
        <a:bodyPr/>
        <a:lstStyle/>
        <a:p>
          <a:endParaRPr lang="en-US"/>
        </a:p>
      </dgm:t>
    </dgm:pt>
    <dgm:pt modelId="{07EE2C2A-196D-4394-8E10-A445B15DE267}" type="pres">
      <dgm:prSet presAssocID="{1649C4FA-BC45-432A-944E-9B8B4D212B99}" presName="negativeSpace" presStyleCnt="0"/>
      <dgm:spPr/>
    </dgm:pt>
    <dgm:pt modelId="{E3457F04-6283-4028-8EB2-DCE5C40A6104}" type="pres">
      <dgm:prSet presAssocID="{1649C4FA-BC45-432A-944E-9B8B4D212B99}" presName="childText" presStyleLbl="conFgAcc1" presStyleIdx="0" presStyleCnt="15">
        <dgm:presLayoutVars>
          <dgm:bulletEnabled val="1"/>
        </dgm:presLayoutVars>
      </dgm:prSet>
      <dgm:spPr>
        <a:noFill/>
        <a:ln>
          <a:solidFill>
            <a:srgbClr val="C7CFD4"/>
          </a:solidFill>
        </a:ln>
      </dgm:spPr>
      <dgm:t>
        <a:bodyPr/>
        <a:lstStyle/>
        <a:p>
          <a:endParaRPr lang="en-US"/>
        </a:p>
      </dgm:t>
    </dgm:pt>
    <dgm:pt modelId="{CC6D5A91-99E4-4A58-995A-87F5F9AF73AC}" type="pres">
      <dgm:prSet presAssocID="{0D68C149-7EDB-4AD1-A41B-523113BEF56B}" presName="spaceBetweenRectangles" presStyleCnt="0"/>
      <dgm:spPr/>
    </dgm:pt>
    <dgm:pt modelId="{8DE6AC28-03C7-4DDA-8AB5-0A7F85E35418}" type="pres">
      <dgm:prSet presAssocID="{F0AB0906-0410-4452-88D9-EB6B8F15F86D}" presName="parentLin" presStyleCnt="0"/>
      <dgm:spPr/>
    </dgm:pt>
    <dgm:pt modelId="{67F1F093-B94E-492E-9A89-621FC513035C}" type="pres">
      <dgm:prSet presAssocID="{F0AB0906-0410-4452-88D9-EB6B8F15F86D}" presName="parentLeftMargin" presStyleLbl="node1" presStyleIdx="0" presStyleCnt="15"/>
      <dgm:spPr/>
      <dgm:t>
        <a:bodyPr/>
        <a:lstStyle/>
        <a:p>
          <a:endParaRPr lang="en-US"/>
        </a:p>
      </dgm:t>
    </dgm:pt>
    <dgm:pt modelId="{7CEB9AD2-8F33-49BE-897F-6828349DD2F8}" type="pres">
      <dgm:prSet presAssocID="{F0AB0906-0410-4452-88D9-EB6B8F15F86D}" presName="parentText" presStyleLbl="node1" presStyleIdx="1" presStyleCnt="15" custScaleX="86623" custScaleY="118740" custLinFactX="6206" custLinFactNeighborX="100000">
        <dgm:presLayoutVars>
          <dgm:chMax val="0"/>
          <dgm:bulletEnabled val="1"/>
        </dgm:presLayoutVars>
      </dgm:prSet>
      <dgm:spPr/>
      <dgm:t>
        <a:bodyPr/>
        <a:lstStyle/>
        <a:p>
          <a:endParaRPr lang="en-US"/>
        </a:p>
      </dgm:t>
    </dgm:pt>
    <dgm:pt modelId="{49999BD1-19E9-4D2A-80F6-6461687DCC42}" type="pres">
      <dgm:prSet presAssocID="{F0AB0906-0410-4452-88D9-EB6B8F15F86D}" presName="negativeSpace" presStyleCnt="0"/>
      <dgm:spPr/>
    </dgm:pt>
    <dgm:pt modelId="{3742B701-F3C2-4394-8736-6D589CEC73F8}" type="pres">
      <dgm:prSet presAssocID="{F0AB0906-0410-4452-88D9-EB6B8F15F86D}" presName="childText" presStyleLbl="conFgAcc1" presStyleIdx="1" presStyleCnt="15">
        <dgm:presLayoutVars>
          <dgm:bulletEnabled val="1"/>
        </dgm:presLayoutVars>
      </dgm:prSet>
      <dgm:spPr/>
    </dgm:pt>
    <dgm:pt modelId="{3017805F-2AEA-42E7-8C14-A8E996B52810}" type="pres">
      <dgm:prSet presAssocID="{A264A19E-5BA2-4D4D-A402-55E84EB7F5E2}" presName="spaceBetweenRectangles" presStyleCnt="0"/>
      <dgm:spPr/>
    </dgm:pt>
    <dgm:pt modelId="{91D19E73-F170-47C5-BF68-C39F0A6F3FF7}" type="pres">
      <dgm:prSet presAssocID="{BBF4F963-E37C-40F8-B49F-4A7EAFC8A0FD}" presName="parentLin" presStyleCnt="0"/>
      <dgm:spPr/>
    </dgm:pt>
    <dgm:pt modelId="{B8B1CC0F-9561-449F-8C35-55EB82D0EE4A}" type="pres">
      <dgm:prSet presAssocID="{BBF4F963-E37C-40F8-B49F-4A7EAFC8A0FD}" presName="parentLeftMargin" presStyleLbl="node1" presStyleIdx="1" presStyleCnt="15"/>
      <dgm:spPr/>
      <dgm:t>
        <a:bodyPr/>
        <a:lstStyle/>
        <a:p>
          <a:endParaRPr lang="en-US"/>
        </a:p>
      </dgm:t>
    </dgm:pt>
    <dgm:pt modelId="{F6ECF762-A9BC-4B8D-A351-3EC66BFDF7A7}" type="pres">
      <dgm:prSet presAssocID="{BBF4F963-E37C-40F8-B49F-4A7EAFC8A0FD}" presName="parentText" presStyleLbl="node1" presStyleIdx="2" presStyleCnt="15" custScaleX="86623" custScaleY="118740" custLinFactX="6007" custLinFactNeighborX="100000">
        <dgm:presLayoutVars>
          <dgm:chMax val="0"/>
          <dgm:bulletEnabled val="1"/>
        </dgm:presLayoutVars>
      </dgm:prSet>
      <dgm:spPr/>
      <dgm:t>
        <a:bodyPr/>
        <a:lstStyle/>
        <a:p>
          <a:endParaRPr lang="en-US"/>
        </a:p>
      </dgm:t>
    </dgm:pt>
    <dgm:pt modelId="{F81D97E2-AB2C-44F7-A69F-B148D8155297}" type="pres">
      <dgm:prSet presAssocID="{BBF4F963-E37C-40F8-B49F-4A7EAFC8A0FD}" presName="negativeSpace" presStyleCnt="0"/>
      <dgm:spPr/>
    </dgm:pt>
    <dgm:pt modelId="{6DE1F2DD-8D12-4257-BBFE-63033F445E22}" type="pres">
      <dgm:prSet presAssocID="{BBF4F963-E37C-40F8-B49F-4A7EAFC8A0FD}" presName="childText" presStyleLbl="conFgAcc1" presStyleIdx="2" presStyleCnt="15">
        <dgm:presLayoutVars>
          <dgm:bulletEnabled val="1"/>
        </dgm:presLayoutVars>
      </dgm:prSet>
      <dgm:spPr/>
    </dgm:pt>
    <dgm:pt modelId="{8708B2C7-41AA-4CE2-A48E-5A2B80DFC2B5}" type="pres">
      <dgm:prSet presAssocID="{CC223256-8EA3-4C9C-A8BE-E941F15214D6}" presName="spaceBetweenRectangles" presStyleCnt="0"/>
      <dgm:spPr/>
    </dgm:pt>
    <dgm:pt modelId="{1286A9C0-1752-494F-BDFE-B579EBED382E}" type="pres">
      <dgm:prSet presAssocID="{0B58E48A-E87A-49FD-A702-E32F29BFD608}" presName="parentLin" presStyleCnt="0"/>
      <dgm:spPr/>
    </dgm:pt>
    <dgm:pt modelId="{5F80AE81-AB6D-4FFC-8F73-CA416A379385}" type="pres">
      <dgm:prSet presAssocID="{0B58E48A-E87A-49FD-A702-E32F29BFD608}" presName="parentLeftMargin" presStyleLbl="node1" presStyleIdx="2" presStyleCnt="15"/>
      <dgm:spPr/>
      <dgm:t>
        <a:bodyPr/>
        <a:lstStyle/>
        <a:p>
          <a:endParaRPr lang="en-US"/>
        </a:p>
      </dgm:t>
    </dgm:pt>
    <dgm:pt modelId="{7E50D26C-986E-4640-99CF-D14E674C7504}" type="pres">
      <dgm:prSet presAssocID="{0B58E48A-E87A-49FD-A702-E32F29BFD608}" presName="parentText" presStyleLbl="node1" presStyleIdx="3" presStyleCnt="15" custScaleX="100003" custLinFactNeighborX="1299" custLinFactNeighborY="-2890">
        <dgm:presLayoutVars>
          <dgm:chMax val="0"/>
          <dgm:bulletEnabled val="1"/>
        </dgm:presLayoutVars>
      </dgm:prSet>
      <dgm:spPr/>
      <dgm:t>
        <a:bodyPr/>
        <a:lstStyle/>
        <a:p>
          <a:endParaRPr lang="en-US"/>
        </a:p>
      </dgm:t>
    </dgm:pt>
    <dgm:pt modelId="{BA80CDE3-0B58-4A68-A1E3-9B33E049580E}" type="pres">
      <dgm:prSet presAssocID="{0B58E48A-E87A-49FD-A702-E32F29BFD608}" presName="negativeSpace" presStyleCnt="0"/>
      <dgm:spPr/>
    </dgm:pt>
    <dgm:pt modelId="{6FE27735-D5B1-4447-A653-12F6E84660A4}" type="pres">
      <dgm:prSet presAssocID="{0B58E48A-E87A-49FD-A702-E32F29BFD608}" presName="childText" presStyleLbl="conFgAcc1" presStyleIdx="3" presStyleCnt="15">
        <dgm:presLayoutVars>
          <dgm:bulletEnabled val="1"/>
        </dgm:presLayoutVars>
      </dgm:prSet>
      <dgm:spPr>
        <a:ln>
          <a:solidFill>
            <a:srgbClr val="C7CFD4"/>
          </a:solidFill>
        </a:ln>
      </dgm:spPr>
    </dgm:pt>
    <dgm:pt modelId="{DDCE6691-1818-4CB2-BE74-2E2063CB8EBC}" type="pres">
      <dgm:prSet presAssocID="{96E9EFA9-9A20-4BE0-85E0-346D8D90F935}" presName="spaceBetweenRectangles" presStyleCnt="0"/>
      <dgm:spPr/>
    </dgm:pt>
    <dgm:pt modelId="{E885CDD0-91C5-4EC8-92C1-2A2650238CAC}" type="pres">
      <dgm:prSet presAssocID="{8952FA32-76E5-44EF-9082-7B1C2D0B6EF3}" presName="parentLin" presStyleCnt="0"/>
      <dgm:spPr/>
    </dgm:pt>
    <dgm:pt modelId="{95F9E2FC-C5BB-48BF-864C-AC12E37D8F70}" type="pres">
      <dgm:prSet presAssocID="{8952FA32-76E5-44EF-9082-7B1C2D0B6EF3}" presName="parentLeftMargin" presStyleLbl="node1" presStyleIdx="3" presStyleCnt="15"/>
      <dgm:spPr/>
      <dgm:t>
        <a:bodyPr/>
        <a:lstStyle/>
        <a:p>
          <a:endParaRPr lang="en-US"/>
        </a:p>
      </dgm:t>
    </dgm:pt>
    <dgm:pt modelId="{CB052338-C15C-4E43-B0FC-3C732AD5DC9F}" type="pres">
      <dgm:prSet presAssocID="{8952FA32-76E5-44EF-9082-7B1C2D0B6EF3}" presName="parentText" presStyleLbl="node1" presStyleIdx="4" presStyleCnt="15">
        <dgm:presLayoutVars>
          <dgm:chMax val="0"/>
          <dgm:bulletEnabled val="1"/>
        </dgm:presLayoutVars>
      </dgm:prSet>
      <dgm:spPr/>
      <dgm:t>
        <a:bodyPr/>
        <a:lstStyle/>
        <a:p>
          <a:endParaRPr lang="en-US"/>
        </a:p>
      </dgm:t>
    </dgm:pt>
    <dgm:pt modelId="{AF00C012-94EE-4763-A211-1614C6DD21BF}" type="pres">
      <dgm:prSet presAssocID="{8952FA32-76E5-44EF-9082-7B1C2D0B6EF3}" presName="negativeSpace" presStyleCnt="0"/>
      <dgm:spPr/>
    </dgm:pt>
    <dgm:pt modelId="{AE0EE23A-152F-4EE1-830F-DC5D3B4CD9E5}" type="pres">
      <dgm:prSet presAssocID="{8952FA32-76E5-44EF-9082-7B1C2D0B6EF3}" presName="childText" presStyleLbl="conFgAcc1" presStyleIdx="4" presStyleCnt="15">
        <dgm:presLayoutVars>
          <dgm:bulletEnabled val="1"/>
        </dgm:presLayoutVars>
      </dgm:prSet>
      <dgm:spPr/>
    </dgm:pt>
    <dgm:pt modelId="{B0952A4C-1818-4871-850F-FB61516BA2EA}" type="pres">
      <dgm:prSet presAssocID="{2980AE7C-74F6-459D-B7CA-D0CF528C637E}" presName="spaceBetweenRectangles" presStyleCnt="0"/>
      <dgm:spPr/>
    </dgm:pt>
    <dgm:pt modelId="{C0A8E483-70AB-4D15-9984-1BE55A02B3D6}" type="pres">
      <dgm:prSet presAssocID="{5E80A87F-F3AA-4D8F-9692-D0239E392A43}" presName="parentLin" presStyleCnt="0"/>
      <dgm:spPr/>
    </dgm:pt>
    <dgm:pt modelId="{43B865E2-4414-42F8-8DF8-4E2BDDAE8156}" type="pres">
      <dgm:prSet presAssocID="{5E80A87F-F3AA-4D8F-9692-D0239E392A43}" presName="parentLeftMargin" presStyleLbl="node1" presStyleIdx="4" presStyleCnt="15"/>
      <dgm:spPr/>
      <dgm:t>
        <a:bodyPr/>
        <a:lstStyle/>
        <a:p>
          <a:endParaRPr lang="en-US"/>
        </a:p>
      </dgm:t>
    </dgm:pt>
    <dgm:pt modelId="{67E76E8A-456C-492A-AC97-92E9EA191F1D}" type="pres">
      <dgm:prSet presAssocID="{5E80A87F-F3AA-4D8F-9692-D0239E392A43}" presName="parentText" presStyleLbl="node1" presStyleIdx="5" presStyleCnt="15">
        <dgm:presLayoutVars>
          <dgm:chMax val="0"/>
          <dgm:bulletEnabled val="1"/>
        </dgm:presLayoutVars>
      </dgm:prSet>
      <dgm:spPr/>
      <dgm:t>
        <a:bodyPr/>
        <a:lstStyle/>
        <a:p>
          <a:endParaRPr lang="en-US"/>
        </a:p>
      </dgm:t>
    </dgm:pt>
    <dgm:pt modelId="{033E077A-B8C6-4EF2-A18D-75907F97EDC5}" type="pres">
      <dgm:prSet presAssocID="{5E80A87F-F3AA-4D8F-9692-D0239E392A43}" presName="negativeSpace" presStyleCnt="0"/>
      <dgm:spPr/>
    </dgm:pt>
    <dgm:pt modelId="{F2169E12-275E-49A8-B39A-0F1C960ED10E}" type="pres">
      <dgm:prSet presAssocID="{5E80A87F-F3AA-4D8F-9692-D0239E392A43}" presName="childText" presStyleLbl="conFgAcc1" presStyleIdx="5" presStyleCnt="15">
        <dgm:presLayoutVars>
          <dgm:bulletEnabled val="1"/>
        </dgm:presLayoutVars>
      </dgm:prSet>
      <dgm:spPr/>
    </dgm:pt>
    <dgm:pt modelId="{7243CFCE-8270-4C7A-A80A-E7B0F3FDAD66}" type="pres">
      <dgm:prSet presAssocID="{7EDE4CF8-3BF3-4CD1-9BF5-E71904467E43}" presName="spaceBetweenRectangles" presStyleCnt="0"/>
      <dgm:spPr/>
    </dgm:pt>
    <dgm:pt modelId="{A4E346ED-A673-4260-82D7-C295D5F6A511}" type="pres">
      <dgm:prSet presAssocID="{30E1DED9-7EDB-4567-85BC-732988B4C241}" presName="parentLin" presStyleCnt="0"/>
      <dgm:spPr/>
    </dgm:pt>
    <dgm:pt modelId="{83A4C4DB-01F0-4174-ABCF-FE68462357B9}" type="pres">
      <dgm:prSet presAssocID="{30E1DED9-7EDB-4567-85BC-732988B4C241}" presName="parentLeftMargin" presStyleLbl="node1" presStyleIdx="5" presStyleCnt="15"/>
      <dgm:spPr/>
      <dgm:t>
        <a:bodyPr/>
        <a:lstStyle/>
        <a:p>
          <a:endParaRPr lang="en-US"/>
        </a:p>
      </dgm:t>
    </dgm:pt>
    <dgm:pt modelId="{48F05AF5-C363-4FF6-BF02-F0D189A0497F}" type="pres">
      <dgm:prSet presAssocID="{30E1DED9-7EDB-4567-85BC-732988B4C241}" presName="parentText" presStyleLbl="node1" presStyleIdx="6" presStyleCnt="15" custScaleX="86647" custScaleY="101777" custLinFactX="6023" custLinFactNeighborX="100000" custLinFactNeighborY="9488">
        <dgm:presLayoutVars>
          <dgm:chMax val="0"/>
          <dgm:bulletEnabled val="1"/>
        </dgm:presLayoutVars>
      </dgm:prSet>
      <dgm:spPr/>
      <dgm:t>
        <a:bodyPr/>
        <a:lstStyle/>
        <a:p>
          <a:endParaRPr lang="en-US"/>
        </a:p>
      </dgm:t>
    </dgm:pt>
    <dgm:pt modelId="{0968E0DA-A972-4F53-B0FC-72F7F0F55E93}" type="pres">
      <dgm:prSet presAssocID="{30E1DED9-7EDB-4567-85BC-732988B4C241}" presName="negativeSpace" presStyleCnt="0"/>
      <dgm:spPr/>
    </dgm:pt>
    <dgm:pt modelId="{D8444DAF-9382-458D-9F31-0D2B43D286FF}" type="pres">
      <dgm:prSet presAssocID="{30E1DED9-7EDB-4567-85BC-732988B4C241}" presName="childText" presStyleLbl="conFgAcc1" presStyleIdx="6" presStyleCnt="15">
        <dgm:presLayoutVars>
          <dgm:bulletEnabled val="1"/>
        </dgm:presLayoutVars>
      </dgm:prSet>
      <dgm:spPr/>
    </dgm:pt>
    <dgm:pt modelId="{5542A7A2-22B5-4599-A4A4-674A90552091}" type="pres">
      <dgm:prSet presAssocID="{266723CD-1CD8-4C67-9F9F-55DB02C06BDD}" presName="spaceBetweenRectangles" presStyleCnt="0"/>
      <dgm:spPr/>
    </dgm:pt>
    <dgm:pt modelId="{97E9732A-E8F9-45ED-A7CB-12614E83FD57}" type="pres">
      <dgm:prSet presAssocID="{6B8D6B25-69FD-4F5A-B226-BA0892B77F5E}" presName="parentLin" presStyleCnt="0"/>
      <dgm:spPr/>
    </dgm:pt>
    <dgm:pt modelId="{763393FF-5F6E-406D-B407-EB8E8F59B900}" type="pres">
      <dgm:prSet presAssocID="{6B8D6B25-69FD-4F5A-B226-BA0892B77F5E}" presName="parentLeftMargin" presStyleLbl="node1" presStyleIdx="6" presStyleCnt="15"/>
      <dgm:spPr/>
      <dgm:t>
        <a:bodyPr/>
        <a:lstStyle/>
        <a:p>
          <a:endParaRPr lang="en-US"/>
        </a:p>
      </dgm:t>
    </dgm:pt>
    <dgm:pt modelId="{1A7B7D82-30D8-4C4A-A39E-B9FC14402A98}" type="pres">
      <dgm:prSet presAssocID="{6B8D6B25-69FD-4F5A-B226-BA0892B77F5E}" presName="parentText" presStyleLbl="node1" presStyleIdx="7" presStyleCnt="15" custScaleX="86623" custScaleY="118740" custLinFactX="6008" custLinFactNeighborX="100000" custLinFactNeighborY="4502">
        <dgm:presLayoutVars>
          <dgm:chMax val="0"/>
          <dgm:bulletEnabled val="1"/>
        </dgm:presLayoutVars>
      </dgm:prSet>
      <dgm:spPr/>
      <dgm:t>
        <a:bodyPr/>
        <a:lstStyle/>
        <a:p>
          <a:endParaRPr lang="en-US"/>
        </a:p>
      </dgm:t>
    </dgm:pt>
    <dgm:pt modelId="{99051BBF-AE68-45AA-ACC7-CEC43EB4BC07}" type="pres">
      <dgm:prSet presAssocID="{6B8D6B25-69FD-4F5A-B226-BA0892B77F5E}" presName="negativeSpace" presStyleCnt="0"/>
      <dgm:spPr/>
    </dgm:pt>
    <dgm:pt modelId="{2368B927-FA21-4F9E-B7D4-8AAD5598B1A2}" type="pres">
      <dgm:prSet presAssocID="{6B8D6B25-69FD-4F5A-B226-BA0892B77F5E}" presName="childText" presStyleLbl="conFgAcc1" presStyleIdx="7" presStyleCnt="15">
        <dgm:presLayoutVars>
          <dgm:bulletEnabled val="1"/>
        </dgm:presLayoutVars>
      </dgm:prSet>
      <dgm:spPr/>
    </dgm:pt>
    <dgm:pt modelId="{004814F8-96BA-4AC3-953E-68519F40EB0D}" type="pres">
      <dgm:prSet presAssocID="{EEE2D755-EF9D-459C-B795-4355E8A2D782}" presName="spaceBetweenRectangles" presStyleCnt="0"/>
      <dgm:spPr/>
    </dgm:pt>
    <dgm:pt modelId="{A8C1E632-5F9F-4E23-8F45-53345A899BAD}" type="pres">
      <dgm:prSet presAssocID="{3362155C-B979-4954-9E0A-CDFA9E7ED932}" presName="parentLin" presStyleCnt="0"/>
      <dgm:spPr/>
    </dgm:pt>
    <dgm:pt modelId="{089F44C7-2FFE-4CB7-A82F-3A4D8FD6BEFC}" type="pres">
      <dgm:prSet presAssocID="{3362155C-B979-4954-9E0A-CDFA9E7ED932}" presName="parentLeftMargin" presStyleLbl="node1" presStyleIdx="7" presStyleCnt="15"/>
      <dgm:spPr/>
      <dgm:t>
        <a:bodyPr/>
        <a:lstStyle/>
        <a:p>
          <a:endParaRPr lang="en-US"/>
        </a:p>
      </dgm:t>
    </dgm:pt>
    <dgm:pt modelId="{778B2653-D745-406C-85A8-20A793B5CCEE}" type="pres">
      <dgm:prSet presAssocID="{3362155C-B979-4954-9E0A-CDFA9E7ED932}" presName="parentText" presStyleLbl="node1" presStyleIdx="8" presStyleCnt="15" custScaleX="86623" custScaleY="116159" custLinFactX="5808" custLinFactNeighborX="100000">
        <dgm:presLayoutVars>
          <dgm:chMax val="0"/>
          <dgm:bulletEnabled val="1"/>
        </dgm:presLayoutVars>
      </dgm:prSet>
      <dgm:spPr/>
      <dgm:t>
        <a:bodyPr/>
        <a:lstStyle/>
        <a:p>
          <a:endParaRPr lang="en-US"/>
        </a:p>
      </dgm:t>
    </dgm:pt>
    <dgm:pt modelId="{7F731C39-E85C-4FA6-9D1A-469637983387}" type="pres">
      <dgm:prSet presAssocID="{3362155C-B979-4954-9E0A-CDFA9E7ED932}" presName="negativeSpace" presStyleCnt="0"/>
      <dgm:spPr/>
    </dgm:pt>
    <dgm:pt modelId="{F46CA7FB-E777-427D-A8FA-D98562B3F62C}" type="pres">
      <dgm:prSet presAssocID="{3362155C-B979-4954-9E0A-CDFA9E7ED932}" presName="childText" presStyleLbl="conFgAcc1" presStyleIdx="8" presStyleCnt="15">
        <dgm:presLayoutVars>
          <dgm:bulletEnabled val="1"/>
        </dgm:presLayoutVars>
      </dgm:prSet>
      <dgm:spPr/>
    </dgm:pt>
    <dgm:pt modelId="{D5B8190D-7BD0-4F3D-97B4-FF1E31A08145}" type="pres">
      <dgm:prSet presAssocID="{0549CEA4-312B-4E19-98FC-A6DAD1814ABD}" presName="spaceBetweenRectangles" presStyleCnt="0"/>
      <dgm:spPr/>
    </dgm:pt>
    <dgm:pt modelId="{C1E173BC-D914-41E5-80A8-4B33E5C47B03}" type="pres">
      <dgm:prSet presAssocID="{E85A7AFD-BC16-4C7D-B5F3-A70D40A8F218}" presName="parentLin" presStyleCnt="0"/>
      <dgm:spPr/>
    </dgm:pt>
    <dgm:pt modelId="{8A9F667B-1B39-4435-A4EA-A18AD69BD2CE}" type="pres">
      <dgm:prSet presAssocID="{E85A7AFD-BC16-4C7D-B5F3-A70D40A8F218}" presName="parentLeftMargin" presStyleLbl="node1" presStyleIdx="8" presStyleCnt="15"/>
      <dgm:spPr/>
      <dgm:t>
        <a:bodyPr/>
        <a:lstStyle/>
        <a:p>
          <a:endParaRPr lang="en-US"/>
        </a:p>
      </dgm:t>
    </dgm:pt>
    <dgm:pt modelId="{39AED18B-4975-4B4D-B326-B30B0E537F78}" type="pres">
      <dgm:prSet presAssocID="{E85A7AFD-BC16-4C7D-B5F3-A70D40A8F218}" presName="parentText" presStyleLbl="node1" presStyleIdx="9" presStyleCnt="15" custScaleX="86623" custScaleY="118740" custLinFactX="5808" custLinFactNeighborX="100000">
        <dgm:presLayoutVars>
          <dgm:chMax val="0"/>
          <dgm:bulletEnabled val="1"/>
        </dgm:presLayoutVars>
      </dgm:prSet>
      <dgm:spPr/>
      <dgm:t>
        <a:bodyPr/>
        <a:lstStyle/>
        <a:p>
          <a:endParaRPr lang="en-US"/>
        </a:p>
      </dgm:t>
    </dgm:pt>
    <dgm:pt modelId="{C63BDA6B-35D7-40B3-9A9B-6C0D8A60EF00}" type="pres">
      <dgm:prSet presAssocID="{E85A7AFD-BC16-4C7D-B5F3-A70D40A8F218}" presName="negativeSpace" presStyleCnt="0"/>
      <dgm:spPr/>
    </dgm:pt>
    <dgm:pt modelId="{EDC3AE4A-1A97-44BD-91D2-2AA897E8FA9F}" type="pres">
      <dgm:prSet presAssocID="{E85A7AFD-BC16-4C7D-B5F3-A70D40A8F218}" presName="childText" presStyleLbl="conFgAcc1" presStyleIdx="9" presStyleCnt="15">
        <dgm:presLayoutVars>
          <dgm:bulletEnabled val="1"/>
        </dgm:presLayoutVars>
      </dgm:prSet>
      <dgm:spPr/>
    </dgm:pt>
    <dgm:pt modelId="{29BDAADD-192F-4E3E-B081-EB110492FFD7}" type="pres">
      <dgm:prSet presAssocID="{2CB8486F-2FB7-4138-9D77-5E61E6357E4C}" presName="spaceBetweenRectangles" presStyleCnt="0"/>
      <dgm:spPr/>
    </dgm:pt>
    <dgm:pt modelId="{56927B2A-90DA-41FB-82A6-16E6EA37254C}" type="pres">
      <dgm:prSet presAssocID="{783263F0-A6DA-4C33-9D20-7C0C1684A73C}" presName="parentLin" presStyleCnt="0"/>
      <dgm:spPr/>
    </dgm:pt>
    <dgm:pt modelId="{7FDC16E6-1D47-401A-9B8D-EF7EA914E918}" type="pres">
      <dgm:prSet presAssocID="{783263F0-A6DA-4C33-9D20-7C0C1684A73C}" presName="parentLeftMargin" presStyleLbl="node1" presStyleIdx="9" presStyleCnt="15"/>
      <dgm:spPr/>
      <dgm:t>
        <a:bodyPr/>
        <a:lstStyle/>
        <a:p>
          <a:endParaRPr lang="en-US"/>
        </a:p>
      </dgm:t>
    </dgm:pt>
    <dgm:pt modelId="{98FF06DB-A432-4139-B7D4-60C74E8285AC}" type="pres">
      <dgm:prSet presAssocID="{783263F0-A6DA-4C33-9D20-7C0C1684A73C}" presName="parentText" presStyleLbl="node1" presStyleIdx="10" presStyleCnt="15" custScaleY="98089" custLinFactNeighborX="-2792">
        <dgm:presLayoutVars>
          <dgm:chMax val="0"/>
          <dgm:bulletEnabled val="1"/>
        </dgm:presLayoutVars>
      </dgm:prSet>
      <dgm:spPr/>
      <dgm:t>
        <a:bodyPr/>
        <a:lstStyle/>
        <a:p>
          <a:endParaRPr lang="en-US"/>
        </a:p>
      </dgm:t>
    </dgm:pt>
    <dgm:pt modelId="{B3CE7887-27CC-4DCA-AB0D-9FE67D9F562B}" type="pres">
      <dgm:prSet presAssocID="{783263F0-A6DA-4C33-9D20-7C0C1684A73C}" presName="negativeSpace" presStyleCnt="0"/>
      <dgm:spPr/>
    </dgm:pt>
    <dgm:pt modelId="{13C75F60-9E71-4062-99BC-1E4754B039CC}" type="pres">
      <dgm:prSet presAssocID="{783263F0-A6DA-4C33-9D20-7C0C1684A73C}" presName="childText" presStyleLbl="conFgAcc1" presStyleIdx="10" presStyleCnt="15">
        <dgm:presLayoutVars>
          <dgm:bulletEnabled val="1"/>
        </dgm:presLayoutVars>
      </dgm:prSet>
      <dgm:spPr/>
    </dgm:pt>
    <dgm:pt modelId="{7659955F-6A3A-4A5E-80EE-BD1726462D26}" type="pres">
      <dgm:prSet presAssocID="{4E2F0C7B-06F4-4DB8-8D1B-3D1737FEB516}" presName="spaceBetweenRectangles" presStyleCnt="0"/>
      <dgm:spPr/>
    </dgm:pt>
    <dgm:pt modelId="{F7E87A30-B4EC-487D-875E-1B59CBCFADB5}" type="pres">
      <dgm:prSet presAssocID="{5C568DCC-33FA-4F6C-998A-37F6544FE193}" presName="parentLin" presStyleCnt="0"/>
      <dgm:spPr/>
    </dgm:pt>
    <dgm:pt modelId="{949AF769-0511-46DA-9D28-974E1D7C8F4D}" type="pres">
      <dgm:prSet presAssocID="{5C568DCC-33FA-4F6C-998A-37F6544FE193}" presName="parentLeftMargin" presStyleLbl="node1" presStyleIdx="10" presStyleCnt="15"/>
      <dgm:spPr/>
      <dgm:t>
        <a:bodyPr/>
        <a:lstStyle/>
        <a:p>
          <a:endParaRPr lang="en-US"/>
        </a:p>
      </dgm:t>
    </dgm:pt>
    <dgm:pt modelId="{33F825BF-4C3C-4D6D-B380-95ED2B91B9F8}" type="pres">
      <dgm:prSet presAssocID="{5C568DCC-33FA-4F6C-998A-37F6544FE193}" presName="parentText" presStyleLbl="node1" presStyleIdx="11" presStyleCnt="15" custScaleX="86623" custScaleY="118740" custLinFactX="6007" custLinFactNeighborX="100000">
        <dgm:presLayoutVars>
          <dgm:chMax val="0"/>
          <dgm:bulletEnabled val="1"/>
        </dgm:presLayoutVars>
      </dgm:prSet>
      <dgm:spPr/>
      <dgm:t>
        <a:bodyPr/>
        <a:lstStyle/>
        <a:p>
          <a:endParaRPr lang="en-US"/>
        </a:p>
      </dgm:t>
    </dgm:pt>
    <dgm:pt modelId="{A7C11054-4F41-4367-A59F-051BFEF34350}" type="pres">
      <dgm:prSet presAssocID="{5C568DCC-33FA-4F6C-998A-37F6544FE193}" presName="negativeSpace" presStyleCnt="0"/>
      <dgm:spPr/>
    </dgm:pt>
    <dgm:pt modelId="{3B9C8232-244C-460A-84E4-3BDD26F9A538}" type="pres">
      <dgm:prSet presAssocID="{5C568DCC-33FA-4F6C-998A-37F6544FE193}" presName="childText" presStyleLbl="conFgAcc1" presStyleIdx="11" presStyleCnt="15">
        <dgm:presLayoutVars>
          <dgm:bulletEnabled val="1"/>
        </dgm:presLayoutVars>
      </dgm:prSet>
      <dgm:spPr/>
    </dgm:pt>
    <dgm:pt modelId="{901C3E2D-82CE-4AB5-822B-E5F0BEC93DEE}" type="pres">
      <dgm:prSet presAssocID="{87E086FC-BE44-4AA5-A02E-E2E98C87CEDA}" presName="spaceBetweenRectangles" presStyleCnt="0"/>
      <dgm:spPr/>
    </dgm:pt>
    <dgm:pt modelId="{88A32D38-83CA-4C05-864F-D51C56E16965}" type="pres">
      <dgm:prSet presAssocID="{49F2077A-18AD-4980-A367-759594ED1BF1}" presName="parentLin" presStyleCnt="0"/>
      <dgm:spPr/>
    </dgm:pt>
    <dgm:pt modelId="{17105F7A-1D9E-4C5E-A904-36E8BA1BF478}" type="pres">
      <dgm:prSet presAssocID="{49F2077A-18AD-4980-A367-759594ED1BF1}" presName="parentLeftMargin" presStyleLbl="node1" presStyleIdx="11" presStyleCnt="15"/>
      <dgm:spPr/>
      <dgm:t>
        <a:bodyPr/>
        <a:lstStyle/>
        <a:p>
          <a:endParaRPr lang="en-US"/>
        </a:p>
      </dgm:t>
    </dgm:pt>
    <dgm:pt modelId="{F0EF632D-B1F9-435C-8E32-1524D879E0BB}" type="pres">
      <dgm:prSet presAssocID="{49F2077A-18AD-4980-A367-759594ED1BF1}" presName="parentText" presStyleLbl="node1" presStyleIdx="12" presStyleCnt="15" custScaleX="86623" custScaleY="118740" custLinFactX="6206" custLinFactNeighborX="100000">
        <dgm:presLayoutVars>
          <dgm:chMax val="0"/>
          <dgm:bulletEnabled val="1"/>
        </dgm:presLayoutVars>
      </dgm:prSet>
      <dgm:spPr/>
      <dgm:t>
        <a:bodyPr/>
        <a:lstStyle/>
        <a:p>
          <a:endParaRPr lang="en-US"/>
        </a:p>
      </dgm:t>
    </dgm:pt>
    <dgm:pt modelId="{E04D0D85-7C88-40AC-ADD5-48F43E954487}" type="pres">
      <dgm:prSet presAssocID="{49F2077A-18AD-4980-A367-759594ED1BF1}" presName="negativeSpace" presStyleCnt="0"/>
      <dgm:spPr/>
    </dgm:pt>
    <dgm:pt modelId="{D237A385-4FD8-441A-9853-3AE37BD84460}" type="pres">
      <dgm:prSet presAssocID="{49F2077A-18AD-4980-A367-759594ED1BF1}" presName="childText" presStyleLbl="conFgAcc1" presStyleIdx="12" presStyleCnt="15">
        <dgm:presLayoutVars>
          <dgm:bulletEnabled val="1"/>
        </dgm:presLayoutVars>
      </dgm:prSet>
      <dgm:spPr/>
    </dgm:pt>
    <dgm:pt modelId="{4D1E7438-79BA-4E6C-9BAB-5BB246C9C1A8}" type="pres">
      <dgm:prSet presAssocID="{43377516-E7A7-4B84-8E1E-61B98925314C}" presName="spaceBetweenRectangles" presStyleCnt="0"/>
      <dgm:spPr/>
    </dgm:pt>
    <dgm:pt modelId="{0C2C22B2-EBF0-4AC6-9554-0AAE9E4FDB78}" type="pres">
      <dgm:prSet presAssocID="{DD77BB6A-7220-465C-AF03-9B67735A53BA}" presName="parentLin" presStyleCnt="0"/>
      <dgm:spPr/>
    </dgm:pt>
    <dgm:pt modelId="{8E9B4EEE-1531-4554-8A55-DE344DD13CFE}" type="pres">
      <dgm:prSet presAssocID="{DD77BB6A-7220-465C-AF03-9B67735A53BA}" presName="parentLeftMargin" presStyleLbl="node1" presStyleIdx="12" presStyleCnt="15"/>
      <dgm:spPr/>
      <dgm:t>
        <a:bodyPr/>
        <a:lstStyle/>
        <a:p>
          <a:endParaRPr lang="en-US"/>
        </a:p>
      </dgm:t>
    </dgm:pt>
    <dgm:pt modelId="{099BDDEF-08C9-4834-A624-B6A8B0C12A66}" type="pres">
      <dgm:prSet presAssocID="{DD77BB6A-7220-465C-AF03-9B67735A53BA}" presName="parentText" presStyleLbl="node1" presStyleIdx="13" presStyleCnt="15">
        <dgm:presLayoutVars>
          <dgm:chMax val="0"/>
          <dgm:bulletEnabled val="1"/>
        </dgm:presLayoutVars>
      </dgm:prSet>
      <dgm:spPr/>
      <dgm:t>
        <a:bodyPr/>
        <a:lstStyle/>
        <a:p>
          <a:endParaRPr lang="en-US"/>
        </a:p>
      </dgm:t>
    </dgm:pt>
    <dgm:pt modelId="{DA80029D-9660-41EE-B74B-20305FD123F0}" type="pres">
      <dgm:prSet presAssocID="{DD77BB6A-7220-465C-AF03-9B67735A53BA}" presName="negativeSpace" presStyleCnt="0"/>
      <dgm:spPr/>
    </dgm:pt>
    <dgm:pt modelId="{D0D01350-A11A-49FF-96D7-47B1D15ABA80}" type="pres">
      <dgm:prSet presAssocID="{DD77BB6A-7220-465C-AF03-9B67735A53BA}" presName="childText" presStyleLbl="conFgAcc1" presStyleIdx="13" presStyleCnt="15">
        <dgm:presLayoutVars>
          <dgm:bulletEnabled val="1"/>
        </dgm:presLayoutVars>
      </dgm:prSet>
      <dgm:spPr/>
    </dgm:pt>
    <dgm:pt modelId="{FC74255C-D51A-426B-A587-07D1D4BCA12D}" type="pres">
      <dgm:prSet presAssocID="{CA077BEC-273C-49D3-AE46-D6CA489A97D3}" presName="spaceBetweenRectangles" presStyleCnt="0"/>
      <dgm:spPr/>
    </dgm:pt>
    <dgm:pt modelId="{B8A07626-3127-45E1-B861-DC3434136DB6}" type="pres">
      <dgm:prSet presAssocID="{9434EA38-A3F8-4A59-A5F9-A0C1C638590E}" presName="parentLin" presStyleCnt="0"/>
      <dgm:spPr/>
    </dgm:pt>
    <dgm:pt modelId="{639E4E5D-376B-4318-B3F2-DDD7CF41F3C9}" type="pres">
      <dgm:prSet presAssocID="{9434EA38-A3F8-4A59-A5F9-A0C1C638590E}" presName="parentLeftMargin" presStyleLbl="node1" presStyleIdx="13" presStyleCnt="15"/>
      <dgm:spPr/>
      <dgm:t>
        <a:bodyPr/>
        <a:lstStyle/>
        <a:p>
          <a:endParaRPr lang="en-US"/>
        </a:p>
      </dgm:t>
    </dgm:pt>
    <dgm:pt modelId="{CB677A8E-AF8D-430F-83F6-6AE9DCC83C57}" type="pres">
      <dgm:prSet presAssocID="{9434EA38-A3F8-4A59-A5F9-A0C1C638590E}" presName="parentText" presStyleLbl="node1" presStyleIdx="14" presStyleCnt="15">
        <dgm:presLayoutVars>
          <dgm:chMax val="0"/>
          <dgm:bulletEnabled val="1"/>
        </dgm:presLayoutVars>
      </dgm:prSet>
      <dgm:spPr/>
      <dgm:t>
        <a:bodyPr/>
        <a:lstStyle/>
        <a:p>
          <a:endParaRPr lang="en-US"/>
        </a:p>
      </dgm:t>
    </dgm:pt>
    <dgm:pt modelId="{EFBC022E-752D-47B7-9929-5CB8548E3081}" type="pres">
      <dgm:prSet presAssocID="{9434EA38-A3F8-4A59-A5F9-A0C1C638590E}" presName="negativeSpace" presStyleCnt="0"/>
      <dgm:spPr/>
    </dgm:pt>
    <dgm:pt modelId="{CA392558-58E3-42CE-8D38-6866E0ADB306}" type="pres">
      <dgm:prSet presAssocID="{9434EA38-A3F8-4A59-A5F9-A0C1C638590E}" presName="childText" presStyleLbl="conFgAcc1" presStyleIdx="14" presStyleCnt="15">
        <dgm:presLayoutVars>
          <dgm:bulletEnabled val="1"/>
        </dgm:presLayoutVars>
      </dgm:prSet>
      <dgm:spPr/>
    </dgm:pt>
  </dgm:ptLst>
  <dgm:cxnLst>
    <dgm:cxn modelId="{69C8F9B7-C088-41F2-849D-0DC7B04126CA}" srcId="{F9636558-3DA8-4D07-B83C-779956F9B59C}" destId="{BBF4F963-E37C-40F8-B49F-4A7EAFC8A0FD}" srcOrd="2" destOrd="0" parTransId="{3DE938E7-49C7-4AB1-8DBA-15F497042EA3}" sibTransId="{CC223256-8EA3-4C9C-A8BE-E941F15214D6}"/>
    <dgm:cxn modelId="{83289D17-E241-4D69-B699-42EF56B57480}" srcId="{F9636558-3DA8-4D07-B83C-779956F9B59C}" destId="{1649C4FA-BC45-432A-944E-9B8B4D212B99}" srcOrd="0" destOrd="0" parTransId="{343CA372-AA9F-4204-80DA-C912814CD3C1}" sibTransId="{0D68C149-7EDB-4AD1-A41B-523113BEF56B}"/>
    <dgm:cxn modelId="{CA2C3F6E-0D2C-48A8-9398-A8990D565A1B}" type="presOf" srcId="{E85A7AFD-BC16-4C7D-B5F3-A70D40A8F218}" destId="{39AED18B-4975-4B4D-B326-B30B0E537F78}" srcOrd="1" destOrd="0" presId="urn:microsoft.com/office/officeart/2005/8/layout/list1"/>
    <dgm:cxn modelId="{9380D57E-8127-4D9F-9AA0-6761E69B3920}" srcId="{F9636558-3DA8-4D07-B83C-779956F9B59C}" destId="{49F2077A-18AD-4980-A367-759594ED1BF1}" srcOrd="12" destOrd="0" parTransId="{724B80CC-D968-45F8-A823-0B5716D3D8A4}" sibTransId="{43377516-E7A7-4B84-8E1E-61B98925314C}"/>
    <dgm:cxn modelId="{0F3143A1-459F-426E-9D56-DF8C9087BD3A}" type="presOf" srcId="{3362155C-B979-4954-9E0A-CDFA9E7ED932}" destId="{089F44C7-2FFE-4CB7-A82F-3A4D8FD6BEFC}" srcOrd="0" destOrd="0" presId="urn:microsoft.com/office/officeart/2005/8/layout/list1"/>
    <dgm:cxn modelId="{6BB11960-7507-4DDA-B513-3F9CBC6B07BE}" type="presOf" srcId="{F9636558-3DA8-4D07-B83C-779956F9B59C}" destId="{D1A5FBBA-ADBC-4315-AC5F-C30D9C803CAF}" srcOrd="0" destOrd="0" presId="urn:microsoft.com/office/officeart/2005/8/layout/list1"/>
    <dgm:cxn modelId="{D68662FB-70D8-4553-8AD6-3F0AEE3AC739}" srcId="{F9636558-3DA8-4D07-B83C-779956F9B59C}" destId="{5E80A87F-F3AA-4D8F-9692-D0239E392A43}" srcOrd="5" destOrd="0" parTransId="{D79D20BF-0670-443B-9F6C-AAD5CFF87F99}" sibTransId="{7EDE4CF8-3BF3-4CD1-9BF5-E71904467E43}"/>
    <dgm:cxn modelId="{ADF94CDD-35F1-42BF-B618-A70B29316C88}" srcId="{F9636558-3DA8-4D07-B83C-779956F9B59C}" destId="{8952FA32-76E5-44EF-9082-7B1C2D0B6EF3}" srcOrd="4" destOrd="0" parTransId="{AED45C19-F691-4361-9899-E542F2A45AD3}" sibTransId="{2980AE7C-74F6-459D-B7CA-D0CF528C637E}"/>
    <dgm:cxn modelId="{EDFFC81A-5EFD-4A77-949D-3A89B0112C1D}" type="presOf" srcId="{1649C4FA-BC45-432A-944E-9B8B4D212B99}" destId="{C8991264-11C5-4461-A6E0-782F7AD73849}" srcOrd="0" destOrd="0" presId="urn:microsoft.com/office/officeart/2005/8/layout/list1"/>
    <dgm:cxn modelId="{C5C88640-CFF8-4843-BC50-371B009B530D}" type="presOf" srcId="{49F2077A-18AD-4980-A367-759594ED1BF1}" destId="{F0EF632D-B1F9-435C-8E32-1524D879E0BB}" srcOrd="1" destOrd="0" presId="urn:microsoft.com/office/officeart/2005/8/layout/list1"/>
    <dgm:cxn modelId="{5728B585-B596-4E99-A373-88BBEDB3C298}" type="presOf" srcId="{9434EA38-A3F8-4A59-A5F9-A0C1C638590E}" destId="{CB677A8E-AF8D-430F-83F6-6AE9DCC83C57}" srcOrd="1" destOrd="0" presId="urn:microsoft.com/office/officeart/2005/8/layout/list1"/>
    <dgm:cxn modelId="{8FC122B4-E209-420C-8A14-1EF13C659258}" type="presOf" srcId="{0B58E48A-E87A-49FD-A702-E32F29BFD608}" destId="{5F80AE81-AB6D-4FFC-8F73-CA416A379385}" srcOrd="0" destOrd="0" presId="urn:microsoft.com/office/officeart/2005/8/layout/list1"/>
    <dgm:cxn modelId="{71641B05-89A2-47E7-AF21-92EAD0404687}" type="presOf" srcId="{783263F0-A6DA-4C33-9D20-7C0C1684A73C}" destId="{7FDC16E6-1D47-401A-9B8D-EF7EA914E918}" srcOrd="0" destOrd="0" presId="urn:microsoft.com/office/officeart/2005/8/layout/list1"/>
    <dgm:cxn modelId="{83EE9241-6493-4D0B-BAA6-78BD7091A504}" type="presOf" srcId="{0B58E48A-E87A-49FD-A702-E32F29BFD608}" destId="{7E50D26C-986E-4640-99CF-D14E674C7504}" srcOrd="1" destOrd="0" presId="urn:microsoft.com/office/officeart/2005/8/layout/list1"/>
    <dgm:cxn modelId="{0B4307BD-7545-47C9-BDD5-FADDE1C55F4B}" type="presOf" srcId="{783263F0-A6DA-4C33-9D20-7C0C1684A73C}" destId="{98FF06DB-A432-4139-B7D4-60C74E8285AC}" srcOrd="1" destOrd="0" presId="urn:microsoft.com/office/officeart/2005/8/layout/list1"/>
    <dgm:cxn modelId="{5B92FD8B-D435-4567-AF04-D5F966BE126D}" srcId="{F9636558-3DA8-4D07-B83C-779956F9B59C}" destId="{5C568DCC-33FA-4F6C-998A-37F6544FE193}" srcOrd="11" destOrd="0" parTransId="{3B189B36-E651-4D6B-B0DE-64AA426F8BFA}" sibTransId="{87E086FC-BE44-4AA5-A02E-E2E98C87CEDA}"/>
    <dgm:cxn modelId="{B5B710A3-9C47-4228-A6C7-91854CEB4085}" type="presOf" srcId="{5E80A87F-F3AA-4D8F-9692-D0239E392A43}" destId="{43B865E2-4414-42F8-8DF8-4E2BDDAE8156}" srcOrd="0" destOrd="0" presId="urn:microsoft.com/office/officeart/2005/8/layout/list1"/>
    <dgm:cxn modelId="{2A285BB2-D7F6-4FDC-915A-1ECA70F169E5}" srcId="{F9636558-3DA8-4D07-B83C-779956F9B59C}" destId="{3362155C-B979-4954-9E0A-CDFA9E7ED932}" srcOrd="8" destOrd="0" parTransId="{419D584E-FF93-4C6D-BEF2-FAD7C3D44751}" sibTransId="{0549CEA4-312B-4E19-98FC-A6DAD1814ABD}"/>
    <dgm:cxn modelId="{7D23B108-52DF-4C34-9B06-85F3E96C7C4B}" srcId="{F9636558-3DA8-4D07-B83C-779956F9B59C}" destId="{0B58E48A-E87A-49FD-A702-E32F29BFD608}" srcOrd="3" destOrd="0" parTransId="{66AAF45A-06C4-47AD-A9C3-5C9464E6CBDB}" sibTransId="{96E9EFA9-9A20-4BE0-85E0-346D8D90F935}"/>
    <dgm:cxn modelId="{40CEA2A0-6D01-46DE-BAF6-2C59EDA01924}" srcId="{F9636558-3DA8-4D07-B83C-779956F9B59C}" destId="{DD77BB6A-7220-465C-AF03-9B67735A53BA}" srcOrd="13" destOrd="0" parTransId="{68D67DAF-CE3F-4B48-AF14-E5C939A38997}" sibTransId="{CA077BEC-273C-49D3-AE46-D6CA489A97D3}"/>
    <dgm:cxn modelId="{9997E4AA-5C00-4F96-8771-4D5C96E57B79}" type="presOf" srcId="{30E1DED9-7EDB-4567-85BC-732988B4C241}" destId="{83A4C4DB-01F0-4174-ABCF-FE68462357B9}" srcOrd="0" destOrd="0" presId="urn:microsoft.com/office/officeart/2005/8/layout/list1"/>
    <dgm:cxn modelId="{6D3A7A32-CBF6-4E65-A2A6-78CB7392FAFD}" type="presOf" srcId="{8952FA32-76E5-44EF-9082-7B1C2D0B6EF3}" destId="{95F9E2FC-C5BB-48BF-864C-AC12E37D8F70}" srcOrd="0" destOrd="0" presId="urn:microsoft.com/office/officeart/2005/8/layout/list1"/>
    <dgm:cxn modelId="{1908CDA7-7D39-46A4-B001-13D9219068D7}" srcId="{F9636558-3DA8-4D07-B83C-779956F9B59C}" destId="{E85A7AFD-BC16-4C7D-B5F3-A70D40A8F218}" srcOrd="9" destOrd="0" parTransId="{C6E4F5DD-093B-40C3-9A70-5AD5731F7CD2}" sibTransId="{2CB8486F-2FB7-4138-9D77-5E61E6357E4C}"/>
    <dgm:cxn modelId="{B8105BB0-4AAF-42B8-9908-DB758F119F80}" type="presOf" srcId="{1649C4FA-BC45-432A-944E-9B8B4D212B99}" destId="{46940AB6-6C12-461A-A53B-F291306BBE32}" srcOrd="1" destOrd="0" presId="urn:microsoft.com/office/officeart/2005/8/layout/list1"/>
    <dgm:cxn modelId="{29A9815F-DC89-4C3D-87D7-649435A987E6}" type="presOf" srcId="{6B8D6B25-69FD-4F5A-B226-BA0892B77F5E}" destId="{763393FF-5F6E-406D-B407-EB8E8F59B900}" srcOrd="0" destOrd="0" presId="urn:microsoft.com/office/officeart/2005/8/layout/list1"/>
    <dgm:cxn modelId="{00D09B09-71C2-42D6-94AE-C3894B8735EF}" type="presOf" srcId="{9434EA38-A3F8-4A59-A5F9-A0C1C638590E}" destId="{639E4E5D-376B-4318-B3F2-DDD7CF41F3C9}" srcOrd="0" destOrd="0" presId="urn:microsoft.com/office/officeart/2005/8/layout/list1"/>
    <dgm:cxn modelId="{856D5FAA-FA1D-46C0-A060-44BE79617390}" type="presOf" srcId="{8952FA32-76E5-44EF-9082-7B1C2D0B6EF3}" destId="{CB052338-C15C-4E43-B0FC-3C732AD5DC9F}" srcOrd="1" destOrd="0" presId="urn:microsoft.com/office/officeart/2005/8/layout/list1"/>
    <dgm:cxn modelId="{78EFF19B-A13C-4C17-8354-896513CB4F22}" srcId="{F9636558-3DA8-4D07-B83C-779956F9B59C}" destId="{9434EA38-A3F8-4A59-A5F9-A0C1C638590E}" srcOrd="14" destOrd="0" parTransId="{995E2D92-601A-40C5-A480-3A441782E91C}" sibTransId="{0BC67C16-9C65-480D-AF05-6A95FB002730}"/>
    <dgm:cxn modelId="{23887033-9C44-464D-925E-D237D36F1340}" srcId="{F9636558-3DA8-4D07-B83C-779956F9B59C}" destId="{783263F0-A6DA-4C33-9D20-7C0C1684A73C}" srcOrd="10" destOrd="0" parTransId="{07712AC7-394C-4565-BEDA-BA55028B424D}" sibTransId="{4E2F0C7B-06F4-4DB8-8D1B-3D1737FEB516}"/>
    <dgm:cxn modelId="{0C9DFECB-B6B1-4469-ABE6-8721F278BBF6}" type="presOf" srcId="{E85A7AFD-BC16-4C7D-B5F3-A70D40A8F218}" destId="{8A9F667B-1B39-4435-A4EA-A18AD69BD2CE}" srcOrd="0" destOrd="0" presId="urn:microsoft.com/office/officeart/2005/8/layout/list1"/>
    <dgm:cxn modelId="{381BDFDC-AE8F-43B9-951F-77634DFA99A4}" type="presOf" srcId="{5C568DCC-33FA-4F6C-998A-37F6544FE193}" destId="{949AF769-0511-46DA-9D28-974E1D7C8F4D}" srcOrd="0" destOrd="0" presId="urn:microsoft.com/office/officeart/2005/8/layout/list1"/>
    <dgm:cxn modelId="{38F065E2-613C-46C9-ADF7-ED2469216340}" type="presOf" srcId="{DD77BB6A-7220-465C-AF03-9B67735A53BA}" destId="{099BDDEF-08C9-4834-A624-B6A8B0C12A66}" srcOrd="1" destOrd="0" presId="urn:microsoft.com/office/officeart/2005/8/layout/list1"/>
    <dgm:cxn modelId="{5C2E2097-7718-40F0-A595-2DC7FD7AE6AD}" type="presOf" srcId="{DD77BB6A-7220-465C-AF03-9B67735A53BA}" destId="{8E9B4EEE-1531-4554-8A55-DE344DD13CFE}" srcOrd="0" destOrd="0" presId="urn:microsoft.com/office/officeart/2005/8/layout/list1"/>
    <dgm:cxn modelId="{56C7A28E-1716-4ABD-ADDB-B5DE3BE9008E}" srcId="{F9636558-3DA8-4D07-B83C-779956F9B59C}" destId="{30E1DED9-7EDB-4567-85BC-732988B4C241}" srcOrd="6" destOrd="0" parTransId="{FA2C4901-E5F6-4A2D-AB1F-E51FAD45BA4E}" sibTransId="{266723CD-1CD8-4C67-9F9F-55DB02C06BDD}"/>
    <dgm:cxn modelId="{3E253CD4-E513-4BA7-BDA4-C77FAC9A1FB0}" type="presOf" srcId="{6B8D6B25-69FD-4F5A-B226-BA0892B77F5E}" destId="{1A7B7D82-30D8-4C4A-A39E-B9FC14402A98}" srcOrd="1" destOrd="0" presId="urn:microsoft.com/office/officeart/2005/8/layout/list1"/>
    <dgm:cxn modelId="{1581601B-F485-4EB9-9897-04BEB66C6229}" type="presOf" srcId="{49F2077A-18AD-4980-A367-759594ED1BF1}" destId="{17105F7A-1D9E-4C5E-A904-36E8BA1BF478}" srcOrd="0" destOrd="0" presId="urn:microsoft.com/office/officeart/2005/8/layout/list1"/>
    <dgm:cxn modelId="{1C09486F-815B-4756-B8CE-B400DF52700F}" type="presOf" srcId="{5C568DCC-33FA-4F6C-998A-37F6544FE193}" destId="{33F825BF-4C3C-4D6D-B380-95ED2B91B9F8}" srcOrd="1" destOrd="0" presId="urn:microsoft.com/office/officeart/2005/8/layout/list1"/>
    <dgm:cxn modelId="{F40B9E4E-05A8-4705-A872-A62473DEFAB9}" type="presOf" srcId="{5E80A87F-F3AA-4D8F-9692-D0239E392A43}" destId="{67E76E8A-456C-492A-AC97-92E9EA191F1D}" srcOrd="1" destOrd="0" presId="urn:microsoft.com/office/officeart/2005/8/layout/list1"/>
    <dgm:cxn modelId="{F7745B53-8919-413E-BCB6-3645DD8D6297}" type="presOf" srcId="{BBF4F963-E37C-40F8-B49F-4A7EAFC8A0FD}" destId="{B8B1CC0F-9561-449F-8C35-55EB82D0EE4A}" srcOrd="0" destOrd="0" presId="urn:microsoft.com/office/officeart/2005/8/layout/list1"/>
    <dgm:cxn modelId="{062A8971-23C2-41DE-A42C-9D16AC264455}" type="presOf" srcId="{F0AB0906-0410-4452-88D9-EB6B8F15F86D}" destId="{7CEB9AD2-8F33-49BE-897F-6828349DD2F8}" srcOrd="1" destOrd="0" presId="urn:microsoft.com/office/officeart/2005/8/layout/list1"/>
    <dgm:cxn modelId="{4CECDB7D-F9DE-46D2-911F-94FB59C36B68}" srcId="{F9636558-3DA8-4D07-B83C-779956F9B59C}" destId="{F0AB0906-0410-4452-88D9-EB6B8F15F86D}" srcOrd="1" destOrd="0" parTransId="{2937CE35-2A33-4A5A-9B8E-CEE6A890F5BA}" sibTransId="{A264A19E-5BA2-4D4D-A402-55E84EB7F5E2}"/>
    <dgm:cxn modelId="{86898FCC-8CE1-47C7-AD38-D1E3F7DA55F2}" type="presOf" srcId="{30E1DED9-7EDB-4567-85BC-732988B4C241}" destId="{48F05AF5-C363-4FF6-BF02-F0D189A0497F}" srcOrd="1" destOrd="0" presId="urn:microsoft.com/office/officeart/2005/8/layout/list1"/>
    <dgm:cxn modelId="{492D8F3D-3557-4244-9B95-8000BD6FF262}" type="presOf" srcId="{3362155C-B979-4954-9E0A-CDFA9E7ED932}" destId="{778B2653-D745-406C-85A8-20A793B5CCEE}" srcOrd="1" destOrd="0" presId="urn:microsoft.com/office/officeart/2005/8/layout/list1"/>
    <dgm:cxn modelId="{E34409AA-579E-443D-88EA-9D53AD7CEADE}" type="presOf" srcId="{BBF4F963-E37C-40F8-B49F-4A7EAFC8A0FD}" destId="{F6ECF762-A9BC-4B8D-A351-3EC66BFDF7A7}" srcOrd="1" destOrd="0" presId="urn:microsoft.com/office/officeart/2005/8/layout/list1"/>
    <dgm:cxn modelId="{4D1F0922-C5ED-458F-9570-E16B13599C26}" srcId="{F9636558-3DA8-4D07-B83C-779956F9B59C}" destId="{6B8D6B25-69FD-4F5A-B226-BA0892B77F5E}" srcOrd="7" destOrd="0" parTransId="{0FDDBF6D-C001-4E2B-8EB1-8FBCFC018402}" sibTransId="{EEE2D755-EF9D-459C-B795-4355E8A2D782}"/>
    <dgm:cxn modelId="{98A0ABED-049E-4FF3-8D54-A32A5A689632}" type="presOf" srcId="{F0AB0906-0410-4452-88D9-EB6B8F15F86D}" destId="{67F1F093-B94E-492E-9A89-621FC513035C}" srcOrd="0" destOrd="0" presId="urn:microsoft.com/office/officeart/2005/8/layout/list1"/>
    <dgm:cxn modelId="{02A6A9C0-4DBB-4F9E-934E-561F5F9731B4}" type="presParOf" srcId="{D1A5FBBA-ADBC-4315-AC5F-C30D9C803CAF}" destId="{3E3526F5-D743-4D22-8133-242902DC5530}" srcOrd="0" destOrd="0" presId="urn:microsoft.com/office/officeart/2005/8/layout/list1"/>
    <dgm:cxn modelId="{77AA8721-6C24-4339-82C9-B6F25A3EFDB1}" type="presParOf" srcId="{3E3526F5-D743-4D22-8133-242902DC5530}" destId="{C8991264-11C5-4461-A6E0-782F7AD73849}" srcOrd="0" destOrd="0" presId="urn:microsoft.com/office/officeart/2005/8/layout/list1"/>
    <dgm:cxn modelId="{26033D3C-9A8E-4D4D-9B4B-8357A3521EEA}" type="presParOf" srcId="{3E3526F5-D743-4D22-8133-242902DC5530}" destId="{46940AB6-6C12-461A-A53B-F291306BBE32}" srcOrd="1" destOrd="0" presId="urn:microsoft.com/office/officeart/2005/8/layout/list1"/>
    <dgm:cxn modelId="{E4A7095A-C751-4E14-B311-3B6F1C84D1D0}" type="presParOf" srcId="{D1A5FBBA-ADBC-4315-AC5F-C30D9C803CAF}" destId="{07EE2C2A-196D-4394-8E10-A445B15DE267}" srcOrd="1" destOrd="0" presId="urn:microsoft.com/office/officeart/2005/8/layout/list1"/>
    <dgm:cxn modelId="{6EC847DF-5C95-4D10-A457-861CEE7AB6F1}" type="presParOf" srcId="{D1A5FBBA-ADBC-4315-AC5F-C30D9C803CAF}" destId="{E3457F04-6283-4028-8EB2-DCE5C40A6104}" srcOrd="2" destOrd="0" presId="urn:microsoft.com/office/officeart/2005/8/layout/list1"/>
    <dgm:cxn modelId="{63A5DD03-487C-4AC1-8E32-E09044F10461}" type="presParOf" srcId="{D1A5FBBA-ADBC-4315-AC5F-C30D9C803CAF}" destId="{CC6D5A91-99E4-4A58-995A-87F5F9AF73AC}" srcOrd="3" destOrd="0" presId="urn:microsoft.com/office/officeart/2005/8/layout/list1"/>
    <dgm:cxn modelId="{5DA936C2-BED0-488A-A015-8A8125E0B9C2}" type="presParOf" srcId="{D1A5FBBA-ADBC-4315-AC5F-C30D9C803CAF}" destId="{8DE6AC28-03C7-4DDA-8AB5-0A7F85E35418}" srcOrd="4" destOrd="0" presId="urn:microsoft.com/office/officeart/2005/8/layout/list1"/>
    <dgm:cxn modelId="{1BC8C6BC-EC42-4CCE-A5CB-70297B4A9AA2}" type="presParOf" srcId="{8DE6AC28-03C7-4DDA-8AB5-0A7F85E35418}" destId="{67F1F093-B94E-492E-9A89-621FC513035C}" srcOrd="0" destOrd="0" presId="urn:microsoft.com/office/officeart/2005/8/layout/list1"/>
    <dgm:cxn modelId="{9E18DF86-BAE2-4ED0-9143-E68B00026FBF}" type="presParOf" srcId="{8DE6AC28-03C7-4DDA-8AB5-0A7F85E35418}" destId="{7CEB9AD2-8F33-49BE-897F-6828349DD2F8}" srcOrd="1" destOrd="0" presId="urn:microsoft.com/office/officeart/2005/8/layout/list1"/>
    <dgm:cxn modelId="{4D8BC136-7D9E-4CBB-A476-623B113C510E}" type="presParOf" srcId="{D1A5FBBA-ADBC-4315-AC5F-C30D9C803CAF}" destId="{49999BD1-19E9-4D2A-80F6-6461687DCC42}" srcOrd="5" destOrd="0" presId="urn:microsoft.com/office/officeart/2005/8/layout/list1"/>
    <dgm:cxn modelId="{835B11C9-96E9-4F06-9A12-691D7948C97B}" type="presParOf" srcId="{D1A5FBBA-ADBC-4315-AC5F-C30D9C803CAF}" destId="{3742B701-F3C2-4394-8736-6D589CEC73F8}" srcOrd="6" destOrd="0" presId="urn:microsoft.com/office/officeart/2005/8/layout/list1"/>
    <dgm:cxn modelId="{0AB8CD61-0AD5-4037-B098-007C076B3516}" type="presParOf" srcId="{D1A5FBBA-ADBC-4315-AC5F-C30D9C803CAF}" destId="{3017805F-2AEA-42E7-8C14-A8E996B52810}" srcOrd="7" destOrd="0" presId="urn:microsoft.com/office/officeart/2005/8/layout/list1"/>
    <dgm:cxn modelId="{7151AF1C-D187-48E4-A25A-500969416B1C}" type="presParOf" srcId="{D1A5FBBA-ADBC-4315-AC5F-C30D9C803CAF}" destId="{91D19E73-F170-47C5-BF68-C39F0A6F3FF7}" srcOrd="8" destOrd="0" presId="urn:microsoft.com/office/officeart/2005/8/layout/list1"/>
    <dgm:cxn modelId="{741E972D-7C24-482D-B5C7-419ABCF4C5F3}" type="presParOf" srcId="{91D19E73-F170-47C5-BF68-C39F0A6F3FF7}" destId="{B8B1CC0F-9561-449F-8C35-55EB82D0EE4A}" srcOrd="0" destOrd="0" presId="urn:microsoft.com/office/officeart/2005/8/layout/list1"/>
    <dgm:cxn modelId="{6FF33599-64D5-4942-B3E6-BA6BE4DAE0D4}" type="presParOf" srcId="{91D19E73-F170-47C5-BF68-C39F0A6F3FF7}" destId="{F6ECF762-A9BC-4B8D-A351-3EC66BFDF7A7}" srcOrd="1" destOrd="0" presId="urn:microsoft.com/office/officeart/2005/8/layout/list1"/>
    <dgm:cxn modelId="{002BEB28-2E2C-4F54-95CF-028C2528FD31}" type="presParOf" srcId="{D1A5FBBA-ADBC-4315-AC5F-C30D9C803CAF}" destId="{F81D97E2-AB2C-44F7-A69F-B148D8155297}" srcOrd="9" destOrd="0" presId="urn:microsoft.com/office/officeart/2005/8/layout/list1"/>
    <dgm:cxn modelId="{DD40DAE2-4074-415F-8CAE-424D7FEACFEF}" type="presParOf" srcId="{D1A5FBBA-ADBC-4315-AC5F-C30D9C803CAF}" destId="{6DE1F2DD-8D12-4257-BBFE-63033F445E22}" srcOrd="10" destOrd="0" presId="urn:microsoft.com/office/officeart/2005/8/layout/list1"/>
    <dgm:cxn modelId="{8318EC06-5598-4B0C-9B78-8648F568D66F}" type="presParOf" srcId="{D1A5FBBA-ADBC-4315-AC5F-C30D9C803CAF}" destId="{8708B2C7-41AA-4CE2-A48E-5A2B80DFC2B5}" srcOrd="11" destOrd="0" presId="urn:microsoft.com/office/officeart/2005/8/layout/list1"/>
    <dgm:cxn modelId="{C9F13144-15BA-40EA-8A0E-B5ACA81647DD}" type="presParOf" srcId="{D1A5FBBA-ADBC-4315-AC5F-C30D9C803CAF}" destId="{1286A9C0-1752-494F-BDFE-B579EBED382E}" srcOrd="12" destOrd="0" presId="urn:microsoft.com/office/officeart/2005/8/layout/list1"/>
    <dgm:cxn modelId="{CDA2D6E4-C3B6-4FF3-B1B0-8C5DCDA99C67}" type="presParOf" srcId="{1286A9C0-1752-494F-BDFE-B579EBED382E}" destId="{5F80AE81-AB6D-4FFC-8F73-CA416A379385}" srcOrd="0" destOrd="0" presId="urn:microsoft.com/office/officeart/2005/8/layout/list1"/>
    <dgm:cxn modelId="{D5A8F7BA-26A8-4AE5-9AFE-F715BE80547A}" type="presParOf" srcId="{1286A9C0-1752-494F-BDFE-B579EBED382E}" destId="{7E50D26C-986E-4640-99CF-D14E674C7504}" srcOrd="1" destOrd="0" presId="urn:microsoft.com/office/officeart/2005/8/layout/list1"/>
    <dgm:cxn modelId="{07095E35-E4E6-4589-A5A6-C248C5FBBE37}" type="presParOf" srcId="{D1A5FBBA-ADBC-4315-AC5F-C30D9C803CAF}" destId="{BA80CDE3-0B58-4A68-A1E3-9B33E049580E}" srcOrd="13" destOrd="0" presId="urn:microsoft.com/office/officeart/2005/8/layout/list1"/>
    <dgm:cxn modelId="{32FBABC1-6B59-4B21-B070-1196E96520F3}" type="presParOf" srcId="{D1A5FBBA-ADBC-4315-AC5F-C30D9C803CAF}" destId="{6FE27735-D5B1-4447-A653-12F6E84660A4}" srcOrd="14" destOrd="0" presId="urn:microsoft.com/office/officeart/2005/8/layout/list1"/>
    <dgm:cxn modelId="{3CA144E7-40C5-418C-80A5-F161A07FF12A}" type="presParOf" srcId="{D1A5FBBA-ADBC-4315-AC5F-C30D9C803CAF}" destId="{DDCE6691-1818-4CB2-BE74-2E2063CB8EBC}" srcOrd="15" destOrd="0" presId="urn:microsoft.com/office/officeart/2005/8/layout/list1"/>
    <dgm:cxn modelId="{AEDA4106-0499-4640-AE26-A51C7055B5E7}" type="presParOf" srcId="{D1A5FBBA-ADBC-4315-AC5F-C30D9C803CAF}" destId="{E885CDD0-91C5-4EC8-92C1-2A2650238CAC}" srcOrd="16" destOrd="0" presId="urn:microsoft.com/office/officeart/2005/8/layout/list1"/>
    <dgm:cxn modelId="{F1AE6B42-63AB-44E2-AB24-CE8CE6CDD0C0}" type="presParOf" srcId="{E885CDD0-91C5-4EC8-92C1-2A2650238CAC}" destId="{95F9E2FC-C5BB-48BF-864C-AC12E37D8F70}" srcOrd="0" destOrd="0" presId="urn:microsoft.com/office/officeart/2005/8/layout/list1"/>
    <dgm:cxn modelId="{42C26F43-9F80-4E73-8AB7-C001EEDF23A0}" type="presParOf" srcId="{E885CDD0-91C5-4EC8-92C1-2A2650238CAC}" destId="{CB052338-C15C-4E43-B0FC-3C732AD5DC9F}" srcOrd="1" destOrd="0" presId="urn:microsoft.com/office/officeart/2005/8/layout/list1"/>
    <dgm:cxn modelId="{DADC5216-86F4-4A93-B63B-190AAAF95241}" type="presParOf" srcId="{D1A5FBBA-ADBC-4315-AC5F-C30D9C803CAF}" destId="{AF00C012-94EE-4763-A211-1614C6DD21BF}" srcOrd="17" destOrd="0" presId="urn:microsoft.com/office/officeart/2005/8/layout/list1"/>
    <dgm:cxn modelId="{5D148C8D-48C3-40C4-A551-52FD37BEC0C7}" type="presParOf" srcId="{D1A5FBBA-ADBC-4315-AC5F-C30D9C803CAF}" destId="{AE0EE23A-152F-4EE1-830F-DC5D3B4CD9E5}" srcOrd="18" destOrd="0" presId="urn:microsoft.com/office/officeart/2005/8/layout/list1"/>
    <dgm:cxn modelId="{BC446A9E-76BD-44B1-91CB-EDC56DC20EA2}" type="presParOf" srcId="{D1A5FBBA-ADBC-4315-AC5F-C30D9C803CAF}" destId="{B0952A4C-1818-4871-850F-FB61516BA2EA}" srcOrd="19" destOrd="0" presId="urn:microsoft.com/office/officeart/2005/8/layout/list1"/>
    <dgm:cxn modelId="{20BF956C-B697-4AEE-86BB-AF9E372EF621}" type="presParOf" srcId="{D1A5FBBA-ADBC-4315-AC5F-C30D9C803CAF}" destId="{C0A8E483-70AB-4D15-9984-1BE55A02B3D6}" srcOrd="20" destOrd="0" presId="urn:microsoft.com/office/officeart/2005/8/layout/list1"/>
    <dgm:cxn modelId="{C8BF6F2E-DC22-4918-A926-909736933463}" type="presParOf" srcId="{C0A8E483-70AB-4D15-9984-1BE55A02B3D6}" destId="{43B865E2-4414-42F8-8DF8-4E2BDDAE8156}" srcOrd="0" destOrd="0" presId="urn:microsoft.com/office/officeart/2005/8/layout/list1"/>
    <dgm:cxn modelId="{F66DE348-88A9-41DE-A552-5E48A3970656}" type="presParOf" srcId="{C0A8E483-70AB-4D15-9984-1BE55A02B3D6}" destId="{67E76E8A-456C-492A-AC97-92E9EA191F1D}" srcOrd="1" destOrd="0" presId="urn:microsoft.com/office/officeart/2005/8/layout/list1"/>
    <dgm:cxn modelId="{41FA7E17-8BD4-4557-8664-5E037A373ACE}" type="presParOf" srcId="{D1A5FBBA-ADBC-4315-AC5F-C30D9C803CAF}" destId="{033E077A-B8C6-4EF2-A18D-75907F97EDC5}" srcOrd="21" destOrd="0" presId="urn:microsoft.com/office/officeart/2005/8/layout/list1"/>
    <dgm:cxn modelId="{C5D61D89-EFFA-4EF1-B32B-AF893DC6C40D}" type="presParOf" srcId="{D1A5FBBA-ADBC-4315-AC5F-C30D9C803CAF}" destId="{F2169E12-275E-49A8-B39A-0F1C960ED10E}" srcOrd="22" destOrd="0" presId="urn:microsoft.com/office/officeart/2005/8/layout/list1"/>
    <dgm:cxn modelId="{1180B0F4-C179-4B50-85FC-F041A53C52AA}" type="presParOf" srcId="{D1A5FBBA-ADBC-4315-AC5F-C30D9C803CAF}" destId="{7243CFCE-8270-4C7A-A80A-E7B0F3FDAD66}" srcOrd="23" destOrd="0" presId="urn:microsoft.com/office/officeart/2005/8/layout/list1"/>
    <dgm:cxn modelId="{3AE0BB27-F99F-40A4-B359-3B19C7006549}" type="presParOf" srcId="{D1A5FBBA-ADBC-4315-AC5F-C30D9C803CAF}" destId="{A4E346ED-A673-4260-82D7-C295D5F6A511}" srcOrd="24" destOrd="0" presId="urn:microsoft.com/office/officeart/2005/8/layout/list1"/>
    <dgm:cxn modelId="{083CCFDF-E18D-4ECE-9AC3-1FF4204BFE2B}" type="presParOf" srcId="{A4E346ED-A673-4260-82D7-C295D5F6A511}" destId="{83A4C4DB-01F0-4174-ABCF-FE68462357B9}" srcOrd="0" destOrd="0" presId="urn:microsoft.com/office/officeart/2005/8/layout/list1"/>
    <dgm:cxn modelId="{927866D3-E94A-4959-892F-A317FEDF4E28}" type="presParOf" srcId="{A4E346ED-A673-4260-82D7-C295D5F6A511}" destId="{48F05AF5-C363-4FF6-BF02-F0D189A0497F}" srcOrd="1" destOrd="0" presId="urn:microsoft.com/office/officeart/2005/8/layout/list1"/>
    <dgm:cxn modelId="{1B3EBA1D-04D0-4DD2-9CE1-58560985A474}" type="presParOf" srcId="{D1A5FBBA-ADBC-4315-AC5F-C30D9C803CAF}" destId="{0968E0DA-A972-4F53-B0FC-72F7F0F55E93}" srcOrd="25" destOrd="0" presId="urn:microsoft.com/office/officeart/2005/8/layout/list1"/>
    <dgm:cxn modelId="{A168903A-BD8C-4AFD-9E02-33B9B09D663A}" type="presParOf" srcId="{D1A5FBBA-ADBC-4315-AC5F-C30D9C803CAF}" destId="{D8444DAF-9382-458D-9F31-0D2B43D286FF}" srcOrd="26" destOrd="0" presId="urn:microsoft.com/office/officeart/2005/8/layout/list1"/>
    <dgm:cxn modelId="{4E6B5D06-0360-471C-8F28-8EA11E02206D}" type="presParOf" srcId="{D1A5FBBA-ADBC-4315-AC5F-C30D9C803CAF}" destId="{5542A7A2-22B5-4599-A4A4-674A90552091}" srcOrd="27" destOrd="0" presId="urn:microsoft.com/office/officeart/2005/8/layout/list1"/>
    <dgm:cxn modelId="{4D6CCFC0-C595-499D-BD5C-D4902046085B}" type="presParOf" srcId="{D1A5FBBA-ADBC-4315-AC5F-C30D9C803CAF}" destId="{97E9732A-E8F9-45ED-A7CB-12614E83FD57}" srcOrd="28" destOrd="0" presId="urn:microsoft.com/office/officeart/2005/8/layout/list1"/>
    <dgm:cxn modelId="{A303B4E4-4DB8-4449-8F1D-B916F0215ACE}" type="presParOf" srcId="{97E9732A-E8F9-45ED-A7CB-12614E83FD57}" destId="{763393FF-5F6E-406D-B407-EB8E8F59B900}" srcOrd="0" destOrd="0" presId="urn:microsoft.com/office/officeart/2005/8/layout/list1"/>
    <dgm:cxn modelId="{8F7D7754-0570-41C5-9A25-BF44A3D43BDB}" type="presParOf" srcId="{97E9732A-E8F9-45ED-A7CB-12614E83FD57}" destId="{1A7B7D82-30D8-4C4A-A39E-B9FC14402A98}" srcOrd="1" destOrd="0" presId="urn:microsoft.com/office/officeart/2005/8/layout/list1"/>
    <dgm:cxn modelId="{7A753525-472A-4CCE-A893-DA8A890B42F3}" type="presParOf" srcId="{D1A5FBBA-ADBC-4315-AC5F-C30D9C803CAF}" destId="{99051BBF-AE68-45AA-ACC7-CEC43EB4BC07}" srcOrd="29" destOrd="0" presId="urn:microsoft.com/office/officeart/2005/8/layout/list1"/>
    <dgm:cxn modelId="{41A19A0E-DD4A-41A4-8BA8-AB694C9A2399}" type="presParOf" srcId="{D1A5FBBA-ADBC-4315-AC5F-C30D9C803CAF}" destId="{2368B927-FA21-4F9E-B7D4-8AAD5598B1A2}" srcOrd="30" destOrd="0" presId="urn:microsoft.com/office/officeart/2005/8/layout/list1"/>
    <dgm:cxn modelId="{CCBD86E4-F1CB-4969-B4D0-598FF8F35592}" type="presParOf" srcId="{D1A5FBBA-ADBC-4315-AC5F-C30D9C803CAF}" destId="{004814F8-96BA-4AC3-953E-68519F40EB0D}" srcOrd="31" destOrd="0" presId="urn:microsoft.com/office/officeart/2005/8/layout/list1"/>
    <dgm:cxn modelId="{71B06865-C158-4D59-9047-FFF55F8D48B7}" type="presParOf" srcId="{D1A5FBBA-ADBC-4315-AC5F-C30D9C803CAF}" destId="{A8C1E632-5F9F-4E23-8F45-53345A899BAD}" srcOrd="32" destOrd="0" presId="urn:microsoft.com/office/officeart/2005/8/layout/list1"/>
    <dgm:cxn modelId="{B2D0B0FE-7C98-4C6C-AE58-DB41B3F44865}" type="presParOf" srcId="{A8C1E632-5F9F-4E23-8F45-53345A899BAD}" destId="{089F44C7-2FFE-4CB7-A82F-3A4D8FD6BEFC}" srcOrd="0" destOrd="0" presId="urn:microsoft.com/office/officeart/2005/8/layout/list1"/>
    <dgm:cxn modelId="{2E525E01-2843-42B4-9A31-4905F245C4BA}" type="presParOf" srcId="{A8C1E632-5F9F-4E23-8F45-53345A899BAD}" destId="{778B2653-D745-406C-85A8-20A793B5CCEE}" srcOrd="1" destOrd="0" presId="urn:microsoft.com/office/officeart/2005/8/layout/list1"/>
    <dgm:cxn modelId="{420DFCE1-7A5A-4082-BBFA-F02B982E4D4A}" type="presParOf" srcId="{D1A5FBBA-ADBC-4315-AC5F-C30D9C803CAF}" destId="{7F731C39-E85C-4FA6-9D1A-469637983387}" srcOrd="33" destOrd="0" presId="urn:microsoft.com/office/officeart/2005/8/layout/list1"/>
    <dgm:cxn modelId="{173E5A3A-4588-436F-9B1A-A324E5F21598}" type="presParOf" srcId="{D1A5FBBA-ADBC-4315-AC5F-C30D9C803CAF}" destId="{F46CA7FB-E777-427D-A8FA-D98562B3F62C}" srcOrd="34" destOrd="0" presId="urn:microsoft.com/office/officeart/2005/8/layout/list1"/>
    <dgm:cxn modelId="{6D680EB3-923B-4782-93BC-D75F5B2B5642}" type="presParOf" srcId="{D1A5FBBA-ADBC-4315-AC5F-C30D9C803CAF}" destId="{D5B8190D-7BD0-4F3D-97B4-FF1E31A08145}" srcOrd="35" destOrd="0" presId="urn:microsoft.com/office/officeart/2005/8/layout/list1"/>
    <dgm:cxn modelId="{EC11F49B-8639-47E9-B85A-A5A9E1ACD935}" type="presParOf" srcId="{D1A5FBBA-ADBC-4315-AC5F-C30D9C803CAF}" destId="{C1E173BC-D914-41E5-80A8-4B33E5C47B03}" srcOrd="36" destOrd="0" presId="urn:microsoft.com/office/officeart/2005/8/layout/list1"/>
    <dgm:cxn modelId="{543E392D-76B0-4036-99EA-52FF615E2FC1}" type="presParOf" srcId="{C1E173BC-D914-41E5-80A8-4B33E5C47B03}" destId="{8A9F667B-1B39-4435-A4EA-A18AD69BD2CE}" srcOrd="0" destOrd="0" presId="urn:microsoft.com/office/officeart/2005/8/layout/list1"/>
    <dgm:cxn modelId="{F4D1586B-FE40-495C-AD82-C1464C7F87AD}" type="presParOf" srcId="{C1E173BC-D914-41E5-80A8-4B33E5C47B03}" destId="{39AED18B-4975-4B4D-B326-B30B0E537F78}" srcOrd="1" destOrd="0" presId="urn:microsoft.com/office/officeart/2005/8/layout/list1"/>
    <dgm:cxn modelId="{CCA7DA7C-63EA-4C81-A18B-E8F0C1846BA7}" type="presParOf" srcId="{D1A5FBBA-ADBC-4315-AC5F-C30D9C803CAF}" destId="{C63BDA6B-35D7-40B3-9A9B-6C0D8A60EF00}" srcOrd="37" destOrd="0" presId="urn:microsoft.com/office/officeart/2005/8/layout/list1"/>
    <dgm:cxn modelId="{53A1E14C-6042-4DC6-B00A-D462BCE2551A}" type="presParOf" srcId="{D1A5FBBA-ADBC-4315-AC5F-C30D9C803CAF}" destId="{EDC3AE4A-1A97-44BD-91D2-2AA897E8FA9F}" srcOrd="38" destOrd="0" presId="urn:microsoft.com/office/officeart/2005/8/layout/list1"/>
    <dgm:cxn modelId="{BD0E2637-880C-4673-940A-43D55EC53B12}" type="presParOf" srcId="{D1A5FBBA-ADBC-4315-AC5F-C30D9C803CAF}" destId="{29BDAADD-192F-4E3E-B081-EB110492FFD7}" srcOrd="39" destOrd="0" presId="urn:microsoft.com/office/officeart/2005/8/layout/list1"/>
    <dgm:cxn modelId="{F5701810-6562-458A-935C-E70A2BE1C0E4}" type="presParOf" srcId="{D1A5FBBA-ADBC-4315-AC5F-C30D9C803CAF}" destId="{56927B2A-90DA-41FB-82A6-16E6EA37254C}" srcOrd="40" destOrd="0" presId="urn:microsoft.com/office/officeart/2005/8/layout/list1"/>
    <dgm:cxn modelId="{1A1EB21E-D7E6-4DFD-8812-ECE8C10D08F8}" type="presParOf" srcId="{56927B2A-90DA-41FB-82A6-16E6EA37254C}" destId="{7FDC16E6-1D47-401A-9B8D-EF7EA914E918}" srcOrd="0" destOrd="0" presId="urn:microsoft.com/office/officeart/2005/8/layout/list1"/>
    <dgm:cxn modelId="{2ED5A1EF-DA1B-4B15-B050-5C361F2EB163}" type="presParOf" srcId="{56927B2A-90DA-41FB-82A6-16E6EA37254C}" destId="{98FF06DB-A432-4139-B7D4-60C74E8285AC}" srcOrd="1" destOrd="0" presId="urn:microsoft.com/office/officeart/2005/8/layout/list1"/>
    <dgm:cxn modelId="{954F6B9D-E0D5-452C-AEA8-60849631C5DD}" type="presParOf" srcId="{D1A5FBBA-ADBC-4315-AC5F-C30D9C803CAF}" destId="{B3CE7887-27CC-4DCA-AB0D-9FE67D9F562B}" srcOrd="41" destOrd="0" presId="urn:microsoft.com/office/officeart/2005/8/layout/list1"/>
    <dgm:cxn modelId="{474E53B0-E4DA-4448-8A21-6E9C850D03AA}" type="presParOf" srcId="{D1A5FBBA-ADBC-4315-AC5F-C30D9C803CAF}" destId="{13C75F60-9E71-4062-99BC-1E4754B039CC}" srcOrd="42" destOrd="0" presId="urn:microsoft.com/office/officeart/2005/8/layout/list1"/>
    <dgm:cxn modelId="{EEAC736B-CD7D-472D-845F-6BBD1CFEAA45}" type="presParOf" srcId="{D1A5FBBA-ADBC-4315-AC5F-C30D9C803CAF}" destId="{7659955F-6A3A-4A5E-80EE-BD1726462D26}" srcOrd="43" destOrd="0" presId="urn:microsoft.com/office/officeart/2005/8/layout/list1"/>
    <dgm:cxn modelId="{22E39460-5E7C-4004-8883-CABF9B6AACC6}" type="presParOf" srcId="{D1A5FBBA-ADBC-4315-AC5F-C30D9C803CAF}" destId="{F7E87A30-B4EC-487D-875E-1B59CBCFADB5}" srcOrd="44" destOrd="0" presId="urn:microsoft.com/office/officeart/2005/8/layout/list1"/>
    <dgm:cxn modelId="{D0C20D89-568E-405F-9F01-E3F03F9200FB}" type="presParOf" srcId="{F7E87A30-B4EC-487D-875E-1B59CBCFADB5}" destId="{949AF769-0511-46DA-9D28-974E1D7C8F4D}" srcOrd="0" destOrd="0" presId="urn:microsoft.com/office/officeart/2005/8/layout/list1"/>
    <dgm:cxn modelId="{B3B659BA-4F64-4EA6-9145-67E67475FAB5}" type="presParOf" srcId="{F7E87A30-B4EC-487D-875E-1B59CBCFADB5}" destId="{33F825BF-4C3C-4D6D-B380-95ED2B91B9F8}" srcOrd="1" destOrd="0" presId="urn:microsoft.com/office/officeart/2005/8/layout/list1"/>
    <dgm:cxn modelId="{8F2AC40F-C98B-41AE-9BFD-5B084FAC7521}" type="presParOf" srcId="{D1A5FBBA-ADBC-4315-AC5F-C30D9C803CAF}" destId="{A7C11054-4F41-4367-A59F-051BFEF34350}" srcOrd="45" destOrd="0" presId="urn:microsoft.com/office/officeart/2005/8/layout/list1"/>
    <dgm:cxn modelId="{8A6D9560-253C-457A-AAD1-47871513E091}" type="presParOf" srcId="{D1A5FBBA-ADBC-4315-AC5F-C30D9C803CAF}" destId="{3B9C8232-244C-460A-84E4-3BDD26F9A538}" srcOrd="46" destOrd="0" presId="urn:microsoft.com/office/officeart/2005/8/layout/list1"/>
    <dgm:cxn modelId="{6C5B0107-97B5-4889-A742-2C4F3BE4948C}" type="presParOf" srcId="{D1A5FBBA-ADBC-4315-AC5F-C30D9C803CAF}" destId="{901C3E2D-82CE-4AB5-822B-E5F0BEC93DEE}" srcOrd="47" destOrd="0" presId="urn:microsoft.com/office/officeart/2005/8/layout/list1"/>
    <dgm:cxn modelId="{10C82681-E59E-46F6-9D9E-7EBE65B34D0F}" type="presParOf" srcId="{D1A5FBBA-ADBC-4315-AC5F-C30D9C803CAF}" destId="{88A32D38-83CA-4C05-864F-D51C56E16965}" srcOrd="48" destOrd="0" presId="urn:microsoft.com/office/officeart/2005/8/layout/list1"/>
    <dgm:cxn modelId="{6F74066E-089A-4DCD-9700-F8DB8B476AF4}" type="presParOf" srcId="{88A32D38-83CA-4C05-864F-D51C56E16965}" destId="{17105F7A-1D9E-4C5E-A904-36E8BA1BF478}" srcOrd="0" destOrd="0" presId="urn:microsoft.com/office/officeart/2005/8/layout/list1"/>
    <dgm:cxn modelId="{6A757E3A-BB13-4428-AD5C-986694C7F0E7}" type="presParOf" srcId="{88A32D38-83CA-4C05-864F-D51C56E16965}" destId="{F0EF632D-B1F9-435C-8E32-1524D879E0BB}" srcOrd="1" destOrd="0" presId="urn:microsoft.com/office/officeart/2005/8/layout/list1"/>
    <dgm:cxn modelId="{AEA85148-77C7-40A0-88A2-3AD515524878}" type="presParOf" srcId="{D1A5FBBA-ADBC-4315-AC5F-C30D9C803CAF}" destId="{E04D0D85-7C88-40AC-ADD5-48F43E954487}" srcOrd="49" destOrd="0" presId="urn:microsoft.com/office/officeart/2005/8/layout/list1"/>
    <dgm:cxn modelId="{0B24E48E-A7FD-492C-B8A5-0CD9FC70112B}" type="presParOf" srcId="{D1A5FBBA-ADBC-4315-AC5F-C30D9C803CAF}" destId="{D237A385-4FD8-441A-9853-3AE37BD84460}" srcOrd="50" destOrd="0" presId="urn:microsoft.com/office/officeart/2005/8/layout/list1"/>
    <dgm:cxn modelId="{584A155E-E9B0-4C94-87EC-CFF3027AD45B}" type="presParOf" srcId="{D1A5FBBA-ADBC-4315-AC5F-C30D9C803CAF}" destId="{4D1E7438-79BA-4E6C-9BAB-5BB246C9C1A8}" srcOrd="51" destOrd="0" presId="urn:microsoft.com/office/officeart/2005/8/layout/list1"/>
    <dgm:cxn modelId="{C3A1E1A7-E7C3-4CF9-BFB1-A8B26482E868}" type="presParOf" srcId="{D1A5FBBA-ADBC-4315-AC5F-C30D9C803CAF}" destId="{0C2C22B2-EBF0-4AC6-9554-0AAE9E4FDB78}" srcOrd="52" destOrd="0" presId="urn:microsoft.com/office/officeart/2005/8/layout/list1"/>
    <dgm:cxn modelId="{A6CC6BE9-32E9-48D6-AEF2-A3FFF0C422B3}" type="presParOf" srcId="{0C2C22B2-EBF0-4AC6-9554-0AAE9E4FDB78}" destId="{8E9B4EEE-1531-4554-8A55-DE344DD13CFE}" srcOrd="0" destOrd="0" presId="urn:microsoft.com/office/officeart/2005/8/layout/list1"/>
    <dgm:cxn modelId="{519B9A2D-66A0-46FA-BFF4-58134FE28621}" type="presParOf" srcId="{0C2C22B2-EBF0-4AC6-9554-0AAE9E4FDB78}" destId="{099BDDEF-08C9-4834-A624-B6A8B0C12A66}" srcOrd="1" destOrd="0" presId="urn:microsoft.com/office/officeart/2005/8/layout/list1"/>
    <dgm:cxn modelId="{391F2D55-BDA9-490C-912A-6F7A0A3698EB}" type="presParOf" srcId="{D1A5FBBA-ADBC-4315-AC5F-C30D9C803CAF}" destId="{DA80029D-9660-41EE-B74B-20305FD123F0}" srcOrd="53" destOrd="0" presId="urn:microsoft.com/office/officeart/2005/8/layout/list1"/>
    <dgm:cxn modelId="{01C22E0B-B763-4BDE-A86B-0DECFC35258B}" type="presParOf" srcId="{D1A5FBBA-ADBC-4315-AC5F-C30D9C803CAF}" destId="{D0D01350-A11A-49FF-96D7-47B1D15ABA80}" srcOrd="54" destOrd="0" presId="urn:microsoft.com/office/officeart/2005/8/layout/list1"/>
    <dgm:cxn modelId="{9AC792FB-B5FC-450C-B42E-E92F6B27C109}" type="presParOf" srcId="{D1A5FBBA-ADBC-4315-AC5F-C30D9C803CAF}" destId="{FC74255C-D51A-426B-A587-07D1D4BCA12D}" srcOrd="55" destOrd="0" presId="urn:microsoft.com/office/officeart/2005/8/layout/list1"/>
    <dgm:cxn modelId="{721636A7-B1E4-4F03-89CC-E0A11716657D}" type="presParOf" srcId="{D1A5FBBA-ADBC-4315-AC5F-C30D9C803CAF}" destId="{B8A07626-3127-45E1-B861-DC3434136DB6}" srcOrd="56" destOrd="0" presId="urn:microsoft.com/office/officeart/2005/8/layout/list1"/>
    <dgm:cxn modelId="{727431DB-83FB-42A0-AD57-6E0A30D8BEBA}" type="presParOf" srcId="{B8A07626-3127-45E1-B861-DC3434136DB6}" destId="{639E4E5D-376B-4318-B3F2-DDD7CF41F3C9}" srcOrd="0" destOrd="0" presId="urn:microsoft.com/office/officeart/2005/8/layout/list1"/>
    <dgm:cxn modelId="{5850D858-FC06-4C16-8ABC-09F6C2CAE1D4}" type="presParOf" srcId="{B8A07626-3127-45E1-B861-DC3434136DB6}" destId="{CB677A8E-AF8D-430F-83F6-6AE9DCC83C57}" srcOrd="1" destOrd="0" presId="urn:microsoft.com/office/officeart/2005/8/layout/list1"/>
    <dgm:cxn modelId="{9DFA7AB0-27D1-404D-BB46-730D49C89B06}" type="presParOf" srcId="{D1A5FBBA-ADBC-4315-AC5F-C30D9C803CAF}" destId="{EFBC022E-752D-47B7-9929-5CB8548E3081}" srcOrd="57" destOrd="0" presId="urn:microsoft.com/office/officeart/2005/8/layout/list1"/>
    <dgm:cxn modelId="{265131C3-DBD7-4DCA-9B9B-7A9C075C368F}" type="presParOf" srcId="{D1A5FBBA-ADBC-4315-AC5F-C30D9C803CAF}" destId="{CA392558-58E3-42CE-8D38-6866E0ADB306}" srcOrd="58"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C8DF5B42-A0B4-479E-BB0B-1A080258BF83}" type="datetimeFigureOut">
              <a:rPr lang="en-GB" smtClean="0"/>
              <a:pPr/>
              <a:t>11/01/2019</a:t>
            </a:fld>
            <a:endParaRPr lang="en-GB" dirty="0"/>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E35B8508-2077-4974-BA7D-01D956E36655}" type="slidenum">
              <a:rPr lang="en-GB" smtClean="0"/>
              <a:pPr/>
              <a:t>‹#›</a:t>
            </a:fld>
            <a:endParaRPr lang="en-GB" dirty="0"/>
          </a:p>
        </p:txBody>
      </p:sp>
    </p:spTree>
    <p:extLst>
      <p:ext uri="{BB962C8B-B14F-4D97-AF65-F5344CB8AC3E}">
        <p14:creationId xmlns:p14="http://schemas.microsoft.com/office/powerpoint/2010/main" val="438908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4A3D99D9-1082-4B97-A627-A6DFBFE2B716}" type="datetimeFigureOut">
              <a:rPr lang="en-GB" smtClean="0"/>
              <a:pPr/>
              <a:t>11/01/2019</a:t>
            </a:fld>
            <a:endParaRPr lang="en-GB" dirty="0"/>
          </a:p>
        </p:txBody>
      </p:sp>
      <p:sp>
        <p:nvSpPr>
          <p:cNvPr id="4" name="Slide Image Placeholder 3"/>
          <p:cNvSpPr>
            <a:spLocks noGrp="1" noRot="1" noChangeAspect="1"/>
          </p:cNvSpPr>
          <p:nvPr>
            <p:ph type="sldImg" idx="2"/>
          </p:nvPr>
        </p:nvSpPr>
        <p:spPr>
          <a:xfrm>
            <a:off x="736600" y="746125"/>
            <a:ext cx="5384800" cy="37290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D96A8ED6-458F-42EE-9375-4C2E10EA9539}" type="slidenum">
              <a:rPr lang="en-GB" smtClean="0"/>
              <a:pPr/>
              <a:t>‹#›</a:t>
            </a:fld>
            <a:endParaRPr lang="en-GB" dirty="0"/>
          </a:p>
        </p:txBody>
      </p:sp>
    </p:spTree>
    <p:extLst>
      <p:ext uri="{BB962C8B-B14F-4D97-AF65-F5344CB8AC3E}">
        <p14:creationId xmlns:p14="http://schemas.microsoft.com/office/powerpoint/2010/main" val="57605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B8EA0A-7709-42B5-AB98-6E9385B5137A}" type="slidenum">
              <a:rPr lang="en-US" smtClean="0"/>
              <a:pPr/>
              <a:t>1</a:t>
            </a:fld>
            <a:endParaRPr lang="en-US" dirty="0"/>
          </a:p>
        </p:txBody>
      </p:sp>
    </p:spTree>
    <p:extLst>
      <p:ext uri="{BB962C8B-B14F-4D97-AF65-F5344CB8AC3E}">
        <p14:creationId xmlns:p14="http://schemas.microsoft.com/office/powerpoint/2010/main" val="298484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6A8ED6-458F-42EE-9375-4C2E10EA9539}" type="slidenum">
              <a:rPr lang="en-GB" smtClean="0"/>
              <a:pPr/>
              <a:t>8</a:t>
            </a:fld>
            <a:endParaRPr lang="en-GB" dirty="0"/>
          </a:p>
        </p:txBody>
      </p:sp>
    </p:spTree>
    <p:extLst>
      <p:ext uri="{BB962C8B-B14F-4D97-AF65-F5344CB8AC3E}">
        <p14:creationId xmlns:p14="http://schemas.microsoft.com/office/powerpoint/2010/main" val="2542554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6A8ED6-458F-42EE-9375-4C2E10EA9539}" type="slidenum">
              <a:rPr lang="en-GB" smtClean="0"/>
              <a:pPr/>
              <a:t>31</a:t>
            </a:fld>
            <a:endParaRPr lang="en-GB" dirty="0"/>
          </a:p>
        </p:txBody>
      </p:sp>
    </p:spTree>
    <p:extLst>
      <p:ext uri="{BB962C8B-B14F-4D97-AF65-F5344CB8AC3E}">
        <p14:creationId xmlns:p14="http://schemas.microsoft.com/office/powerpoint/2010/main" val="2751718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5FB8EA0A-7709-42B5-AB98-6E9385B5137A}" type="slidenum">
              <a:rPr lang="en-US" smtClean="0"/>
              <a:pPr/>
              <a:t>41</a:t>
            </a:fld>
            <a:endParaRPr lang="en-US" dirty="0"/>
          </a:p>
        </p:txBody>
      </p:sp>
    </p:spTree>
    <p:extLst>
      <p:ext uri="{BB962C8B-B14F-4D97-AF65-F5344CB8AC3E}">
        <p14:creationId xmlns:p14="http://schemas.microsoft.com/office/powerpoint/2010/main" val="4061354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2" y="13648"/>
            <a:ext cx="9908581" cy="6857999"/>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endParaRPr>
          </a:p>
        </p:txBody>
      </p:sp>
      <p:sp>
        <p:nvSpPr>
          <p:cNvPr id="9" name="Rectangle 8"/>
          <p:cNvSpPr/>
          <p:nvPr userDrawn="1"/>
        </p:nvSpPr>
        <p:spPr>
          <a:xfrm>
            <a:off x="1" y="3430593"/>
            <a:ext cx="9906000" cy="3427411"/>
          </a:xfrm>
          <a:prstGeom prst="rect">
            <a:avLst/>
          </a:prstGeom>
          <a:solidFill>
            <a:schemeClr val="accent5"/>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endParaRPr>
          </a:p>
        </p:txBody>
      </p:sp>
      <p:sp>
        <p:nvSpPr>
          <p:cNvPr id="10" name="Rectangle 9"/>
          <p:cNvSpPr/>
          <p:nvPr userDrawn="1"/>
        </p:nvSpPr>
        <p:spPr>
          <a:xfrm>
            <a:off x="3298563" y="-1"/>
            <a:ext cx="6607440" cy="3430589"/>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endParaRPr>
          </a:p>
        </p:txBody>
      </p:sp>
      <p:sp>
        <p:nvSpPr>
          <p:cNvPr id="5" name="Text Placeholder 4"/>
          <p:cNvSpPr>
            <a:spLocks noGrp="1"/>
          </p:cNvSpPr>
          <p:nvPr>
            <p:ph type="body" sz="quarter" idx="11" hasCustomPrompt="1"/>
          </p:nvPr>
        </p:nvSpPr>
        <p:spPr>
          <a:xfrm>
            <a:off x="3474564" y="5485611"/>
            <a:ext cx="4437063" cy="2744787"/>
          </a:xfrm>
          <a:prstGeom prst="rect">
            <a:avLst/>
          </a:prstGeom>
        </p:spPr>
        <p:txBody>
          <a:bodyPr lIns="0" tIns="0" rIns="0" bIns="0">
            <a:normAutofit/>
          </a:bodyPr>
          <a:lstStyle>
            <a:lvl1pPr marL="0" indent="0" algn="l">
              <a:spcBef>
                <a:spcPts val="0"/>
              </a:spcBef>
              <a:buNone/>
              <a:defRPr kumimoji="0" lang="en-GB" sz="1200" b="0" i="0" u="none" strike="noStrike" kern="1200" cap="none" spc="0" normalizeH="0" baseline="0" dirty="0">
                <a:ln>
                  <a:noFill/>
                </a:ln>
                <a:solidFill>
                  <a:schemeClr val="bg1"/>
                </a:solidFill>
                <a:effectLst/>
                <a:uLnTx/>
                <a:uFillTx/>
                <a:latin typeface="Rubik" charset="0"/>
                <a:ea typeface="Rubik" charset="0"/>
                <a:cs typeface="Rubik" charset="0"/>
              </a:defRPr>
            </a:lvl1pPr>
          </a:lstStyle>
          <a:p>
            <a:pPr lvl="0"/>
            <a:r>
              <a:rPr lang="en-US" dirty="0"/>
              <a:t>Name or Subheading</a:t>
            </a:r>
            <a:endParaRPr lang="en-GB" dirty="0"/>
          </a:p>
        </p:txBody>
      </p:sp>
      <p:sp>
        <p:nvSpPr>
          <p:cNvPr id="3" name="Text Placeholder 2"/>
          <p:cNvSpPr>
            <a:spLocks noGrp="1"/>
          </p:cNvSpPr>
          <p:nvPr>
            <p:ph type="body" sz="quarter" idx="10" hasCustomPrompt="1"/>
          </p:nvPr>
        </p:nvSpPr>
        <p:spPr>
          <a:xfrm>
            <a:off x="3467102" y="3651250"/>
            <a:ext cx="4444525" cy="1212850"/>
          </a:xfrm>
          <a:prstGeom prst="rect">
            <a:avLst/>
          </a:prstGeom>
        </p:spPr>
        <p:txBody>
          <a:bodyPr lIns="0" tIns="0" rIns="0" bIns="0" anchor="t" anchorCtr="0">
            <a:normAutofit/>
          </a:bodyPr>
          <a:lstStyle>
            <a:lvl1pPr marL="0" indent="0" algn="l">
              <a:spcBef>
                <a:spcPts val="0"/>
              </a:spcBef>
              <a:buNone/>
              <a:defRPr kumimoji="0" lang="en-US" sz="2800" b="0" i="0" u="none" strike="noStrike" kern="1200" cap="none" spc="0" normalizeH="0" baseline="0" dirty="0" smtClean="0">
                <a:ln>
                  <a:noFill/>
                </a:ln>
                <a:solidFill>
                  <a:schemeClr val="bg1"/>
                </a:solidFill>
                <a:effectLst/>
                <a:uLnTx/>
                <a:uFillTx/>
                <a:latin typeface="Rubik" charset="0"/>
                <a:ea typeface="Rubik" charset="0"/>
                <a:cs typeface="Rubik" charset="0"/>
              </a:defRPr>
            </a:lvl1pPr>
            <a:lvl2pPr marL="457200" indent="0">
              <a:buNone/>
              <a:defRPr kumimoji="0" lang="en-US" sz="3200" b="0" i="0" u="none" strike="noStrike" kern="1200" cap="none" spc="0" normalizeH="0" baseline="0" dirty="0" smtClean="0">
                <a:ln>
                  <a:noFill/>
                </a:ln>
                <a:solidFill>
                  <a:schemeClr val="bg1"/>
                </a:solidFill>
                <a:effectLst/>
                <a:uLnTx/>
                <a:uFillTx/>
                <a:latin typeface="Arial"/>
                <a:ea typeface="+mn-ea"/>
                <a:cs typeface="+mn-cs"/>
              </a:defRPr>
            </a:lvl2pPr>
            <a:lvl3pPr marL="914400" indent="0">
              <a:buNone/>
              <a:defRPr kumimoji="0" lang="en-US" sz="3200" b="0" i="0" u="none" strike="noStrike" kern="1200" cap="none" spc="0" normalizeH="0" baseline="0" dirty="0" smtClean="0">
                <a:ln>
                  <a:noFill/>
                </a:ln>
                <a:solidFill>
                  <a:schemeClr val="bg1"/>
                </a:solidFill>
                <a:effectLst/>
                <a:uLnTx/>
                <a:uFillTx/>
                <a:latin typeface="Arial"/>
                <a:ea typeface="+mn-ea"/>
                <a:cs typeface="+mn-cs"/>
              </a:defRPr>
            </a:lvl3pPr>
            <a:lvl4pPr marL="1371600" indent="0">
              <a:buNone/>
              <a:defRPr kumimoji="0" lang="en-US" sz="3200" b="0" i="0" u="none" strike="noStrike" kern="1200" cap="none" spc="0" normalizeH="0" baseline="0" dirty="0" smtClean="0">
                <a:ln>
                  <a:noFill/>
                </a:ln>
                <a:solidFill>
                  <a:schemeClr val="bg1"/>
                </a:solidFill>
                <a:effectLst/>
                <a:uLnTx/>
                <a:uFillTx/>
                <a:latin typeface="Arial"/>
                <a:ea typeface="+mn-ea"/>
                <a:cs typeface="+mn-cs"/>
              </a:defRPr>
            </a:lvl4pPr>
            <a:lvl5pPr marL="1828800" indent="0">
              <a:buNone/>
              <a:defRPr kumimoji="0" lang="en-GB" sz="3200" b="0" i="0" u="none" strike="noStrike" kern="1200" cap="none" spc="0" normalizeH="0" baseline="0" dirty="0">
                <a:ln>
                  <a:noFill/>
                </a:ln>
                <a:solidFill>
                  <a:schemeClr val="bg1"/>
                </a:solidFill>
                <a:effectLst/>
                <a:uLnTx/>
                <a:uFillTx/>
                <a:latin typeface="Arial"/>
                <a:ea typeface="+mn-ea"/>
                <a:cs typeface="+mn-cs"/>
              </a:defRPr>
            </a:lvl5pPr>
          </a:lstStyle>
          <a:p>
            <a:pPr lvl="0"/>
            <a:r>
              <a:rPr lang="en-US" dirty="0"/>
              <a:t>Title</a:t>
            </a:r>
          </a:p>
        </p:txBody>
      </p:sp>
      <p:pic>
        <p:nvPicPr>
          <p:cNvPr id="2" name="Picture 1"/>
          <p:cNvPicPr>
            <a:picLocks noChangeAspect="1"/>
          </p:cNvPicPr>
          <p:nvPr userDrawn="1"/>
        </p:nvPicPr>
        <p:blipFill>
          <a:blip r:embed="rId2" cstate="print"/>
          <a:stretch>
            <a:fillRect/>
          </a:stretch>
        </p:blipFill>
        <p:spPr>
          <a:xfrm>
            <a:off x="3632203" y="304805"/>
            <a:ext cx="3528216" cy="640597"/>
          </a:xfrm>
          <a:prstGeom prst="rect">
            <a:avLst/>
          </a:prstGeom>
        </p:spPr>
      </p:pic>
    </p:spTree>
    <p:extLst>
      <p:ext uri="{BB962C8B-B14F-4D97-AF65-F5344CB8AC3E}">
        <p14:creationId xmlns:p14="http://schemas.microsoft.com/office/powerpoint/2010/main" val="4011646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1" name="Rectangle 10"/>
          <p:cNvSpPr/>
          <p:nvPr userDrawn="1"/>
        </p:nvSpPr>
        <p:spPr>
          <a:xfrm>
            <a:off x="3298562" y="0"/>
            <a:ext cx="6607440" cy="2127250"/>
          </a:xfrm>
          <a:prstGeom prst="rect">
            <a:avLst/>
          </a:prstGeom>
          <a:solidFill>
            <a:schemeClr val="bg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endParaRPr>
          </a:p>
        </p:txBody>
      </p:sp>
      <p:sp>
        <p:nvSpPr>
          <p:cNvPr id="7" name="Rectangle 6"/>
          <p:cNvSpPr/>
          <p:nvPr userDrawn="1"/>
        </p:nvSpPr>
        <p:spPr>
          <a:xfrm>
            <a:off x="3" y="1"/>
            <a:ext cx="6602281" cy="2127250"/>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endParaRPr>
          </a:p>
        </p:txBody>
      </p:sp>
      <p:sp>
        <p:nvSpPr>
          <p:cNvPr id="2" name="Title 1"/>
          <p:cNvSpPr>
            <a:spLocks noGrp="1"/>
          </p:cNvSpPr>
          <p:nvPr>
            <p:ph type="title" hasCustomPrompt="1"/>
          </p:nvPr>
        </p:nvSpPr>
        <p:spPr>
          <a:xfrm>
            <a:off x="6769101" y="908050"/>
            <a:ext cx="2799821" cy="1219201"/>
          </a:xfrm>
          <a:prstGeom prst="rect">
            <a:avLst/>
          </a:prstGeom>
        </p:spPr>
        <p:txBody>
          <a:bodyPr lIns="0" tIns="0" rIns="0" bIns="0"/>
          <a:lstStyle>
            <a:lvl1pPr algn="l">
              <a:defRPr sz="1600" b="0" i="0" baseline="0">
                <a:solidFill>
                  <a:schemeClr val="bg1"/>
                </a:solidFill>
                <a:latin typeface="Rubik Light" charset="0"/>
                <a:ea typeface="Rubik Light" charset="0"/>
                <a:cs typeface="Rubik Light" charset="0"/>
              </a:defRPr>
            </a:lvl1pPr>
          </a:lstStyle>
          <a:p>
            <a:r>
              <a:rPr lang="en-US" dirty="0"/>
              <a:t>Click to add lead sentence</a:t>
            </a:r>
            <a:endParaRPr lang="en-GB" dirty="0"/>
          </a:p>
        </p:txBody>
      </p:sp>
      <p:sp>
        <p:nvSpPr>
          <p:cNvPr id="16" name="Content Placeholder 15"/>
          <p:cNvSpPr>
            <a:spLocks noGrp="1"/>
          </p:cNvSpPr>
          <p:nvPr>
            <p:ph sz="quarter" idx="11"/>
          </p:nvPr>
        </p:nvSpPr>
        <p:spPr>
          <a:xfrm>
            <a:off x="9906003" y="4032250"/>
            <a:ext cx="6103313" cy="2597151"/>
          </a:xfrm>
          <a:prstGeom prst="rect">
            <a:avLst/>
          </a:prstGeom>
        </p:spPr>
        <p:txBody>
          <a:bodyPr/>
          <a:lstStyle>
            <a:lvl1pPr>
              <a:defRPr sz="1600" b="0" i="0">
                <a:latin typeface="Rubik" charset="0"/>
                <a:ea typeface="Rubik" charset="0"/>
                <a:cs typeface="Rubik" charset="0"/>
              </a:defRPr>
            </a:lvl1pPr>
            <a:lvl2pPr>
              <a:defRPr sz="1600" b="0" i="0">
                <a:latin typeface="Rubik" charset="0"/>
                <a:ea typeface="Rubik" charset="0"/>
                <a:cs typeface="Rubik" charset="0"/>
              </a:defRPr>
            </a:lvl2pPr>
            <a:lvl3pPr>
              <a:defRPr sz="1600" b="0" i="0">
                <a:latin typeface="Rubik" charset="0"/>
                <a:ea typeface="Rubik" charset="0"/>
                <a:cs typeface="Rubik" charset="0"/>
              </a:defRPr>
            </a:lvl3pPr>
            <a:lvl4pPr>
              <a:defRPr sz="1600" b="0" i="0">
                <a:latin typeface="Rubik" charset="0"/>
                <a:ea typeface="Rubik" charset="0"/>
                <a:cs typeface="Rubik" charset="0"/>
              </a:defRPr>
            </a:lvl4pPr>
            <a:lvl5pPr>
              <a:defRPr sz="1600" b="0" i="0">
                <a:latin typeface="Rubik" charset="0"/>
                <a:ea typeface="Rubik" charset="0"/>
                <a:cs typeface="Rubi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541399" y="6432711"/>
            <a:ext cx="222885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fontAlgn="base">
              <a:spcBef>
                <a:spcPct val="0"/>
              </a:spcBef>
              <a:spcAft>
                <a:spcPct val="0"/>
              </a:spcAft>
            </a:pPr>
            <a:fld id="{AFB0678B-BF4D-4CD9-BAB9-5D456B398EAF}" type="slidenum">
              <a:rPr lang="en-GB" smtClean="0">
                <a:solidFill>
                  <a:prstClr val="black">
                    <a:tint val="75000"/>
                  </a:prstClr>
                </a:solidFill>
              </a:rPr>
              <a:pPr fontAlgn="base">
                <a:spcBef>
                  <a:spcPct val="0"/>
                </a:spcBef>
                <a:spcAft>
                  <a:spcPct val="0"/>
                </a:spcAft>
              </a:pPr>
              <a:t>‹#›</a:t>
            </a:fld>
            <a:endParaRPr lang="en-GB" dirty="0">
              <a:solidFill>
                <a:prstClr val="black">
                  <a:tint val="75000"/>
                </a:prstClr>
              </a:solidFill>
            </a:endParaRPr>
          </a:p>
        </p:txBody>
      </p:sp>
      <p:sp>
        <p:nvSpPr>
          <p:cNvPr id="18" name="Text Placeholder 17"/>
          <p:cNvSpPr>
            <a:spLocks noGrp="1"/>
          </p:cNvSpPr>
          <p:nvPr>
            <p:ph type="body" sz="quarter" idx="12" hasCustomPrompt="1"/>
          </p:nvPr>
        </p:nvSpPr>
        <p:spPr>
          <a:xfrm>
            <a:off x="6769101" y="304800"/>
            <a:ext cx="2799821" cy="358618"/>
          </a:xfrm>
          <a:prstGeom prst="rect">
            <a:avLst/>
          </a:prstGeom>
        </p:spPr>
        <p:txBody>
          <a:bodyPr lIns="0" tIns="0" rIns="0" bIns="0">
            <a:noAutofit/>
          </a:bodyPr>
          <a:lstStyle>
            <a:lvl1pPr marL="0" indent="0">
              <a:spcBef>
                <a:spcPts val="0"/>
              </a:spcBef>
              <a:buNone/>
              <a:defRPr sz="1400" b="0" i="0" baseline="0">
                <a:solidFill>
                  <a:schemeClr val="bg1"/>
                </a:solidFill>
                <a:latin typeface="Rubik Medium" charset="0"/>
                <a:ea typeface="Rubik Medium" charset="0"/>
                <a:cs typeface="Rubik Medium" charset="0"/>
              </a:defRPr>
            </a:lvl1pPr>
          </a:lstStyle>
          <a:p>
            <a:pPr lvl="0"/>
            <a:r>
              <a:rPr lang="en-US" dirty="0"/>
              <a:t>Click to add title</a:t>
            </a:r>
            <a:endParaRPr lang="en-GB" dirty="0"/>
          </a:p>
        </p:txBody>
      </p:sp>
      <p:pic>
        <p:nvPicPr>
          <p:cNvPr id="10" name="Picture 9"/>
          <p:cNvPicPr>
            <a:picLocks noChangeAspect="1"/>
          </p:cNvPicPr>
          <p:nvPr userDrawn="1"/>
        </p:nvPicPr>
        <p:blipFill>
          <a:blip r:embed="rId2" cstate="print"/>
          <a:stretch>
            <a:fillRect/>
          </a:stretch>
        </p:blipFill>
        <p:spPr>
          <a:xfrm>
            <a:off x="338764" y="201673"/>
            <a:ext cx="2052084" cy="372584"/>
          </a:xfrm>
          <a:prstGeom prst="rect">
            <a:avLst/>
          </a:prstGeom>
        </p:spPr>
      </p:pic>
    </p:spTree>
    <p:extLst>
      <p:ext uri="{BB962C8B-B14F-4D97-AF65-F5344CB8AC3E}">
        <p14:creationId xmlns:p14="http://schemas.microsoft.com/office/powerpoint/2010/main" val="94285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userDrawn="1"/>
        </p:nvSpPr>
        <p:spPr>
          <a:xfrm>
            <a:off x="1" y="1"/>
            <a:ext cx="3298559" cy="3430588"/>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endParaRPr>
          </a:p>
        </p:txBody>
      </p:sp>
      <p:sp>
        <p:nvSpPr>
          <p:cNvPr id="16" name="Content Placeholder 15"/>
          <p:cNvSpPr>
            <a:spLocks noGrp="1"/>
          </p:cNvSpPr>
          <p:nvPr>
            <p:ph sz="quarter" idx="11"/>
          </p:nvPr>
        </p:nvSpPr>
        <p:spPr>
          <a:xfrm>
            <a:off x="9906003" y="4032250"/>
            <a:ext cx="6103313" cy="2597151"/>
          </a:xfrm>
          <a:prstGeom prst="rect">
            <a:avLst/>
          </a:prstGeom>
        </p:spPr>
        <p:txBody>
          <a:bodyPr/>
          <a:lstStyle>
            <a:lvl1pPr>
              <a:defRPr sz="1600" b="0" i="0">
                <a:latin typeface="Rubik" charset="0"/>
                <a:ea typeface="Rubik" charset="0"/>
                <a:cs typeface="Rubik" charset="0"/>
              </a:defRPr>
            </a:lvl1pPr>
            <a:lvl2pPr>
              <a:defRPr sz="1600" b="0" i="0">
                <a:latin typeface="Rubik" charset="0"/>
                <a:ea typeface="Rubik" charset="0"/>
                <a:cs typeface="Rubik" charset="0"/>
              </a:defRPr>
            </a:lvl2pPr>
            <a:lvl3pPr>
              <a:defRPr sz="1600" b="0" i="0">
                <a:latin typeface="Rubik" charset="0"/>
                <a:ea typeface="Rubik" charset="0"/>
                <a:cs typeface="Rubik" charset="0"/>
              </a:defRPr>
            </a:lvl3pPr>
            <a:lvl4pPr>
              <a:defRPr sz="1600" b="0" i="0">
                <a:latin typeface="Rubik" charset="0"/>
                <a:ea typeface="Rubik" charset="0"/>
                <a:cs typeface="Rubik" charset="0"/>
              </a:defRPr>
            </a:lvl4pPr>
            <a:lvl5pPr>
              <a:defRPr sz="1600" b="0" i="0">
                <a:latin typeface="Rubik" charset="0"/>
                <a:ea typeface="Rubik" charset="0"/>
                <a:cs typeface="Rubi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541399" y="6432711"/>
            <a:ext cx="222885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fontAlgn="base">
              <a:spcBef>
                <a:spcPct val="0"/>
              </a:spcBef>
              <a:spcAft>
                <a:spcPct val="0"/>
              </a:spcAft>
            </a:pPr>
            <a:fld id="{AFB0678B-BF4D-4CD9-BAB9-5D456B398EAF}" type="slidenum">
              <a:rPr lang="en-GB" smtClean="0">
                <a:solidFill>
                  <a:prstClr val="black">
                    <a:tint val="75000"/>
                  </a:prstClr>
                </a:solidFill>
              </a:rPr>
              <a:pPr fontAlgn="base">
                <a:spcBef>
                  <a:spcPct val="0"/>
                </a:spcBef>
                <a:spcAft>
                  <a:spcPct val="0"/>
                </a:spcAft>
              </a:pPr>
              <a:t>‹#›</a:t>
            </a:fld>
            <a:endParaRPr lang="en-GB" dirty="0">
              <a:solidFill>
                <a:prstClr val="black">
                  <a:tint val="75000"/>
                </a:prstClr>
              </a:solidFill>
            </a:endParaRPr>
          </a:p>
        </p:txBody>
      </p:sp>
      <p:pic>
        <p:nvPicPr>
          <p:cNvPr id="10" name="Picture 9"/>
          <p:cNvPicPr>
            <a:picLocks noChangeAspect="1"/>
          </p:cNvPicPr>
          <p:nvPr userDrawn="1"/>
        </p:nvPicPr>
        <p:blipFill>
          <a:blip r:embed="rId2" cstate="print"/>
          <a:stretch>
            <a:fillRect/>
          </a:stretch>
        </p:blipFill>
        <p:spPr>
          <a:xfrm>
            <a:off x="338764" y="201673"/>
            <a:ext cx="2052084" cy="372584"/>
          </a:xfrm>
          <a:prstGeom prst="rect">
            <a:avLst/>
          </a:prstGeom>
        </p:spPr>
      </p:pic>
    </p:spTree>
    <p:extLst>
      <p:ext uri="{BB962C8B-B14F-4D97-AF65-F5344CB8AC3E}">
        <p14:creationId xmlns:p14="http://schemas.microsoft.com/office/powerpoint/2010/main" val="2798744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7" name="Rectangle 6"/>
          <p:cNvSpPr/>
          <p:nvPr userDrawn="1"/>
        </p:nvSpPr>
        <p:spPr>
          <a:xfrm>
            <a:off x="0" y="1"/>
            <a:ext cx="9906000" cy="758824"/>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endParaRPr>
          </a:p>
        </p:txBody>
      </p:sp>
      <p:sp>
        <p:nvSpPr>
          <p:cNvPr id="2" name="Title 1"/>
          <p:cNvSpPr>
            <a:spLocks noGrp="1"/>
          </p:cNvSpPr>
          <p:nvPr>
            <p:ph type="title" hasCustomPrompt="1"/>
          </p:nvPr>
        </p:nvSpPr>
        <p:spPr>
          <a:xfrm>
            <a:off x="10151246" y="908054"/>
            <a:ext cx="6101821" cy="5645149"/>
          </a:xfrm>
          <a:prstGeom prst="rect">
            <a:avLst/>
          </a:prstGeom>
        </p:spPr>
        <p:txBody>
          <a:bodyPr lIns="0" tIns="0" rIns="0" bIns="0"/>
          <a:lstStyle>
            <a:lvl1pPr algn="l">
              <a:defRPr sz="2400" b="0" i="0" baseline="0">
                <a:latin typeface="Rubik Light" charset="0"/>
                <a:ea typeface="Rubik Light" charset="0"/>
                <a:cs typeface="Rubik Light" charset="0"/>
              </a:defRPr>
            </a:lvl1pPr>
          </a:lstStyle>
          <a:p>
            <a:r>
              <a:rPr lang="en-US" dirty="0"/>
              <a:t>Click to add lead sentence</a:t>
            </a:r>
            <a:endParaRPr lang="en-GB" dirty="0"/>
          </a:p>
        </p:txBody>
      </p:sp>
      <p:sp>
        <p:nvSpPr>
          <p:cNvPr id="16" name="Content Placeholder 15"/>
          <p:cNvSpPr>
            <a:spLocks noGrp="1"/>
          </p:cNvSpPr>
          <p:nvPr>
            <p:ph sz="quarter" idx="11"/>
          </p:nvPr>
        </p:nvSpPr>
        <p:spPr>
          <a:xfrm>
            <a:off x="10151249" y="4108454"/>
            <a:ext cx="6103313" cy="2597151"/>
          </a:xfrm>
          <a:prstGeom prst="rect">
            <a:avLst/>
          </a:prstGeom>
        </p:spPr>
        <p:txBody>
          <a:bodyPr/>
          <a:lstStyle>
            <a:lvl1pPr>
              <a:defRPr sz="1600" b="0" i="0">
                <a:latin typeface="Rubik" charset="0"/>
                <a:ea typeface="Rubik" charset="0"/>
                <a:cs typeface="Rubik" charset="0"/>
              </a:defRPr>
            </a:lvl1pPr>
            <a:lvl2pPr>
              <a:defRPr sz="1600" b="0" i="0">
                <a:latin typeface="Rubik" charset="0"/>
                <a:ea typeface="Rubik" charset="0"/>
                <a:cs typeface="Rubik" charset="0"/>
              </a:defRPr>
            </a:lvl2pPr>
            <a:lvl3pPr>
              <a:defRPr sz="1600" b="0" i="0">
                <a:latin typeface="Rubik" charset="0"/>
                <a:ea typeface="Rubik" charset="0"/>
                <a:cs typeface="Rubik" charset="0"/>
              </a:defRPr>
            </a:lvl3pPr>
            <a:lvl4pPr>
              <a:defRPr sz="1600" b="0" i="0">
                <a:latin typeface="Rubik" charset="0"/>
                <a:ea typeface="Rubik" charset="0"/>
                <a:cs typeface="Rubik" charset="0"/>
              </a:defRPr>
            </a:lvl4pPr>
            <a:lvl5pPr>
              <a:defRPr sz="1600" b="0" i="0">
                <a:latin typeface="Rubik" charset="0"/>
                <a:ea typeface="Rubik" charset="0"/>
                <a:cs typeface="Rubi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151246" y="6858004"/>
            <a:ext cx="222885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fontAlgn="base">
              <a:spcBef>
                <a:spcPct val="0"/>
              </a:spcBef>
              <a:spcAft>
                <a:spcPct val="0"/>
              </a:spcAft>
            </a:pPr>
            <a:fld id="{AFB0678B-BF4D-4CD9-BAB9-5D456B398EAF}" type="slidenum">
              <a:rPr lang="en-GB" smtClean="0">
                <a:solidFill>
                  <a:prstClr val="black">
                    <a:tint val="75000"/>
                  </a:prstClr>
                </a:solidFill>
              </a:rPr>
              <a:pPr fontAlgn="base">
                <a:spcBef>
                  <a:spcPct val="0"/>
                </a:spcBef>
                <a:spcAft>
                  <a:spcPct val="0"/>
                </a:spcAft>
              </a:pPr>
              <a:t>‹#›</a:t>
            </a:fld>
            <a:endParaRPr lang="en-GB" dirty="0">
              <a:solidFill>
                <a:prstClr val="black">
                  <a:tint val="75000"/>
                </a:prstClr>
              </a:solidFill>
            </a:endParaRPr>
          </a:p>
        </p:txBody>
      </p:sp>
      <p:sp>
        <p:nvSpPr>
          <p:cNvPr id="18" name="Text Placeholder 17"/>
          <p:cNvSpPr>
            <a:spLocks noGrp="1"/>
          </p:cNvSpPr>
          <p:nvPr>
            <p:ph type="body" sz="quarter" idx="12" hasCustomPrompt="1"/>
          </p:nvPr>
        </p:nvSpPr>
        <p:spPr>
          <a:xfrm>
            <a:off x="3467101" y="271547"/>
            <a:ext cx="2799821" cy="487283"/>
          </a:xfrm>
          <a:prstGeom prst="rect">
            <a:avLst/>
          </a:prstGeom>
        </p:spPr>
        <p:txBody>
          <a:bodyPr lIns="0" tIns="0" rIns="0" bIns="0">
            <a:noAutofit/>
          </a:bodyPr>
          <a:lstStyle>
            <a:lvl1pPr marL="0" indent="0">
              <a:spcBef>
                <a:spcPts val="0"/>
              </a:spcBef>
              <a:buNone/>
              <a:defRPr sz="1400" b="0" i="0" baseline="0">
                <a:solidFill>
                  <a:schemeClr val="bg1"/>
                </a:solidFill>
                <a:latin typeface="Rubik" charset="0"/>
                <a:ea typeface="Rubik" charset="0"/>
                <a:cs typeface="Rubik" charset="0"/>
              </a:defRPr>
            </a:lvl1pPr>
          </a:lstStyle>
          <a:p>
            <a:pPr lvl="0"/>
            <a:r>
              <a:rPr lang="en-US" dirty="0"/>
              <a:t>Click to add title</a:t>
            </a:r>
            <a:endParaRPr lang="en-GB" dirty="0"/>
          </a:p>
        </p:txBody>
      </p:sp>
      <p:pic>
        <p:nvPicPr>
          <p:cNvPr id="9" name="Picture 8"/>
          <p:cNvPicPr>
            <a:picLocks noChangeAspect="1"/>
          </p:cNvPicPr>
          <p:nvPr userDrawn="1"/>
        </p:nvPicPr>
        <p:blipFill>
          <a:blip r:embed="rId2" cstate="print"/>
          <a:stretch>
            <a:fillRect/>
          </a:stretch>
        </p:blipFill>
        <p:spPr>
          <a:xfrm>
            <a:off x="338764" y="201673"/>
            <a:ext cx="2052084" cy="372584"/>
          </a:xfrm>
          <a:prstGeom prst="rect">
            <a:avLst/>
          </a:prstGeom>
        </p:spPr>
      </p:pic>
    </p:spTree>
    <p:extLst>
      <p:ext uri="{BB962C8B-B14F-4D97-AF65-F5344CB8AC3E}">
        <p14:creationId xmlns:p14="http://schemas.microsoft.com/office/powerpoint/2010/main" val="2462003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Rectangle 10"/>
          <p:cNvSpPr/>
          <p:nvPr userDrawn="1"/>
        </p:nvSpPr>
        <p:spPr>
          <a:xfrm>
            <a:off x="3298562" y="1"/>
            <a:ext cx="6607440" cy="758825"/>
          </a:xfrm>
          <a:prstGeom prst="rect">
            <a:avLst/>
          </a:prstGeom>
          <a:solidFill>
            <a:schemeClr val="bg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endParaRPr>
          </a:p>
        </p:txBody>
      </p:sp>
      <p:sp>
        <p:nvSpPr>
          <p:cNvPr id="7" name="Rectangle 6"/>
          <p:cNvSpPr/>
          <p:nvPr userDrawn="1"/>
        </p:nvSpPr>
        <p:spPr>
          <a:xfrm>
            <a:off x="3" y="1"/>
            <a:ext cx="3298560" cy="758824"/>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endParaRPr>
          </a:p>
        </p:txBody>
      </p:sp>
      <p:sp>
        <p:nvSpPr>
          <p:cNvPr id="2" name="Title 1"/>
          <p:cNvSpPr>
            <a:spLocks noGrp="1"/>
          </p:cNvSpPr>
          <p:nvPr>
            <p:ph type="title" hasCustomPrompt="1"/>
          </p:nvPr>
        </p:nvSpPr>
        <p:spPr>
          <a:xfrm>
            <a:off x="10151246" y="908054"/>
            <a:ext cx="6101821" cy="5645149"/>
          </a:xfrm>
          <a:prstGeom prst="rect">
            <a:avLst/>
          </a:prstGeom>
        </p:spPr>
        <p:txBody>
          <a:bodyPr lIns="0" tIns="0" rIns="0" bIns="0"/>
          <a:lstStyle>
            <a:lvl1pPr algn="l">
              <a:defRPr sz="2400" b="0" i="0" baseline="0">
                <a:latin typeface="Rubik Light" charset="0"/>
                <a:ea typeface="Rubik Light" charset="0"/>
                <a:cs typeface="Rubik Light" charset="0"/>
              </a:defRPr>
            </a:lvl1pPr>
          </a:lstStyle>
          <a:p>
            <a:r>
              <a:rPr lang="en-US" dirty="0"/>
              <a:t>Click to add lead sentence</a:t>
            </a:r>
            <a:endParaRPr lang="en-GB" dirty="0"/>
          </a:p>
        </p:txBody>
      </p:sp>
      <p:sp>
        <p:nvSpPr>
          <p:cNvPr id="16" name="Content Placeholder 15"/>
          <p:cNvSpPr>
            <a:spLocks noGrp="1"/>
          </p:cNvSpPr>
          <p:nvPr>
            <p:ph sz="quarter" idx="11"/>
          </p:nvPr>
        </p:nvSpPr>
        <p:spPr>
          <a:xfrm>
            <a:off x="10151249" y="4108454"/>
            <a:ext cx="6103313" cy="2597151"/>
          </a:xfrm>
          <a:prstGeom prst="rect">
            <a:avLst/>
          </a:prstGeom>
        </p:spPr>
        <p:txBody>
          <a:bodyPr/>
          <a:lstStyle>
            <a:lvl1pPr>
              <a:defRPr sz="1600" b="0" i="0">
                <a:latin typeface="Rubik" charset="0"/>
                <a:ea typeface="Rubik" charset="0"/>
                <a:cs typeface="Rubik" charset="0"/>
              </a:defRPr>
            </a:lvl1pPr>
            <a:lvl2pPr>
              <a:defRPr sz="1600" b="0" i="0">
                <a:latin typeface="Rubik" charset="0"/>
                <a:ea typeface="Rubik" charset="0"/>
                <a:cs typeface="Rubik" charset="0"/>
              </a:defRPr>
            </a:lvl2pPr>
            <a:lvl3pPr>
              <a:defRPr sz="1600" b="0" i="0">
                <a:latin typeface="Rubik" charset="0"/>
                <a:ea typeface="Rubik" charset="0"/>
                <a:cs typeface="Rubik" charset="0"/>
              </a:defRPr>
            </a:lvl3pPr>
            <a:lvl4pPr>
              <a:defRPr sz="1600" b="0" i="0">
                <a:latin typeface="Rubik" charset="0"/>
                <a:ea typeface="Rubik" charset="0"/>
                <a:cs typeface="Rubik" charset="0"/>
              </a:defRPr>
            </a:lvl4pPr>
            <a:lvl5pPr>
              <a:defRPr sz="1600" b="0" i="0">
                <a:latin typeface="Rubik" charset="0"/>
                <a:ea typeface="Rubik" charset="0"/>
                <a:cs typeface="Rubi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151246" y="6858004"/>
            <a:ext cx="222885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fontAlgn="base">
              <a:spcBef>
                <a:spcPct val="0"/>
              </a:spcBef>
              <a:spcAft>
                <a:spcPct val="0"/>
              </a:spcAft>
            </a:pPr>
            <a:fld id="{AFB0678B-BF4D-4CD9-BAB9-5D456B398EAF}" type="slidenum">
              <a:rPr lang="en-GB" smtClean="0">
                <a:solidFill>
                  <a:prstClr val="black">
                    <a:tint val="75000"/>
                  </a:prstClr>
                </a:solidFill>
              </a:rPr>
              <a:pPr fontAlgn="base">
                <a:spcBef>
                  <a:spcPct val="0"/>
                </a:spcBef>
                <a:spcAft>
                  <a:spcPct val="0"/>
                </a:spcAft>
              </a:pPr>
              <a:t>‹#›</a:t>
            </a:fld>
            <a:endParaRPr lang="en-GB" dirty="0">
              <a:solidFill>
                <a:prstClr val="black">
                  <a:tint val="75000"/>
                </a:prstClr>
              </a:solidFill>
            </a:endParaRPr>
          </a:p>
        </p:txBody>
      </p:sp>
      <p:sp>
        <p:nvSpPr>
          <p:cNvPr id="18" name="Text Placeholder 17"/>
          <p:cNvSpPr>
            <a:spLocks noGrp="1"/>
          </p:cNvSpPr>
          <p:nvPr>
            <p:ph type="body" sz="quarter" idx="12" hasCustomPrompt="1"/>
          </p:nvPr>
        </p:nvSpPr>
        <p:spPr>
          <a:xfrm>
            <a:off x="3467101" y="271547"/>
            <a:ext cx="2799821" cy="487283"/>
          </a:xfrm>
          <a:prstGeom prst="rect">
            <a:avLst/>
          </a:prstGeom>
        </p:spPr>
        <p:txBody>
          <a:bodyPr lIns="0" tIns="0" rIns="0" bIns="0">
            <a:noAutofit/>
          </a:bodyPr>
          <a:lstStyle>
            <a:lvl1pPr marL="0" indent="0">
              <a:spcBef>
                <a:spcPts val="0"/>
              </a:spcBef>
              <a:buNone/>
              <a:defRPr sz="1400" b="0" i="0" baseline="0">
                <a:solidFill>
                  <a:schemeClr val="bg1"/>
                </a:solidFill>
                <a:latin typeface="Rubik" charset="0"/>
                <a:ea typeface="Rubik" charset="0"/>
                <a:cs typeface="Rubik" charset="0"/>
              </a:defRPr>
            </a:lvl1pPr>
          </a:lstStyle>
          <a:p>
            <a:pPr lvl="0"/>
            <a:r>
              <a:rPr lang="en-US" dirty="0"/>
              <a:t>Click to add title</a:t>
            </a:r>
            <a:endParaRPr lang="en-GB" dirty="0"/>
          </a:p>
        </p:txBody>
      </p:sp>
      <p:pic>
        <p:nvPicPr>
          <p:cNvPr id="9" name="Picture 8"/>
          <p:cNvPicPr>
            <a:picLocks noChangeAspect="1"/>
          </p:cNvPicPr>
          <p:nvPr userDrawn="1"/>
        </p:nvPicPr>
        <p:blipFill>
          <a:blip r:embed="rId2" cstate="print"/>
          <a:stretch>
            <a:fillRect/>
          </a:stretch>
        </p:blipFill>
        <p:spPr>
          <a:xfrm>
            <a:off x="338764" y="201673"/>
            <a:ext cx="2052084" cy="372584"/>
          </a:xfrm>
          <a:prstGeom prst="rect">
            <a:avLst/>
          </a:prstGeom>
        </p:spPr>
      </p:pic>
    </p:spTree>
    <p:extLst>
      <p:ext uri="{BB962C8B-B14F-4D97-AF65-F5344CB8AC3E}">
        <p14:creationId xmlns:p14="http://schemas.microsoft.com/office/powerpoint/2010/main" val="3161568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7" name="Rectangle 6"/>
          <p:cNvSpPr/>
          <p:nvPr userDrawn="1"/>
        </p:nvSpPr>
        <p:spPr>
          <a:xfrm>
            <a:off x="0" y="1"/>
            <a:ext cx="9906000" cy="6857999"/>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endParaRPr>
          </a:p>
        </p:txBody>
      </p:sp>
      <p:sp>
        <p:nvSpPr>
          <p:cNvPr id="2" name="Title 1"/>
          <p:cNvSpPr>
            <a:spLocks noGrp="1"/>
          </p:cNvSpPr>
          <p:nvPr>
            <p:ph type="title" hasCustomPrompt="1"/>
          </p:nvPr>
        </p:nvSpPr>
        <p:spPr>
          <a:xfrm>
            <a:off x="3467101" y="2438404"/>
            <a:ext cx="6101821" cy="4114799"/>
          </a:xfrm>
          <a:prstGeom prst="rect">
            <a:avLst/>
          </a:prstGeom>
        </p:spPr>
        <p:txBody>
          <a:bodyPr lIns="0" tIns="0" rIns="0" bIns="0"/>
          <a:lstStyle>
            <a:lvl1pPr algn="l">
              <a:defRPr sz="2000" b="0" i="0" baseline="0">
                <a:latin typeface="Rubik Light" charset="0"/>
                <a:ea typeface="Rubik Light" charset="0"/>
                <a:cs typeface="Rubik Light" charset="0"/>
              </a:defRPr>
            </a:lvl1pPr>
          </a:lstStyle>
          <a:p>
            <a:r>
              <a:rPr lang="en-US" dirty="0"/>
              <a:t>Click to add lead sentence</a:t>
            </a:r>
            <a:endParaRPr lang="en-GB" dirty="0"/>
          </a:p>
        </p:txBody>
      </p:sp>
      <p:sp>
        <p:nvSpPr>
          <p:cNvPr id="16" name="Content Placeholder 15"/>
          <p:cNvSpPr>
            <a:spLocks noGrp="1"/>
          </p:cNvSpPr>
          <p:nvPr>
            <p:ph sz="quarter" idx="11"/>
          </p:nvPr>
        </p:nvSpPr>
        <p:spPr>
          <a:xfrm>
            <a:off x="9906003" y="4032250"/>
            <a:ext cx="6103313" cy="2597151"/>
          </a:xfrm>
          <a:prstGeom prst="rect">
            <a:avLst/>
          </a:prstGeom>
        </p:spPr>
        <p:txBody>
          <a:bodyPr/>
          <a:lstStyle>
            <a:lvl1pPr>
              <a:defRPr sz="1600" b="0" i="0">
                <a:latin typeface="Rubik" charset="0"/>
                <a:ea typeface="Rubik" charset="0"/>
                <a:cs typeface="Rubik" charset="0"/>
              </a:defRPr>
            </a:lvl1pPr>
            <a:lvl2pPr>
              <a:defRPr sz="1600" b="0" i="0">
                <a:latin typeface="Rubik" charset="0"/>
                <a:ea typeface="Rubik" charset="0"/>
                <a:cs typeface="Rubik" charset="0"/>
              </a:defRPr>
            </a:lvl2pPr>
            <a:lvl3pPr>
              <a:defRPr sz="1600" b="0" i="0">
                <a:latin typeface="Rubik" charset="0"/>
                <a:ea typeface="Rubik" charset="0"/>
                <a:cs typeface="Rubik" charset="0"/>
              </a:defRPr>
            </a:lvl3pPr>
            <a:lvl4pPr>
              <a:defRPr sz="1600" b="0" i="0">
                <a:latin typeface="Rubik" charset="0"/>
                <a:ea typeface="Rubik" charset="0"/>
                <a:cs typeface="Rubik" charset="0"/>
              </a:defRPr>
            </a:lvl4pPr>
            <a:lvl5pPr>
              <a:defRPr sz="1600" b="0" i="0">
                <a:latin typeface="Rubik" charset="0"/>
                <a:ea typeface="Rubik" charset="0"/>
                <a:cs typeface="Rubi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541399" y="6432711"/>
            <a:ext cx="222885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fontAlgn="base">
              <a:spcBef>
                <a:spcPct val="0"/>
              </a:spcBef>
              <a:spcAft>
                <a:spcPct val="0"/>
              </a:spcAft>
            </a:pPr>
            <a:fld id="{AFB0678B-BF4D-4CD9-BAB9-5D456B398EAF}" type="slidenum">
              <a:rPr lang="en-GB" smtClean="0">
                <a:solidFill>
                  <a:prstClr val="black">
                    <a:tint val="75000"/>
                  </a:prstClr>
                </a:solidFill>
              </a:rPr>
              <a:pPr fontAlgn="base">
                <a:spcBef>
                  <a:spcPct val="0"/>
                </a:spcBef>
                <a:spcAft>
                  <a:spcPct val="0"/>
                </a:spcAft>
              </a:pPr>
              <a:t>‹#›</a:t>
            </a:fld>
            <a:endParaRPr lang="en-GB" dirty="0">
              <a:solidFill>
                <a:prstClr val="black">
                  <a:tint val="75000"/>
                </a:prstClr>
              </a:solidFill>
            </a:endParaRPr>
          </a:p>
        </p:txBody>
      </p:sp>
      <p:sp>
        <p:nvSpPr>
          <p:cNvPr id="18" name="Text Placeholder 17"/>
          <p:cNvSpPr>
            <a:spLocks noGrp="1"/>
          </p:cNvSpPr>
          <p:nvPr>
            <p:ph type="body" sz="quarter" idx="12" hasCustomPrompt="1"/>
          </p:nvPr>
        </p:nvSpPr>
        <p:spPr>
          <a:xfrm>
            <a:off x="3467101" y="304800"/>
            <a:ext cx="2799821" cy="358618"/>
          </a:xfrm>
          <a:prstGeom prst="rect">
            <a:avLst/>
          </a:prstGeom>
        </p:spPr>
        <p:txBody>
          <a:bodyPr lIns="0" tIns="0" rIns="0" bIns="0">
            <a:noAutofit/>
          </a:bodyPr>
          <a:lstStyle>
            <a:lvl1pPr marL="0" indent="0">
              <a:spcBef>
                <a:spcPts val="0"/>
              </a:spcBef>
              <a:buNone/>
              <a:defRPr sz="1400" b="0" i="0" baseline="0">
                <a:solidFill>
                  <a:schemeClr val="bg1"/>
                </a:solidFill>
                <a:latin typeface="Rubik Medium" charset="0"/>
                <a:ea typeface="Rubik Medium" charset="0"/>
                <a:cs typeface="Rubik Medium" charset="0"/>
              </a:defRPr>
            </a:lvl1pPr>
          </a:lstStyle>
          <a:p>
            <a:pPr lvl="0"/>
            <a:r>
              <a:rPr lang="en-US" dirty="0"/>
              <a:t>Click to add title</a:t>
            </a:r>
            <a:endParaRPr lang="en-GB" dirty="0"/>
          </a:p>
        </p:txBody>
      </p:sp>
      <p:pic>
        <p:nvPicPr>
          <p:cNvPr id="10" name="Picture 9"/>
          <p:cNvPicPr>
            <a:picLocks noChangeAspect="1"/>
          </p:cNvPicPr>
          <p:nvPr userDrawn="1"/>
        </p:nvPicPr>
        <p:blipFill>
          <a:blip r:embed="rId2" cstate="print"/>
          <a:stretch>
            <a:fillRect/>
          </a:stretch>
        </p:blipFill>
        <p:spPr>
          <a:xfrm>
            <a:off x="338764" y="201673"/>
            <a:ext cx="2052084" cy="372584"/>
          </a:xfrm>
          <a:prstGeom prst="rect">
            <a:avLst/>
          </a:prstGeom>
        </p:spPr>
      </p:pic>
    </p:spTree>
    <p:extLst>
      <p:ext uri="{BB962C8B-B14F-4D97-AF65-F5344CB8AC3E}">
        <p14:creationId xmlns:p14="http://schemas.microsoft.com/office/powerpoint/2010/main" val="3089194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7" name="Rectangle 6"/>
          <p:cNvSpPr/>
          <p:nvPr userDrawn="1"/>
        </p:nvSpPr>
        <p:spPr>
          <a:xfrm>
            <a:off x="3" y="1"/>
            <a:ext cx="3298560" cy="6857999"/>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endParaRPr>
          </a:p>
        </p:txBody>
      </p:sp>
      <p:sp>
        <p:nvSpPr>
          <p:cNvPr id="2" name="Title 1"/>
          <p:cNvSpPr>
            <a:spLocks noGrp="1"/>
          </p:cNvSpPr>
          <p:nvPr>
            <p:ph type="title" hasCustomPrompt="1"/>
          </p:nvPr>
        </p:nvSpPr>
        <p:spPr>
          <a:xfrm>
            <a:off x="3467101" y="908051"/>
            <a:ext cx="6101821" cy="4114799"/>
          </a:xfrm>
          <a:prstGeom prst="rect">
            <a:avLst/>
          </a:prstGeom>
        </p:spPr>
        <p:txBody>
          <a:bodyPr lIns="0" tIns="0" rIns="0" bIns="0"/>
          <a:lstStyle>
            <a:lvl1pPr algn="l">
              <a:defRPr sz="2800" b="0" i="0" baseline="0">
                <a:solidFill>
                  <a:schemeClr val="tx2"/>
                </a:solidFill>
                <a:latin typeface="Rubik Light" charset="0"/>
                <a:ea typeface="Rubik Light" charset="0"/>
                <a:cs typeface="Rubik Light" charset="0"/>
              </a:defRPr>
            </a:lvl1pPr>
          </a:lstStyle>
          <a:p>
            <a:r>
              <a:rPr lang="en-US" dirty="0"/>
              <a:t>Click to add lead sentence</a:t>
            </a:r>
            <a:endParaRPr lang="en-GB" dirty="0"/>
          </a:p>
        </p:txBody>
      </p:sp>
      <p:sp>
        <p:nvSpPr>
          <p:cNvPr id="16" name="Content Placeholder 15"/>
          <p:cNvSpPr>
            <a:spLocks noGrp="1"/>
          </p:cNvSpPr>
          <p:nvPr>
            <p:ph sz="quarter" idx="11"/>
          </p:nvPr>
        </p:nvSpPr>
        <p:spPr>
          <a:xfrm>
            <a:off x="9906003" y="4032250"/>
            <a:ext cx="6103313" cy="2597151"/>
          </a:xfrm>
          <a:prstGeom prst="rect">
            <a:avLst/>
          </a:prstGeom>
        </p:spPr>
        <p:txBody>
          <a:bodyPr/>
          <a:lstStyle>
            <a:lvl1pPr>
              <a:defRPr sz="1600" b="0" i="0">
                <a:latin typeface="Rubik" charset="0"/>
                <a:ea typeface="Rubik" charset="0"/>
                <a:cs typeface="Rubik" charset="0"/>
              </a:defRPr>
            </a:lvl1pPr>
            <a:lvl2pPr>
              <a:defRPr sz="1600" b="0" i="0">
                <a:latin typeface="Rubik" charset="0"/>
                <a:ea typeface="Rubik" charset="0"/>
                <a:cs typeface="Rubik" charset="0"/>
              </a:defRPr>
            </a:lvl2pPr>
            <a:lvl3pPr>
              <a:defRPr sz="1600" b="0" i="0">
                <a:latin typeface="Rubik" charset="0"/>
                <a:ea typeface="Rubik" charset="0"/>
                <a:cs typeface="Rubik" charset="0"/>
              </a:defRPr>
            </a:lvl3pPr>
            <a:lvl4pPr>
              <a:defRPr sz="1600" b="0" i="0">
                <a:latin typeface="Rubik" charset="0"/>
                <a:ea typeface="Rubik" charset="0"/>
                <a:cs typeface="Rubik" charset="0"/>
              </a:defRPr>
            </a:lvl4pPr>
            <a:lvl5pPr>
              <a:defRPr sz="1600" b="0" i="0">
                <a:latin typeface="Rubik" charset="0"/>
                <a:ea typeface="Rubik" charset="0"/>
                <a:cs typeface="Rubi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541399" y="6432711"/>
            <a:ext cx="222885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fontAlgn="base">
              <a:spcBef>
                <a:spcPct val="0"/>
              </a:spcBef>
              <a:spcAft>
                <a:spcPct val="0"/>
              </a:spcAft>
            </a:pPr>
            <a:fld id="{AFB0678B-BF4D-4CD9-BAB9-5D456B398EAF}" type="slidenum">
              <a:rPr lang="en-GB" smtClean="0">
                <a:solidFill>
                  <a:prstClr val="black">
                    <a:tint val="75000"/>
                  </a:prstClr>
                </a:solidFill>
              </a:rPr>
              <a:pPr fontAlgn="base">
                <a:spcBef>
                  <a:spcPct val="0"/>
                </a:spcBef>
                <a:spcAft>
                  <a:spcPct val="0"/>
                </a:spcAft>
              </a:pPr>
              <a:t>‹#›</a:t>
            </a:fld>
            <a:endParaRPr lang="en-GB" dirty="0">
              <a:solidFill>
                <a:prstClr val="black">
                  <a:tint val="75000"/>
                </a:prstClr>
              </a:solidFill>
            </a:endParaRPr>
          </a:p>
        </p:txBody>
      </p:sp>
      <p:sp>
        <p:nvSpPr>
          <p:cNvPr id="18" name="Text Placeholder 17"/>
          <p:cNvSpPr>
            <a:spLocks noGrp="1"/>
          </p:cNvSpPr>
          <p:nvPr>
            <p:ph type="body" sz="quarter" idx="12" hasCustomPrompt="1"/>
          </p:nvPr>
        </p:nvSpPr>
        <p:spPr>
          <a:xfrm>
            <a:off x="3467101" y="304800"/>
            <a:ext cx="2799821" cy="358618"/>
          </a:xfrm>
          <a:prstGeom prst="rect">
            <a:avLst/>
          </a:prstGeom>
        </p:spPr>
        <p:txBody>
          <a:bodyPr lIns="0" tIns="0" rIns="0" bIns="0">
            <a:noAutofit/>
          </a:bodyPr>
          <a:lstStyle>
            <a:lvl1pPr marL="0" indent="0">
              <a:spcBef>
                <a:spcPts val="0"/>
              </a:spcBef>
              <a:buNone/>
              <a:defRPr sz="1400" b="0" i="0" baseline="0">
                <a:solidFill>
                  <a:schemeClr val="accent5"/>
                </a:solidFill>
                <a:latin typeface="Rubik Medium" charset="0"/>
                <a:ea typeface="Rubik Medium" charset="0"/>
                <a:cs typeface="Rubik Medium" charset="0"/>
              </a:defRPr>
            </a:lvl1pPr>
          </a:lstStyle>
          <a:p>
            <a:pPr lvl="0"/>
            <a:r>
              <a:rPr lang="en-US" dirty="0"/>
              <a:t>Click to add title</a:t>
            </a:r>
            <a:endParaRPr lang="en-GB" dirty="0"/>
          </a:p>
        </p:txBody>
      </p:sp>
      <p:pic>
        <p:nvPicPr>
          <p:cNvPr id="10" name="Picture 9"/>
          <p:cNvPicPr>
            <a:picLocks noChangeAspect="1"/>
          </p:cNvPicPr>
          <p:nvPr userDrawn="1"/>
        </p:nvPicPr>
        <p:blipFill>
          <a:blip r:embed="rId2" cstate="print"/>
          <a:stretch>
            <a:fillRect/>
          </a:stretch>
        </p:blipFill>
        <p:spPr>
          <a:xfrm>
            <a:off x="338764" y="201673"/>
            <a:ext cx="2052084" cy="372584"/>
          </a:xfrm>
          <a:prstGeom prst="rect">
            <a:avLst/>
          </a:prstGeom>
        </p:spPr>
      </p:pic>
    </p:spTree>
    <p:extLst>
      <p:ext uri="{BB962C8B-B14F-4D97-AF65-F5344CB8AC3E}">
        <p14:creationId xmlns:p14="http://schemas.microsoft.com/office/powerpoint/2010/main" val="66150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1143000"/>
          </a:xfrm>
          <a:prstGeom prst="rect">
            <a:avLst/>
          </a:prstGeom>
          <a:noFill/>
          <a:ln>
            <a:noFill/>
          </a:ln>
        </p:spPr>
        <p:txBody>
          <a:bodyPr/>
          <a:lstStyle>
            <a:lvl1pPr algn="l">
              <a:defRPr lang="en-GB" sz="1800" kern="1200">
                <a:solidFill>
                  <a:srgbClr val="F4F4F4"/>
                </a:solidFill>
                <a:latin typeface="PT Sans" pitchFamily="-107" charset="0"/>
                <a:ea typeface="ヒラギノ角ゴ Pro W3" charset="-128"/>
                <a:cs typeface="+mn-cs"/>
              </a:defRPr>
            </a:lvl1pPr>
          </a:lstStyle>
          <a:p>
            <a:pPr lvl="0"/>
            <a:r>
              <a:rPr lang="en-US" dirty="0"/>
              <a:t>Click to edit Master title style</a:t>
            </a:r>
            <a:endParaRPr lang="en-GB" dirty="0"/>
          </a:p>
        </p:txBody>
      </p:sp>
      <p:sp>
        <p:nvSpPr>
          <p:cNvPr id="3" name="Content Placeholder 2"/>
          <p:cNvSpPr>
            <a:spLocks noGrp="1"/>
          </p:cNvSpPr>
          <p:nvPr>
            <p:ph idx="1"/>
          </p:nvPr>
        </p:nvSpPr>
        <p:spPr>
          <a:xfrm>
            <a:off x="495300" y="1600204"/>
            <a:ext cx="8915400" cy="452596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lang="en-US" sz="1800" smtClean="0">
                <a:solidFill>
                  <a:schemeClr val="bg2"/>
                </a:solidFill>
                <a:latin typeface="Calibri" pitchFamily="34" charset="0"/>
              </a:defRPr>
            </a:lvl1pPr>
            <a:lvl2pPr>
              <a:defRPr lang="en-US" sz="1600" smtClean="0">
                <a:solidFill>
                  <a:schemeClr val="bg2"/>
                </a:solidFill>
                <a:latin typeface="Calibri" pitchFamily="34" charset="0"/>
              </a:defRPr>
            </a:lvl2pPr>
            <a:lvl3pPr>
              <a:defRPr lang="en-US" sz="1400" smtClean="0">
                <a:solidFill>
                  <a:schemeClr val="bg2"/>
                </a:solidFill>
                <a:latin typeface="Calibri" pitchFamily="34" charset="0"/>
              </a:defRPr>
            </a:lvl3pPr>
            <a:lvl4pPr>
              <a:defRPr lang="en-US" sz="1050" smtClean="0">
                <a:solidFill>
                  <a:schemeClr val="bg2"/>
                </a:solidFill>
                <a:latin typeface="Calibri" pitchFamily="34" charset="0"/>
              </a:defRPr>
            </a:lvl4pPr>
            <a:lvl5pPr>
              <a:defRPr lang="en-GB" sz="900">
                <a:solidFill>
                  <a:schemeClr val="bg2"/>
                </a:solidFill>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57822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4828" y="4330703"/>
            <a:ext cx="7791449" cy="1362075"/>
          </a:xfrm>
          <a:prstGeom prst="rect">
            <a:avLst/>
          </a:prstGeom>
        </p:spPr>
        <p:txBody>
          <a:bodyPr anchor="t">
            <a:normAutofit/>
          </a:bodyPr>
          <a:lstStyle>
            <a:lvl1pPr algn="l">
              <a:defRPr sz="3200" b="1" cap="all">
                <a:latin typeface="Calibri"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504828" y="2830515"/>
            <a:ext cx="7791449" cy="1500187"/>
          </a:xfrm>
          <a:prstGeom prst="rect">
            <a:avLst/>
          </a:prstGeom>
        </p:spPr>
        <p:txBody>
          <a:bodyPr anchor="b">
            <a:normAutofit/>
          </a:bodyPr>
          <a:lstStyle>
            <a:lvl1pPr marL="0" indent="0">
              <a:buNone/>
              <a:defRPr sz="2400">
                <a:solidFill>
                  <a:srgbClr val="969696"/>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Footer Placeholder 7"/>
          <p:cNvSpPr>
            <a:spLocks noGrp="1"/>
          </p:cNvSpPr>
          <p:nvPr>
            <p:ph type="ftr" sz="quarter" idx="10"/>
          </p:nvPr>
        </p:nvSpPr>
        <p:spPr>
          <a:xfrm>
            <a:off x="495300" y="6356353"/>
            <a:ext cx="3136900" cy="365125"/>
          </a:xfrm>
          <a:prstGeom prst="rect">
            <a:avLst/>
          </a:prstGeom>
        </p:spPr>
        <p:txBody>
          <a:bodyPr/>
          <a:lstStyle>
            <a:lvl1pPr>
              <a:defRPr>
                <a:solidFill>
                  <a:srgbClr val="969696"/>
                </a:solidFill>
                <a:latin typeface="Calibri" pitchFamily="34" charset="0"/>
              </a:defRPr>
            </a:lvl1pPr>
          </a:lstStyle>
          <a:p>
            <a:r>
              <a:rPr lang="en-GB" dirty="0"/>
              <a:t>Executive summary</a:t>
            </a:r>
          </a:p>
        </p:txBody>
      </p:sp>
      <p:sp>
        <p:nvSpPr>
          <p:cNvPr id="9" name="Slide Number Placeholder 8"/>
          <p:cNvSpPr>
            <a:spLocks noGrp="1"/>
          </p:cNvSpPr>
          <p:nvPr>
            <p:ph type="sldNum" sz="quarter" idx="11"/>
          </p:nvPr>
        </p:nvSpPr>
        <p:spPr>
          <a:xfrm>
            <a:off x="4716785" y="6356353"/>
            <a:ext cx="504056" cy="365125"/>
          </a:xfrm>
          <a:prstGeom prst="rect">
            <a:avLst/>
          </a:prstGeom>
        </p:spPr>
        <p:txBody>
          <a:bodyPr/>
          <a:lstStyle>
            <a:lvl1pPr>
              <a:defRPr>
                <a:solidFill>
                  <a:srgbClr val="969696"/>
                </a:solidFill>
                <a:latin typeface="Calibri" pitchFamily="34" charset="0"/>
              </a:defRPr>
            </a:lvl1pPr>
          </a:lstStyle>
          <a:p>
            <a:fld id="{1C95778F-5535-4969-88EE-830D740D760F}" type="slidenum">
              <a:rPr lang="en-GB" smtClean="0"/>
              <a:pPr/>
              <a:t>‹#›</a:t>
            </a:fld>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atin typeface="Calibri"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95300" y="1600202"/>
            <a:ext cx="4375150" cy="4086224"/>
          </a:xfrm>
          <a:prstGeom prst="rect">
            <a:avLst/>
          </a:prstGeom>
        </p:spPr>
        <p:txBody>
          <a:bodyPr>
            <a:normAutofit/>
          </a:bodyPr>
          <a:lstStyle>
            <a:lvl1pPr marL="360000" indent="-360000">
              <a:spcBef>
                <a:spcPts val="400"/>
              </a:spcBef>
              <a:tabLst>
                <a:tab pos="360000" algn="l"/>
              </a:tabLst>
              <a:defRPr sz="2000">
                <a:latin typeface="Calibri" pitchFamily="34" charset="0"/>
              </a:defRPr>
            </a:lvl1pPr>
            <a:lvl2pPr marL="720000" indent="-360000">
              <a:spcBef>
                <a:spcPts val="0"/>
              </a:spcBef>
              <a:tabLst>
                <a:tab pos="720000" algn="l"/>
              </a:tabLst>
              <a:defRPr sz="1800">
                <a:latin typeface="Calibri" pitchFamily="34" charset="0"/>
              </a:defRPr>
            </a:lvl2pPr>
            <a:lvl3pPr marL="1080000" indent="-360000">
              <a:spcBef>
                <a:spcPts val="0"/>
              </a:spcBef>
              <a:tabLst>
                <a:tab pos="1080000" algn="l"/>
              </a:tabLst>
              <a:defRPr sz="1600">
                <a:latin typeface="Calibri" pitchFamily="34" charset="0"/>
              </a:defRPr>
            </a:lvl3pPr>
            <a:lvl4pPr marL="1440000" indent="-360000">
              <a:spcBef>
                <a:spcPts val="0"/>
              </a:spcBef>
              <a:tabLst>
                <a:tab pos="1440000" algn="l"/>
              </a:tabLst>
              <a:defRPr sz="1400">
                <a:latin typeface="Calibri" pitchFamily="34" charset="0"/>
              </a:defRPr>
            </a:lvl4pPr>
            <a:lvl5pPr marL="1800000" indent="-360000">
              <a:spcBef>
                <a:spcPts val="0"/>
              </a:spcBef>
              <a:tabLst>
                <a:tab pos="1800000" algn="l"/>
              </a:tabLst>
              <a:defRPr sz="14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4"/>
          <p:cNvSpPr>
            <a:spLocks noGrp="1"/>
          </p:cNvSpPr>
          <p:nvPr>
            <p:ph type="ftr" sz="quarter" idx="3"/>
          </p:nvPr>
        </p:nvSpPr>
        <p:spPr>
          <a:xfrm>
            <a:off x="495300" y="6356353"/>
            <a:ext cx="3136900" cy="365125"/>
          </a:xfrm>
          <a:prstGeom prst="rect">
            <a:avLst/>
          </a:prstGeom>
        </p:spPr>
        <p:txBody>
          <a:bodyPr lIns="72000" tIns="72000" rIns="72000" bIns="72000" anchor="t"/>
          <a:lstStyle>
            <a:lvl1pPr marL="0" algn="l" defTabSz="914400" rtl="0" eaLnBrk="1" latinLnBrk="0" hangingPunct="1">
              <a:defRPr lang="en-GB" sz="1000" kern="1200" dirty="0" smtClean="0">
                <a:solidFill>
                  <a:srgbClr val="969696"/>
                </a:solidFill>
                <a:latin typeface="Calibri" pitchFamily="34" charset="0"/>
                <a:ea typeface="+mn-ea"/>
                <a:cs typeface="+mn-cs"/>
              </a:defRPr>
            </a:lvl1pPr>
          </a:lstStyle>
          <a:p>
            <a:r>
              <a:rPr lang="en-US" dirty="0"/>
              <a:t>Executive summary</a:t>
            </a:r>
          </a:p>
        </p:txBody>
      </p:sp>
      <p:sp>
        <p:nvSpPr>
          <p:cNvPr id="9" name="Slide Number Placeholder 5"/>
          <p:cNvSpPr>
            <a:spLocks noGrp="1"/>
          </p:cNvSpPr>
          <p:nvPr>
            <p:ph type="sldNum" sz="quarter" idx="4"/>
          </p:nvPr>
        </p:nvSpPr>
        <p:spPr>
          <a:xfrm>
            <a:off x="4716785" y="6356353"/>
            <a:ext cx="504056" cy="365125"/>
          </a:xfrm>
          <a:prstGeom prst="rect">
            <a:avLst/>
          </a:prstGeom>
        </p:spPr>
        <p:txBody>
          <a:bodyPr vert="horz" lIns="72000" tIns="72000" rIns="72000" bIns="72000" rtlCol="0" anchor="ctr"/>
          <a:lstStyle>
            <a:lvl1pPr algn="ctr">
              <a:defRPr sz="1200">
                <a:solidFill>
                  <a:srgbClr val="969696"/>
                </a:solidFill>
                <a:latin typeface="Calibri" pitchFamily="34" charset="0"/>
              </a:defRPr>
            </a:lvl1pPr>
          </a:lstStyle>
          <a:p>
            <a:fld id="{1C95778F-5535-4969-88EE-830D740D760F}" type="slidenum">
              <a:rPr lang="en-GB" smtClean="0"/>
              <a:pPr/>
              <a:t>‹#›</a:t>
            </a:fld>
            <a:endParaRPr lang="en-GB" dirty="0"/>
          </a:p>
        </p:txBody>
      </p:sp>
      <p:sp>
        <p:nvSpPr>
          <p:cNvPr id="10" name="Content Placeholder 9"/>
          <p:cNvSpPr>
            <a:spLocks noGrp="1"/>
          </p:cNvSpPr>
          <p:nvPr>
            <p:ph sz="quarter" idx="10"/>
          </p:nvPr>
        </p:nvSpPr>
        <p:spPr>
          <a:xfrm>
            <a:off x="5029200" y="1600201"/>
            <a:ext cx="4374000" cy="4086000"/>
          </a:xfrm>
          <a:prstGeom prst="rect">
            <a:avLst/>
          </a:prstGeom>
        </p:spPr>
        <p:txBody>
          <a:bodyPr vert="horz" lIns="72000" tIns="72000" rIns="72000" bIns="72000" rtlCol="0">
            <a:normAutofit/>
          </a:bodyPr>
          <a:lstStyle>
            <a:lvl1pPr indent="-360000" algn="l" defTabSz="914400" rtl="0" eaLnBrk="1" latinLnBrk="0" hangingPunct="1">
              <a:spcBef>
                <a:spcPts val="400"/>
              </a:spcBef>
              <a:buFont typeface="Arial" pitchFamily="34" charset="0"/>
              <a:defRPr lang="en-US" sz="2000" kern="1200" smtClean="0">
                <a:solidFill>
                  <a:schemeClr val="tx2"/>
                </a:solidFill>
                <a:latin typeface="Calibri" pitchFamily="34" charset="0"/>
                <a:ea typeface="+mn-ea"/>
                <a:cs typeface="+mn-cs"/>
              </a:defRPr>
            </a:lvl1pPr>
            <a:lvl2pPr indent="-360000" algn="l" defTabSz="914400" rtl="0" eaLnBrk="1" latinLnBrk="0" hangingPunct="1">
              <a:spcBef>
                <a:spcPts val="0"/>
              </a:spcBef>
              <a:buFont typeface="Arial" pitchFamily="34" charset="0"/>
              <a:defRPr lang="en-US" sz="1800" kern="1200" smtClean="0">
                <a:solidFill>
                  <a:schemeClr val="tx2"/>
                </a:solidFill>
                <a:latin typeface="Calibri" pitchFamily="34" charset="0"/>
                <a:ea typeface="+mn-ea"/>
                <a:cs typeface="+mn-cs"/>
              </a:defRPr>
            </a:lvl2pPr>
            <a:lvl3pPr indent="-360000" algn="l" defTabSz="914400" rtl="0" eaLnBrk="1" latinLnBrk="0" hangingPunct="1">
              <a:spcBef>
                <a:spcPts val="0"/>
              </a:spcBef>
              <a:buFont typeface="Arial" pitchFamily="34" charset="0"/>
              <a:defRPr lang="en-US" sz="1600" kern="1200" smtClean="0">
                <a:solidFill>
                  <a:schemeClr val="tx2"/>
                </a:solidFill>
                <a:latin typeface="Calibri" pitchFamily="34" charset="0"/>
                <a:ea typeface="+mn-ea"/>
                <a:cs typeface="+mn-cs"/>
              </a:defRPr>
            </a:lvl3pPr>
            <a:lvl4pPr indent="-360000" algn="l" defTabSz="914400" rtl="0" eaLnBrk="1" latinLnBrk="0" hangingPunct="1">
              <a:spcBef>
                <a:spcPts val="0"/>
              </a:spcBef>
              <a:buFont typeface="Arial" pitchFamily="34" charset="0"/>
              <a:defRPr lang="en-US" sz="1400" kern="1200" smtClean="0">
                <a:solidFill>
                  <a:schemeClr val="tx2"/>
                </a:solidFill>
                <a:latin typeface="Calibri" pitchFamily="34" charset="0"/>
                <a:ea typeface="+mn-ea"/>
                <a:cs typeface="+mn-cs"/>
              </a:defRPr>
            </a:lvl4pPr>
            <a:lvl5pPr indent="-360000" algn="l" defTabSz="914400" rtl="0" eaLnBrk="1" latinLnBrk="0" hangingPunct="1">
              <a:spcBef>
                <a:spcPts val="0"/>
              </a:spcBef>
              <a:buFont typeface="Arial" pitchFamily="34" charset="0"/>
              <a:defRPr lang="en-GB" sz="1400" kern="1200" dirty="0" smtClean="0">
                <a:solidFill>
                  <a:schemeClr val="tx2"/>
                </a:solidFill>
                <a:latin typeface="Calibri"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noAutofit/>
          </a:bodyPr>
          <a:lstStyle>
            <a:lvl1pPr>
              <a:defRPr>
                <a:latin typeface="Calibri" pitchFamily="34" charset="0"/>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495300" y="1601790"/>
            <a:ext cx="4376870" cy="453183"/>
          </a:xfrm>
          <a:prstGeom prst="rect">
            <a:avLst/>
          </a:prstGeom>
        </p:spPr>
        <p:txBody>
          <a:bodyPr anchor="ctr" anchorCtr="0">
            <a:normAutofit/>
          </a:bodyPr>
          <a:lstStyle>
            <a:lvl1pPr marL="0" indent="0">
              <a:buNone/>
              <a:defRPr sz="20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 </a:t>
            </a:r>
          </a:p>
        </p:txBody>
      </p:sp>
      <p:sp>
        <p:nvSpPr>
          <p:cNvPr id="5" name="Text Placeholder 4"/>
          <p:cNvSpPr>
            <a:spLocks noGrp="1"/>
          </p:cNvSpPr>
          <p:nvPr>
            <p:ph type="body" sz="quarter" idx="3"/>
          </p:nvPr>
        </p:nvSpPr>
        <p:spPr>
          <a:xfrm>
            <a:off x="5032112" y="1601790"/>
            <a:ext cx="4378590" cy="453183"/>
          </a:xfrm>
          <a:prstGeom prst="rect">
            <a:avLst/>
          </a:prstGeom>
        </p:spPr>
        <p:txBody>
          <a:bodyPr anchor="ctr" anchorCtr="0">
            <a:normAutofit/>
          </a:bodyPr>
          <a:lstStyle>
            <a:lvl1pPr marL="0" indent="0">
              <a:buNone/>
              <a:defRPr sz="20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Footer Placeholder 4"/>
          <p:cNvSpPr>
            <a:spLocks noGrp="1"/>
          </p:cNvSpPr>
          <p:nvPr>
            <p:ph type="ftr" sz="quarter" idx="13"/>
          </p:nvPr>
        </p:nvSpPr>
        <p:spPr>
          <a:xfrm>
            <a:off x="495300" y="6356353"/>
            <a:ext cx="3136900" cy="365125"/>
          </a:xfrm>
          <a:prstGeom prst="rect">
            <a:avLst/>
          </a:prstGeom>
        </p:spPr>
        <p:txBody>
          <a:bodyPr lIns="72000" tIns="72000" rIns="72000" bIns="72000" anchor="t"/>
          <a:lstStyle>
            <a:lvl1pPr marL="0" algn="l" defTabSz="914400" rtl="0" eaLnBrk="1" latinLnBrk="0" hangingPunct="1">
              <a:defRPr lang="en-GB" sz="1000" kern="1200" dirty="0" smtClean="0">
                <a:solidFill>
                  <a:srgbClr val="969696"/>
                </a:solidFill>
                <a:latin typeface="Calibri" pitchFamily="34" charset="0"/>
                <a:ea typeface="+mn-ea"/>
                <a:cs typeface="+mn-cs"/>
              </a:defRPr>
            </a:lvl1pPr>
          </a:lstStyle>
          <a:p>
            <a:r>
              <a:rPr lang="en-US" dirty="0"/>
              <a:t>Executive summary</a:t>
            </a:r>
          </a:p>
        </p:txBody>
      </p:sp>
      <p:sp>
        <p:nvSpPr>
          <p:cNvPr id="11" name="Slide Number Placeholder 5"/>
          <p:cNvSpPr>
            <a:spLocks noGrp="1"/>
          </p:cNvSpPr>
          <p:nvPr>
            <p:ph type="sldNum" sz="quarter" idx="14"/>
          </p:nvPr>
        </p:nvSpPr>
        <p:spPr>
          <a:xfrm>
            <a:off x="4716785" y="6356353"/>
            <a:ext cx="504056" cy="365125"/>
          </a:xfrm>
          <a:prstGeom prst="rect">
            <a:avLst/>
          </a:prstGeom>
        </p:spPr>
        <p:txBody>
          <a:bodyPr vert="horz" lIns="72000" tIns="72000" rIns="72000" bIns="72000" rtlCol="0" anchor="ctr"/>
          <a:lstStyle>
            <a:lvl1pPr algn="ctr">
              <a:defRPr sz="1200">
                <a:solidFill>
                  <a:srgbClr val="969696"/>
                </a:solidFill>
                <a:latin typeface="Calibri" pitchFamily="34" charset="0"/>
              </a:defRPr>
            </a:lvl1pPr>
          </a:lstStyle>
          <a:p>
            <a:fld id="{1C95778F-5535-4969-88EE-830D740D760F}" type="slidenum">
              <a:rPr lang="en-GB" smtClean="0"/>
              <a:pPr/>
              <a:t>‹#›</a:t>
            </a:fld>
            <a:endParaRPr lang="en-GB" dirty="0"/>
          </a:p>
        </p:txBody>
      </p:sp>
      <p:sp>
        <p:nvSpPr>
          <p:cNvPr id="12" name="Content Placeholder 11"/>
          <p:cNvSpPr>
            <a:spLocks noGrp="1"/>
          </p:cNvSpPr>
          <p:nvPr>
            <p:ph sz="quarter" idx="15"/>
          </p:nvPr>
        </p:nvSpPr>
        <p:spPr>
          <a:xfrm>
            <a:off x="495300" y="2114550"/>
            <a:ext cx="4374000" cy="3524250"/>
          </a:xfrm>
          <a:prstGeom prst="rect">
            <a:avLst/>
          </a:prstGeom>
        </p:spPr>
        <p:txBody>
          <a:bodyPr>
            <a:normAutofit/>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p:cNvSpPr>
            <a:spLocks noGrp="1"/>
          </p:cNvSpPr>
          <p:nvPr>
            <p:ph sz="quarter" idx="16"/>
          </p:nvPr>
        </p:nvSpPr>
        <p:spPr>
          <a:xfrm>
            <a:off x="5032111" y="2114550"/>
            <a:ext cx="4374000" cy="3524400"/>
          </a:xfrm>
          <a:prstGeom prst="rect">
            <a:avLst/>
          </a:prstGeom>
        </p:spPr>
        <p:txBody>
          <a:bodyPr>
            <a:normAutofit/>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1" name="Rectangle 10"/>
          <p:cNvSpPr/>
          <p:nvPr userDrawn="1"/>
        </p:nvSpPr>
        <p:spPr>
          <a:xfrm>
            <a:off x="3298562" y="1"/>
            <a:ext cx="6607440" cy="758825"/>
          </a:xfrm>
          <a:prstGeom prst="rect">
            <a:avLst/>
          </a:prstGeom>
          <a:solidFill>
            <a:schemeClr val="bg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endParaRPr>
          </a:p>
        </p:txBody>
      </p:sp>
      <p:sp>
        <p:nvSpPr>
          <p:cNvPr id="7" name="Rectangle 6"/>
          <p:cNvSpPr/>
          <p:nvPr userDrawn="1"/>
        </p:nvSpPr>
        <p:spPr>
          <a:xfrm>
            <a:off x="3" y="1"/>
            <a:ext cx="3298560" cy="758825"/>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endParaRPr>
          </a:p>
        </p:txBody>
      </p:sp>
      <p:sp>
        <p:nvSpPr>
          <p:cNvPr id="2" name="Title 1"/>
          <p:cNvSpPr>
            <a:spLocks noGrp="1"/>
          </p:cNvSpPr>
          <p:nvPr>
            <p:ph type="title" hasCustomPrompt="1"/>
          </p:nvPr>
        </p:nvSpPr>
        <p:spPr>
          <a:xfrm>
            <a:off x="3467101" y="2438404"/>
            <a:ext cx="6101821" cy="4114799"/>
          </a:xfrm>
          <a:prstGeom prst="rect">
            <a:avLst/>
          </a:prstGeom>
        </p:spPr>
        <p:txBody>
          <a:bodyPr lIns="0" tIns="0" rIns="0" bIns="0"/>
          <a:lstStyle>
            <a:lvl1pPr algn="l">
              <a:defRPr sz="2000" b="0" i="0" baseline="0">
                <a:latin typeface="Rubik Light" charset="0"/>
                <a:ea typeface="Rubik Light" charset="0"/>
                <a:cs typeface="Rubik Light" charset="0"/>
              </a:defRPr>
            </a:lvl1pPr>
          </a:lstStyle>
          <a:p>
            <a:r>
              <a:rPr lang="en-US" dirty="0"/>
              <a:t>Click to add lead sentence</a:t>
            </a:r>
            <a:endParaRPr lang="en-GB" dirty="0"/>
          </a:p>
        </p:txBody>
      </p:sp>
      <p:sp>
        <p:nvSpPr>
          <p:cNvPr id="16" name="Content Placeholder 15"/>
          <p:cNvSpPr>
            <a:spLocks noGrp="1"/>
          </p:cNvSpPr>
          <p:nvPr>
            <p:ph sz="quarter" idx="11"/>
          </p:nvPr>
        </p:nvSpPr>
        <p:spPr>
          <a:xfrm>
            <a:off x="328711" y="908054"/>
            <a:ext cx="2801313" cy="5405197"/>
          </a:xfrm>
          <a:prstGeom prst="rect">
            <a:avLst/>
          </a:prstGeom>
        </p:spPr>
        <p:txBody>
          <a:bodyPr lIns="0" tIns="0" rIns="0" bIns="0"/>
          <a:lstStyle>
            <a:lvl1pPr>
              <a:defRPr sz="1600" b="0" i="0">
                <a:latin typeface="Rubik" charset="0"/>
                <a:ea typeface="Rubik" charset="0"/>
                <a:cs typeface="Rubik" charset="0"/>
              </a:defRPr>
            </a:lvl1pPr>
            <a:lvl2pPr>
              <a:defRPr sz="1600" b="0" i="0">
                <a:latin typeface="Rubik" charset="0"/>
                <a:ea typeface="Rubik" charset="0"/>
                <a:cs typeface="Rubik" charset="0"/>
              </a:defRPr>
            </a:lvl2pPr>
            <a:lvl3pPr>
              <a:defRPr sz="1600" b="0" i="0">
                <a:latin typeface="Rubik" charset="0"/>
                <a:ea typeface="Rubik" charset="0"/>
                <a:cs typeface="Rubik" charset="0"/>
              </a:defRPr>
            </a:lvl3pPr>
            <a:lvl4pPr>
              <a:defRPr sz="1600" b="0" i="0">
                <a:latin typeface="Rubik" charset="0"/>
                <a:ea typeface="Rubik" charset="0"/>
                <a:cs typeface="Rubik" charset="0"/>
              </a:defRPr>
            </a:lvl4pPr>
            <a:lvl5pPr>
              <a:defRPr sz="1600" b="0" i="0">
                <a:latin typeface="Rubik" charset="0"/>
                <a:ea typeface="Rubik" charset="0"/>
                <a:cs typeface="Rubi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541399" y="6432711"/>
            <a:ext cx="222885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pPr fontAlgn="base">
              <a:spcBef>
                <a:spcPct val="0"/>
              </a:spcBef>
              <a:spcAft>
                <a:spcPct val="0"/>
              </a:spcAft>
            </a:pPr>
            <a:fld id="{AFB0678B-BF4D-4CD9-BAB9-5D456B398EAF}" type="slidenum">
              <a:rPr lang="en-GB" smtClean="0">
                <a:solidFill>
                  <a:prstClr val="black">
                    <a:tint val="75000"/>
                  </a:prstClr>
                </a:solidFill>
              </a:rPr>
              <a:pPr fontAlgn="base">
                <a:spcBef>
                  <a:spcPct val="0"/>
                </a:spcBef>
                <a:spcAft>
                  <a:spcPct val="0"/>
                </a:spcAft>
              </a:pPr>
              <a:t>‹#›</a:t>
            </a:fld>
            <a:endParaRPr lang="en-GB" dirty="0">
              <a:solidFill>
                <a:prstClr val="black">
                  <a:tint val="75000"/>
                </a:prstClr>
              </a:solidFill>
            </a:endParaRPr>
          </a:p>
        </p:txBody>
      </p:sp>
      <p:sp>
        <p:nvSpPr>
          <p:cNvPr id="18" name="Text Placeholder 17"/>
          <p:cNvSpPr>
            <a:spLocks noGrp="1"/>
          </p:cNvSpPr>
          <p:nvPr>
            <p:ph type="body" sz="quarter" idx="12" hasCustomPrompt="1"/>
          </p:nvPr>
        </p:nvSpPr>
        <p:spPr>
          <a:xfrm>
            <a:off x="3467101" y="304800"/>
            <a:ext cx="2799821" cy="358618"/>
          </a:xfrm>
          <a:prstGeom prst="rect">
            <a:avLst/>
          </a:prstGeom>
        </p:spPr>
        <p:txBody>
          <a:bodyPr lIns="0" tIns="0" rIns="0" bIns="0">
            <a:noAutofit/>
          </a:bodyPr>
          <a:lstStyle>
            <a:lvl1pPr marL="0" indent="0">
              <a:spcBef>
                <a:spcPts val="0"/>
              </a:spcBef>
              <a:buNone/>
              <a:defRPr sz="1400" b="0" i="0" baseline="0">
                <a:solidFill>
                  <a:schemeClr val="bg1"/>
                </a:solidFill>
                <a:latin typeface="Rubik Medium" charset="0"/>
                <a:ea typeface="Rubik Medium" charset="0"/>
                <a:cs typeface="Rubik Medium" charset="0"/>
              </a:defRPr>
            </a:lvl1pPr>
          </a:lstStyle>
          <a:p>
            <a:pPr lvl="0"/>
            <a:r>
              <a:rPr lang="en-US" dirty="0"/>
              <a:t>Click to add title</a:t>
            </a:r>
            <a:endParaRPr lang="en-GB" dirty="0"/>
          </a:p>
        </p:txBody>
      </p:sp>
      <p:pic>
        <p:nvPicPr>
          <p:cNvPr id="10" name="Picture 9"/>
          <p:cNvPicPr>
            <a:picLocks noChangeAspect="1"/>
          </p:cNvPicPr>
          <p:nvPr userDrawn="1"/>
        </p:nvPicPr>
        <p:blipFill>
          <a:blip r:embed="rId2" cstate="print"/>
          <a:stretch>
            <a:fillRect/>
          </a:stretch>
        </p:blipFill>
        <p:spPr>
          <a:xfrm>
            <a:off x="338764" y="201673"/>
            <a:ext cx="2052084" cy="372584"/>
          </a:xfrm>
          <a:prstGeom prst="rect">
            <a:avLst/>
          </a:prstGeom>
        </p:spPr>
      </p:pic>
    </p:spTree>
    <p:extLst>
      <p:ext uri="{BB962C8B-B14F-4D97-AF65-F5344CB8AC3E}">
        <p14:creationId xmlns:p14="http://schemas.microsoft.com/office/powerpoint/2010/main" val="1787308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a:prstGeom prst="rect">
            <a:avLst/>
          </a:prstGeom>
        </p:spPr>
        <p:txBody>
          <a:bodyPr anchor="t" anchorCtr="0">
            <a:normAutofit/>
          </a:bodyPr>
          <a:lstStyle>
            <a:lvl1pPr algn="l">
              <a:defRPr sz="2400" b="1">
                <a:latin typeface="Calibri" pitchFamily="34" charset="0"/>
              </a:defRPr>
            </a:lvl1pPr>
          </a:lstStyle>
          <a:p>
            <a:r>
              <a:rPr lang="en-US" dirty="0"/>
              <a:t>Click to edit Master title style</a:t>
            </a:r>
            <a:endParaRPr lang="en-GB" dirty="0"/>
          </a:p>
        </p:txBody>
      </p:sp>
      <p:sp>
        <p:nvSpPr>
          <p:cNvPr id="4" name="Text Placeholder 3"/>
          <p:cNvSpPr>
            <a:spLocks noGrp="1"/>
          </p:cNvSpPr>
          <p:nvPr>
            <p:ph type="body" sz="half" idx="2"/>
          </p:nvPr>
        </p:nvSpPr>
        <p:spPr>
          <a:xfrm>
            <a:off x="495300" y="1435102"/>
            <a:ext cx="3259006" cy="4251323"/>
          </a:xfrm>
          <a:prstGeom prst="rect">
            <a:avLst/>
          </a:prstGeo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Footer Placeholder 4"/>
          <p:cNvSpPr>
            <a:spLocks noGrp="1"/>
          </p:cNvSpPr>
          <p:nvPr>
            <p:ph type="ftr" sz="quarter" idx="3"/>
          </p:nvPr>
        </p:nvSpPr>
        <p:spPr>
          <a:xfrm>
            <a:off x="495300" y="6356353"/>
            <a:ext cx="3136900" cy="365125"/>
          </a:xfrm>
          <a:prstGeom prst="rect">
            <a:avLst/>
          </a:prstGeom>
        </p:spPr>
        <p:txBody>
          <a:bodyPr lIns="72000" tIns="72000" rIns="72000" bIns="72000" anchor="t"/>
          <a:lstStyle>
            <a:lvl1pPr marL="0" algn="l" defTabSz="914400" rtl="0" eaLnBrk="1" latinLnBrk="0" hangingPunct="1">
              <a:defRPr lang="en-GB" sz="1000" kern="1200" dirty="0" smtClean="0">
                <a:solidFill>
                  <a:srgbClr val="969696"/>
                </a:solidFill>
                <a:latin typeface="Calibri" pitchFamily="34" charset="0"/>
                <a:ea typeface="+mn-ea"/>
                <a:cs typeface="+mn-cs"/>
              </a:defRPr>
            </a:lvl1pPr>
          </a:lstStyle>
          <a:p>
            <a:r>
              <a:rPr lang="en-US" dirty="0"/>
              <a:t>Executive summary</a:t>
            </a:r>
          </a:p>
        </p:txBody>
      </p:sp>
      <p:sp>
        <p:nvSpPr>
          <p:cNvPr id="9" name="Slide Number Placeholder 5"/>
          <p:cNvSpPr>
            <a:spLocks noGrp="1"/>
          </p:cNvSpPr>
          <p:nvPr>
            <p:ph type="sldNum" sz="quarter" idx="4"/>
          </p:nvPr>
        </p:nvSpPr>
        <p:spPr>
          <a:xfrm>
            <a:off x="4716785" y="6356353"/>
            <a:ext cx="504056" cy="365125"/>
          </a:xfrm>
          <a:prstGeom prst="rect">
            <a:avLst/>
          </a:prstGeom>
        </p:spPr>
        <p:txBody>
          <a:bodyPr vert="horz" lIns="72000" tIns="72000" rIns="72000" bIns="72000" rtlCol="0" anchor="ctr"/>
          <a:lstStyle>
            <a:lvl1pPr algn="ctr">
              <a:defRPr sz="1200">
                <a:solidFill>
                  <a:srgbClr val="969696"/>
                </a:solidFill>
                <a:latin typeface="Calibri" pitchFamily="34" charset="0"/>
              </a:defRPr>
            </a:lvl1pPr>
          </a:lstStyle>
          <a:p>
            <a:fld id="{1C95778F-5535-4969-88EE-830D740D760F}" type="slidenum">
              <a:rPr lang="en-GB" smtClean="0"/>
              <a:pPr/>
              <a:t>‹#›</a:t>
            </a:fld>
            <a:endParaRPr lang="en-GB" dirty="0"/>
          </a:p>
        </p:txBody>
      </p:sp>
      <p:sp>
        <p:nvSpPr>
          <p:cNvPr id="10" name="Content Placeholder 9"/>
          <p:cNvSpPr>
            <a:spLocks noGrp="1"/>
          </p:cNvSpPr>
          <p:nvPr>
            <p:ph sz="quarter" idx="10"/>
          </p:nvPr>
        </p:nvSpPr>
        <p:spPr>
          <a:xfrm>
            <a:off x="3867150" y="273050"/>
            <a:ext cx="5536800" cy="5414400"/>
          </a:xfrm>
          <a:prstGeom prst="rect">
            <a:avLst/>
          </a:prstGeo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_break">
    <p:spTree>
      <p:nvGrpSpPr>
        <p:cNvPr id="1" name=""/>
        <p:cNvGrpSpPr/>
        <p:nvPr/>
      </p:nvGrpSpPr>
      <p:grpSpPr>
        <a:xfrm>
          <a:off x="0" y="0"/>
          <a:ext cx="0" cy="0"/>
          <a:chOff x="0" y="0"/>
          <a:chExt cx="0" cy="0"/>
        </a:xfrm>
      </p:grpSpPr>
      <p:sp>
        <p:nvSpPr>
          <p:cNvPr id="9" name="Rectangle 8"/>
          <p:cNvSpPr/>
          <p:nvPr userDrawn="1"/>
        </p:nvSpPr>
        <p:spPr>
          <a:xfrm>
            <a:off x="1" y="1"/>
            <a:ext cx="9906000" cy="6857999"/>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mj-lt"/>
            </a:endParaRPr>
          </a:p>
        </p:txBody>
      </p:sp>
      <p:pic>
        <p:nvPicPr>
          <p:cNvPr id="10" name="Picture 1" descr="E:\ser_curros freelance\PROGRESSIVE\00_new branding\GD strategy &amp; execution\logo-water-mar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3947" b="13234"/>
          <a:stretch>
            <a:fillRect/>
          </a:stretch>
        </p:blipFill>
        <p:spPr bwMode="auto">
          <a:xfrm>
            <a:off x="1" y="0"/>
            <a:ext cx="5924675" cy="6858000"/>
          </a:xfrm>
          <a:prstGeom prst="rect">
            <a:avLst/>
          </a:prstGeom>
          <a:noFill/>
        </p:spPr>
      </p:pic>
      <p:sp>
        <p:nvSpPr>
          <p:cNvPr id="12" name="Text Placeholder 2"/>
          <p:cNvSpPr>
            <a:spLocks noGrp="1"/>
          </p:cNvSpPr>
          <p:nvPr>
            <p:ph type="body" sz="quarter" idx="10" hasCustomPrompt="1"/>
          </p:nvPr>
        </p:nvSpPr>
        <p:spPr>
          <a:xfrm>
            <a:off x="484293" y="3746500"/>
            <a:ext cx="7440508" cy="1212850"/>
          </a:xfrm>
          <a:prstGeom prst="rect">
            <a:avLst/>
          </a:prstGeom>
        </p:spPr>
        <p:txBody>
          <a:bodyPr lIns="0" tIns="0" rIns="0" bIns="0" anchor="t" anchorCtr="0">
            <a:normAutofit/>
          </a:bodyPr>
          <a:lstStyle>
            <a:lvl1pPr marL="0" indent="0" algn="l">
              <a:spcBef>
                <a:spcPts val="0"/>
              </a:spcBef>
              <a:buNone/>
              <a:defRPr kumimoji="0" lang="en-US" sz="2800" b="0" i="0" u="none" strike="noStrike" kern="1200" cap="none" spc="0" normalizeH="0" baseline="0" dirty="0" smtClean="0">
                <a:ln>
                  <a:noFill/>
                </a:ln>
                <a:solidFill>
                  <a:srgbClr val="00DEA5"/>
                </a:solidFill>
                <a:effectLst/>
                <a:uLnTx/>
                <a:uFillTx/>
                <a:latin typeface="+mj-lt"/>
                <a:ea typeface="Rubik" charset="0"/>
                <a:cs typeface="Rubik" charset="0"/>
              </a:defRPr>
            </a:lvl1pPr>
            <a:lvl2pPr marL="457200" indent="0">
              <a:buNone/>
              <a:defRPr kumimoji="0" lang="en-US" sz="3200" b="0" i="0" u="none" strike="noStrike" kern="1200" cap="none" spc="0" normalizeH="0" baseline="0" dirty="0" smtClean="0">
                <a:ln>
                  <a:noFill/>
                </a:ln>
                <a:solidFill>
                  <a:schemeClr val="bg1"/>
                </a:solidFill>
                <a:effectLst/>
                <a:uLnTx/>
                <a:uFillTx/>
                <a:latin typeface="Arial"/>
                <a:ea typeface="+mn-ea"/>
                <a:cs typeface="+mn-cs"/>
              </a:defRPr>
            </a:lvl2pPr>
            <a:lvl3pPr marL="914400" indent="0">
              <a:buNone/>
              <a:defRPr kumimoji="0" lang="en-US" sz="3200" b="0" i="0" u="none" strike="noStrike" kern="1200" cap="none" spc="0" normalizeH="0" baseline="0" dirty="0" smtClean="0">
                <a:ln>
                  <a:noFill/>
                </a:ln>
                <a:solidFill>
                  <a:schemeClr val="bg1"/>
                </a:solidFill>
                <a:effectLst/>
                <a:uLnTx/>
                <a:uFillTx/>
                <a:latin typeface="Arial"/>
                <a:ea typeface="+mn-ea"/>
                <a:cs typeface="+mn-cs"/>
              </a:defRPr>
            </a:lvl3pPr>
            <a:lvl4pPr marL="1371600" indent="0">
              <a:buNone/>
              <a:defRPr kumimoji="0" lang="en-US" sz="3200" b="0" i="0" u="none" strike="noStrike" kern="1200" cap="none" spc="0" normalizeH="0" baseline="0" dirty="0" smtClean="0">
                <a:ln>
                  <a:noFill/>
                </a:ln>
                <a:solidFill>
                  <a:schemeClr val="bg1"/>
                </a:solidFill>
                <a:effectLst/>
                <a:uLnTx/>
                <a:uFillTx/>
                <a:latin typeface="Arial"/>
                <a:ea typeface="+mn-ea"/>
                <a:cs typeface="+mn-cs"/>
              </a:defRPr>
            </a:lvl4pPr>
            <a:lvl5pPr marL="1828800" indent="0">
              <a:buNone/>
              <a:defRPr kumimoji="0" lang="en-GB" sz="3200" b="0" i="0" u="none" strike="noStrike" kern="1200" cap="none" spc="0" normalizeH="0" baseline="0" dirty="0">
                <a:ln>
                  <a:noFill/>
                </a:ln>
                <a:solidFill>
                  <a:schemeClr val="bg1"/>
                </a:solidFill>
                <a:effectLst/>
                <a:uLnTx/>
                <a:uFillTx/>
                <a:latin typeface="Arial"/>
                <a:ea typeface="+mn-ea"/>
                <a:cs typeface="+mn-cs"/>
              </a:defRPr>
            </a:lvl5pPr>
          </a:lstStyle>
          <a:p>
            <a:pPr lvl="0"/>
            <a:r>
              <a:rPr lang="en-US" dirty="0"/>
              <a:t>Title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1008" y="6464793"/>
            <a:ext cx="1504888" cy="273233"/>
          </a:xfrm>
          <a:prstGeom prst="rect">
            <a:avLst/>
          </a:prstGeom>
        </p:spPr>
      </p:pic>
    </p:spTree>
    <p:extLst>
      <p:ext uri="{BB962C8B-B14F-4D97-AF65-F5344CB8AC3E}">
        <p14:creationId xmlns:p14="http://schemas.microsoft.com/office/powerpoint/2010/main" val="1204114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Rectangle 8"/>
          <p:cNvSpPr/>
          <p:nvPr userDrawn="1"/>
        </p:nvSpPr>
        <p:spPr>
          <a:xfrm>
            <a:off x="0" y="1"/>
            <a:ext cx="9906000" cy="758825"/>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endParaRPr>
          </a:p>
        </p:txBody>
      </p:sp>
      <p:sp>
        <p:nvSpPr>
          <p:cNvPr id="2" name="Title 1"/>
          <p:cNvSpPr>
            <a:spLocks noGrp="1"/>
          </p:cNvSpPr>
          <p:nvPr>
            <p:ph type="title" hasCustomPrompt="1"/>
          </p:nvPr>
        </p:nvSpPr>
        <p:spPr>
          <a:xfrm>
            <a:off x="330200" y="908050"/>
            <a:ext cx="6102444" cy="5094817"/>
          </a:xfrm>
          <a:prstGeom prst="rect">
            <a:avLst/>
          </a:prstGeom>
        </p:spPr>
        <p:txBody>
          <a:bodyPr lIns="0" tIns="0" rIns="0" bIns="0"/>
          <a:lstStyle>
            <a:lvl1pPr algn="l">
              <a:defRPr sz="3600" b="0" i="0" baseline="0">
                <a:solidFill>
                  <a:schemeClr val="tx2"/>
                </a:solidFill>
                <a:latin typeface="Rubik Light" charset="0"/>
                <a:ea typeface="Rubik Light" charset="0"/>
                <a:cs typeface="Rubik Light" charset="0"/>
              </a:defRPr>
            </a:lvl1pPr>
          </a:lstStyle>
          <a:p>
            <a:r>
              <a:rPr lang="en-US" dirty="0"/>
              <a:t>Click to add lead sentence</a:t>
            </a:r>
            <a:endParaRPr lang="en-GB" dirty="0"/>
          </a:p>
        </p:txBody>
      </p:sp>
      <p:sp>
        <p:nvSpPr>
          <p:cNvPr id="18" name="Text Placeholder 17"/>
          <p:cNvSpPr>
            <a:spLocks noGrp="1"/>
          </p:cNvSpPr>
          <p:nvPr>
            <p:ph type="body" sz="quarter" idx="12" hasCustomPrompt="1"/>
          </p:nvPr>
        </p:nvSpPr>
        <p:spPr>
          <a:xfrm>
            <a:off x="0" y="-1"/>
            <a:ext cx="9906000" cy="758825"/>
          </a:xfrm>
          <a:prstGeom prst="rect">
            <a:avLst/>
          </a:prstGeom>
        </p:spPr>
        <p:txBody>
          <a:bodyPr lIns="288000" tIns="0" rIns="0" bIns="0" anchor="ctr" anchorCtr="0">
            <a:noAutofit/>
          </a:bodyPr>
          <a:lstStyle>
            <a:lvl1pPr marL="0" indent="0">
              <a:spcBef>
                <a:spcPts val="0"/>
              </a:spcBef>
              <a:buNone/>
              <a:defRPr sz="2400" b="0" i="0" baseline="0">
                <a:solidFill>
                  <a:schemeClr val="bg1"/>
                </a:solidFill>
                <a:latin typeface="Rubik Light" charset="0"/>
                <a:ea typeface="Rubik Light" charset="0"/>
                <a:cs typeface="Rubik Light" charset="0"/>
              </a:defRPr>
            </a:lvl1pPr>
          </a:lstStyle>
          <a:p>
            <a:pPr lvl="0"/>
            <a:r>
              <a:rPr lang="en-US" dirty="0"/>
              <a:t>Click to add title</a:t>
            </a:r>
            <a:endParaRPr lang="en-GB" dirty="0"/>
          </a:p>
        </p:txBody>
      </p:sp>
      <p:sp>
        <p:nvSpPr>
          <p:cNvPr id="6" name="Slide Number Placeholder 5"/>
          <p:cNvSpPr>
            <a:spLocks noGrp="1"/>
          </p:cNvSpPr>
          <p:nvPr>
            <p:ph type="sldNum" sz="quarter" idx="4"/>
          </p:nvPr>
        </p:nvSpPr>
        <p:spPr>
          <a:xfrm>
            <a:off x="7350391" y="122238"/>
            <a:ext cx="2228850" cy="365125"/>
          </a:xfrm>
          <a:prstGeom prst="rect">
            <a:avLst/>
          </a:prstGeom>
        </p:spPr>
        <p:txBody>
          <a:bodyPr vert="horz" lIns="0" tIns="0" rIns="0" bIns="0" rtlCol="0" anchor="ctr"/>
          <a:lstStyle>
            <a:lvl1pPr algn="r">
              <a:defRPr sz="1200">
                <a:solidFill>
                  <a:schemeClr val="bg1"/>
                </a:solidFill>
                <a:latin typeface="Rubik Light" charset="0"/>
                <a:ea typeface="Rubik Light" charset="0"/>
                <a:cs typeface="Rubik Light" charset="0"/>
              </a:defRPr>
            </a:lvl1pPr>
          </a:lstStyle>
          <a:p>
            <a:pPr fontAlgn="base">
              <a:spcBef>
                <a:spcPct val="0"/>
              </a:spcBef>
              <a:spcAft>
                <a:spcPct val="0"/>
              </a:spcAft>
            </a:pPr>
            <a:fld id="{AFB0678B-BF4D-4CD9-BAB9-5D456B398EAF}" type="slidenum">
              <a:rPr lang="en-GB" smtClean="0"/>
              <a:pPr fontAlgn="base">
                <a:spcBef>
                  <a:spcPct val="0"/>
                </a:spcBef>
                <a:spcAft>
                  <a:spcPct val="0"/>
                </a:spcAft>
              </a:pPr>
              <a:t>‹#›</a:t>
            </a:fld>
            <a:endParaRPr lang="en-GB" dirty="0"/>
          </a:p>
        </p:txBody>
      </p:sp>
    </p:spTree>
    <p:extLst>
      <p:ext uri="{BB962C8B-B14F-4D97-AF65-F5344CB8AC3E}">
        <p14:creationId xmlns:p14="http://schemas.microsoft.com/office/powerpoint/2010/main" val="318020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9" name="Rectangle 8"/>
          <p:cNvSpPr/>
          <p:nvPr userDrawn="1"/>
        </p:nvSpPr>
        <p:spPr>
          <a:xfrm>
            <a:off x="0" y="1"/>
            <a:ext cx="9906000" cy="758825"/>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endParaRPr>
          </a:p>
        </p:txBody>
      </p:sp>
      <p:sp>
        <p:nvSpPr>
          <p:cNvPr id="2" name="Title 1"/>
          <p:cNvSpPr>
            <a:spLocks noGrp="1"/>
          </p:cNvSpPr>
          <p:nvPr>
            <p:ph type="title" hasCustomPrompt="1"/>
          </p:nvPr>
        </p:nvSpPr>
        <p:spPr>
          <a:xfrm>
            <a:off x="330203" y="908051"/>
            <a:ext cx="4428464" cy="4114799"/>
          </a:xfrm>
          <a:prstGeom prst="rect">
            <a:avLst/>
          </a:prstGeom>
        </p:spPr>
        <p:txBody>
          <a:bodyPr lIns="0" tIns="0" rIns="0" bIns="0"/>
          <a:lstStyle>
            <a:lvl1pPr algn="l">
              <a:defRPr sz="6600" b="0" i="0" baseline="0">
                <a:solidFill>
                  <a:schemeClr val="accent5"/>
                </a:solidFill>
                <a:latin typeface="Rubik Light" charset="0"/>
                <a:ea typeface="Rubik Light" charset="0"/>
                <a:cs typeface="Rubik Light" charset="0"/>
              </a:defRPr>
            </a:lvl1pPr>
          </a:lstStyle>
          <a:p>
            <a:r>
              <a:rPr lang="en-US" dirty="0"/>
              <a:t>Click to add lead sentence</a:t>
            </a:r>
            <a:endParaRPr lang="en-GB" dirty="0"/>
          </a:p>
        </p:txBody>
      </p:sp>
      <p:sp>
        <p:nvSpPr>
          <p:cNvPr id="18" name="Text Placeholder 17"/>
          <p:cNvSpPr>
            <a:spLocks noGrp="1"/>
          </p:cNvSpPr>
          <p:nvPr>
            <p:ph type="body" sz="quarter" idx="12" hasCustomPrompt="1"/>
          </p:nvPr>
        </p:nvSpPr>
        <p:spPr>
          <a:xfrm>
            <a:off x="0" y="-1"/>
            <a:ext cx="9906000" cy="758825"/>
          </a:xfrm>
          <a:prstGeom prst="rect">
            <a:avLst/>
          </a:prstGeom>
        </p:spPr>
        <p:txBody>
          <a:bodyPr lIns="288000" tIns="0" rIns="0" bIns="0" anchor="ctr" anchorCtr="0">
            <a:noAutofit/>
          </a:bodyPr>
          <a:lstStyle>
            <a:lvl1pPr marL="0" indent="0">
              <a:spcBef>
                <a:spcPts val="0"/>
              </a:spcBef>
              <a:buNone/>
              <a:defRPr sz="2400" b="0" i="0" baseline="0">
                <a:solidFill>
                  <a:schemeClr val="bg1"/>
                </a:solidFill>
                <a:latin typeface="Rubik Light" charset="0"/>
                <a:ea typeface="Rubik Light" charset="0"/>
                <a:cs typeface="Rubik Light" charset="0"/>
              </a:defRPr>
            </a:lvl1pPr>
          </a:lstStyle>
          <a:p>
            <a:pPr lvl="0"/>
            <a:r>
              <a:rPr lang="en-US" dirty="0"/>
              <a:t>Click to add title</a:t>
            </a:r>
            <a:endParaRPr lang="en-GB" dirty="0"/>
          </a:p>
        </p:txBody>
      </p:sp>
      <p:sp>
        <p:nvSpPr>
          <p:cNvPr id="6" name="Slide Number Placeholder 5"/>
          <p:cNvSpPr>
            <a:spLocks noGrp="1"/>
          </p:cNvSpPr>
          <p:nvPr>
            <p:ph type="sldNum" sz="quarter" idx="4"/>
          </p:nvPr>
        </p:nvSpPr>
        <p:spPr>
          <a:xfrm>
            <a:off x="7350391" y="122238"/>
            <a:ext cx="2228850" cy="365125"/>
          </a:xfrm>
          <a:prstGeom prst="rect">
            <a:avLst/>
          </a:prstGeom>
        </p:spPr>
        <p:txBody>
          <a:bodyPr vert="horz" lIns="0" tIns="0" rIns="0" bIns="0" rtlCol="0" anchor="ctr"/>
          <a:lstStyle>
            <a:lvl1pPr algn="r">
              <a:defRPr sz="1200">
                <a:solidFill>
                  <a:schemeClr val="bg1"/>
                </a:solidFill>
                <a:latin typeface="Rubik Light" charset="0"/>
                <a:ea typeface="Rubik Light" charset="0"/>
                <a:cs typeface="Rubik Light" charset="0"/>
              </a:defRPr>
            </a:lvl1pPr>
          </a:lstStyle>
          <a:p>
            <a:pPr fontAlgn="base">
              <a:spcBef>
                <a:spcPct val="0"/>
              </a:spcBef>
              <a:spcAft>
                <a:spcPct val="0"/>
              </a:spcAft>
            </a:pPr>
            <a:fld id="{AFB0678B-BF4D-4CD9-BAB9-5D456B398EAF}" type="slidenum">
              <a:rPr lang="en-GB" smtClean="0"/>
              <a:pPr fontAlgn="base">
                <a:spcBef>
                  <a:spcPct val="0"/>
                </a:spcBef>
                <a:spcAft>
                  <a:spcPct val="0"/>
                </a:spcAft>
              </a:pPr>
              <a:t>‹#›</a:t>
            </a:fld>
            <a:endParaRPr lang="en-GB" dirty="0"/>
          </a:p>
        </p:txBody>
      </p:sp>
    </p:spTree>
    <p:extLst>
      <p:ext uri="{BB962C8B-B14F-4D97-AF65-F5344CB8AC3E}">
        <p14:creationId xmlns:p14="http://schemas.microsoft.com/office/powerpoint/2010/main" val="2624358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9" name="Rectangle 8"/>
          <p:cNvSpPr/>
          <p:nvPr userDrawn="1"/>
        </p:nvSpPr>
        <p:spPr>
          <a:xfrm>
            <a:off x="0" y="1"/>
            <a:ext cx="9906000" cy="758825"/>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endParaRPr>
          </a:p>
        </p:txBody>
      </p:sp>
      <p:sp>
        <p:nvSpPr>
          <p:cNvPr id="16" name="Content Placeholder 15"/>
          <p:cNvSpPr>
            <a:spLocks noGrp="1"/>
          </p:cNvSpPr>
          <p:nvPr>
            <p:ph sz="quarter" idx="11"/>
          </p:nvPr>
        </p:nvSpPr>
        <p:spPr>
          <a:xfrm>
            <a:off x="5131859" y="910286"/>
            <a:ext cx="4437063" cy="4571352"/>
          </a:xfrm>
          <a:prstGeom prst="rect">
            <a:avLst/>
          </a:prstGeom>
        </p:spPr>
        <p:txBody>
          <a:bodyPr/>
          <a:lstStyle>
            <a:lvl1pPr>
              <a:defRPr sz="1600" b="0" i="0">
                <a:solidFill>
                  <a:schemeClr val="accent5"/>
                </a:solidFill>
                <a:latin typeface="Rubik" charset="0"/>
                <a:ea typeface="Rubik" charset="0"/>
                <a:cs typeface="Rubik" charset="0"/>
              </a:defRPr>
            </a:lvl1pPr>
            <a:lvl2pPr>
              <a:defRPr sz="1600" b="0" i="0">
                <a:solidFill>
                  <a:schemeClr val="tx2"/>
                </a:solidFill>
                <a:latin typeface="Rubik Light" charset="0"/>
                <a:ea typeface="Rubik Light" charset="0"/>
                <a:cs typeface="Rubik Light" charset="0"/>
              </a:defRPr>
            </a:lvl2pPr>
            <a:lvl3pPr>
              <a:defRPr sz="1600" b="0" i="0">
                <a:solidFill>
                  <a:schemeClr val="tx2"/>
                </a:solidFill>
                <a:latin typeface="Rubik Light" charset="0"/>
                <a:ea typeface="Rubik Light" charset="0"/>
                <a:cs typeface="Rubik Light" charset="0"/>
              </a:defRPr>
            </a:lvl3pPr>
            <a:lvl4pPr>
              <a:defRPr sz="1600" b="0" i="0">
                <a:solidFill>
                  <a:schemeClr val="tx2"/>
                </a:solidFill>
                <a:latin typeface="Rubik Light" charset="0"/>
                <a:ea typeface="Rubik Light" charset="0"/>
                <a:cs typeface="Rubik Light" charset="0"/>
              </a:defRPr>
            </a:lvl4pPr>
            <a:lvl5pPr>
              <a:defRPr sz="1600" b="0" i="0">
                <a:solidFill>
                  <a:schemeClr val="tx2"/>
                </a:solidFill>
                <a:latin typeface="Rubik Light" charset="0"/>
                <a:ea typeface="Rubik Light" charset="0"/>
                <a:cs typeface="Rubik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p:cNvSpPr>
            <a:spLocks noGrp="1"/>
          </p:cNvSpPr>
          <p:nvPr>
            <p:ph type="body" sz="quarter" idx="12" hasCustomPrompt="1"/>
          </p:nvPr>
        </p:nvSpPr>
        <p:spPr>
          <a:xfrm>
            <a:off x="0" y="-1"/>
            <a:ext cx="9906000" cy="758825"/>
          </a:xfrm>
          <a:prstGeom prst="rect">
            <a:avLst/>
          </a:prstGeom>
        </p:spPr>
        <p:txBody>
          <a:bodyPr lIns="288000" tIns="0" rIns="0" bIns="0" anchor="ctr" anchorCtr="0">
            <a:noAutofit/>
          </a:bodyPr>
          <a:lstStyle>
            <a:lvl1pPr marL="0" indent="0">
              <a:spcBef>
                <a:spcPts val="0"/>
              </a:spcBef>
              <a:buNone/>
              <a:defRPr sz="2400" b="0" i="0" baseline="0">
                <a:solidFill>
                  <a:schemeClr val="bg1"/>
                </a:solidFill>
                <a:latin typeface="Rubik Light" charset="0"/>
                <a:ea typeface="Rubik Light" charset="0"/>
                <a:cs typeface="Rubik Light" charset="0"/>
              </a:defRPr>
            </a:lvl1pPr>
          </a:lstStyle>
          <a:p>
            <a:pPr lvl="0"/>
            <a:r>
              <a:rPr lang="en-US" dirty="0"/>
              <a:t>Click to add title</a:t>
            </a:r>
            <a:endParaRPr lang="en-GB" dirty="0"/>
          </a:p>
        </p:txBody>
      </p:sp>
      <p:sp>
        <p:nvSpPr>
          <p:cNvPr id="6" name="Slide Number Placeholder 5"/>
          <p:cNvSpPr>
            <a:spLocks noGrp="1"/>
          </p:cNvSpPr>
          <p:nvPr>
            <p:ph type="sldNum" sz="quarter" idx="4"/>
          </p:nvPr>
        </p:nvSpPr>
        <p:spPr>
          <a:xfrm>
            <a:off x="7350391" y="122238"/>
            <a:ext cx="2228850" cy="365125"/>
          </a:xfrm>
          <a:prstGeom prst="rect">
            <a:avLst/>
          </a:prstGeom>
        </p:spPr>
        <p:txBody>
          <a:bodyPr vert="horz" lIns="0" tIns="0" rIns="0" bIns="0" rtlCol="0" anchor="ctr"/>
          <a:lstStyle>
            <a:lvl1pPr algn="r">
              <a:defRPr sz="1200">
                <a:solidFill>
                  <a:schemeClr val="bg1"/>
                </a:solidFill>
                <a:latin typeface="Rubik Light" charset="0"/>
                <a:ea typeface="Rubik Light" charset="0"/>
                <a:cs typeface="Rubik Light" charset="0"/>
              </a:defRPr>
            </a:lvl1pPr>
          </a:lstStyle>
          <a:p>
            <a:pPr fontAlgn="base">
              <a:spcBef>
                <a:spcPct val="0"/>
              </a:spcBef>
              <a:spcAft>
                <a:spcPct val="0"/>
              </a:spcAft>
            </a:pPr>
            <a:fld id="{AFB0678B-BF4D-4CD9-BAB9-5D456B398EAF}" type="slidenum">
              <a:rPr lang="en-GB" smtClean="0"/>
              <a:pPr fontAlgn="base">
                <a:spcBef>
                  <a:spcPct val="0"/>
                </a:spcBef>
                <a:spcAft>
                  <a:spcPct val="0"/>
                </a:spcAft>
              </a:pPr>
              <a:t>‹#›</a:t>
            </a:fld>
            <a:endParaRPr lang="en-GB" dirty="0"/>
          </a:p>
        </p:txBody>
      </p:sp>
      <p:sp>
        <p:nvSpPr>
          <p:cNvPr id="13" name="Content Placeholder 15"/>
          <p:cNvSpPr>
            <a:spLocks noGrp="1"/>
          </p:cNvSpPr>
          <p:nvPr>
            <p:ph sz="quarter" idx="14"/>
          </p:nvPr>
        </p:nvSpPr>
        <p:spPr>
          <a:xfrm>
            <a:off x="330202" y="910286"/>
            <a:ext cx="4437063" cy="4571352"/>
          </a:xfrm>
          <a:prstGeom prst="rect">
            <a:avLst/>
          </a:prstGeom>
        </p:spPr>
        <p:txBody>
          <a:bodyPr/>
          <a:lstStyle>
            <a:lvl1pPr>
              <a:defRPr sz="1600" b="0" i="0">
                <a:solidFill>
                  <a:schemeClr val="accent5"/>
                </a:solidFill>
                <a:latin typeface="Rubik" charset="0"/>
                <a:ea typeface="Rubik" charset="0"/>
                <a:cs typeface="Rubik" charset="0"/>
              </a:defRPr>
            </a:lvl1pPr>
            <a:lvl2pPr>
              <a:defRPr sz="1600" b="0" i="0">
                <a:solidFill>
                  <a:schemeClr val="tx2"/>
                </a:solidFill>
                <a:latin typeface="Rubik Light" charset="0"/>
                <a:ea typeface="Rubik Light" charset="0"/>
                <a:cs typeface="Rubik Light" charset="0"/>
              </a:defRPr>
            </a:lvl2pPr>
            <a:lvl3pPr>
              <a:defRPr sz="1600" b="0" i="0">
                <a:solidFill>
                  <a:schemeClr val="tx2"/>
                </a:solidFill>
                <a:latin typeface="Rubik Light" charset="0"/>
                <a:ea typeface="Rubik Light" charset="0"/>
                <a:cs typeface="Rubik Light" charset="0"/>
              </a:defRPr>
            </a:lvl3pPr>
            <a:lvl4pPr>
              <a:defRPr sz="1600" b="0" i="0">
                <a:solidFill>
                  <a:schemeClr val="tx2"/>
                </a:solidFill>
                <a:latin typeface="Rubik Light" charset="0"/>
                <a:ea typeface="Rubik Light" charset="0"/>
                <a:cs typeface="Rubik Light" charset="0"/>
              </a:defRPr>
            </a:lvl4pPr>
            <a:lvl5pPr>
              <a:defRPr sz="1600" b="0" i="0">
                <a:solidFill>
                  <a:schemeClr val="tx2"/>
                </a:solidFill>
                <a:latin typeface="Rubik Light" charset="0"/>
                <a:ea typeface="Rubik Light" charset="0"/>
                <a:cs typeface="Rubik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4864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3128381"/>
              </p:ext>
            </p:extLst>
          </p:nvPr>
        </p:nvGraphicFramePr>
        <p:xfrm>
          <a:off x="1723" y="1592"/>
          <a:ext cx="1719" cy="1587"/>
        </p:xfrm>
        <a:graphic>
          <a:graphicData uri="http://schemas.openxmlformats.org/presentationml/2006/ole">
            <mc:AlternateContent xmlns:mc="http://schemas.openxmlformats.org/markup-compatibility/2006">
              <mc:Choice xmlns:v="urn:schemas-microsoft-com:vml" Requires="v">
                <p:oleObj spid="_x0000_s9635" name="think-cell Slide" r:id="rId4" imgW="360" imgH="360" progId="">
                  <p:embed/>
                </p:oleObj>
              </mc:Choice>
              <mc:Fallback>
                <p:oleObj name="think-cell Slide" r:id="rId4" imgW="360" imgH="360" progId="">
                  <p:embed/>
                  <p:pic>
                    <p:nvPicPr>
                      <p:cNvPr id="0" name="Picture 14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3" y="1592"/>
                        <a:ext cx="1719"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userDrawn="1"/>
        </p:nvSpPr>
        <p:spPr>
          <a:xfrm>
            <a:off x="0" y="1"/>
            <a:ext cx="9906000" cy="758825"/>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endParaRPr>
          </a:p>
        </p:txBody>
      </p:sp>
      <p:sp>
        <p:nvSpPr>
          <p:cNvPr id="18" name="Text Placeholder 17"/>
          <p:cNvSpPr>
            <a:spLocks noGrp="1"/>
          </p:cNvSpPr>
          <p:nvPr>
            <p:ph type="body" sz="quarter" idx="12" hasCustomPrompt="1"/>
          </p:nvPr>
        </p:nvSpPr>
        <p:spPr>
          <a:xfrm>
            <a:off x="0" y="-1"/>
            <a:ext cx="9906000" cy="758825"/>
          </a:xfrm>
          <a:prstGeom prst="rect">
            <a:avLst/>
          </a:prstGeom>
        </p:spPr>
        <p:txBody>
          <a:bodyPr lIns="288000" tIns="0" rIns="0" bIns="0" anchor="ctr" anchorCtr="0">
            <a:noAutofit/>
          </a:bodyPr>
          <a:lstStyle>
            <a:lvl1pPr marL="0" indent="0">
              <a:spcBef>
                <a:spcPts val="0"/>
              </a:spcBef>
              <a:buNone/>
              <a:defRPr sz="2400" b="0" i="0" baseline="0">
                <a:solidFill>
                  <a:schemeClr val="bg1"/>
                </a:solidFill>
                <a:latin typeface="Rubik Light" charset="0"/>
                <a:ea typeface="Rubik Light" charset="0"/>
                <a:cs typeface="Rubik Light" charset="0"/>
              </a:defRPr>
            </a:lvl1pPr>
          </a:lstStyle>
          <a:p>
            <a:pPr lvl="0"/>
            <a:r>
              <a:rPr lang="en-US" dirty="0"/>
              <a:t>Click to add title</a:t>
            </a:r>
            <a:endParaRPr lang="en-GB" dirty="0"/>
          </a:p>
        </p:txBody>
      </p:sp>
      <p:sp>
        <p:nvSpPr>
          <p:cNvPr id="6" name="Slide Number Placeholder 5"/>
          <p:cNvSpPr>
            <a:spLocks noGrp="1"/>
          </p:cNvSpPr>
          <p:nvPr>
            <p:ph type="sldNum" sz="quarter" idx="4"/>
          </p:nvPr>
        </p:nvSpPr>
        <p:spPr>
          <a:xfrm>
            <a:off x="7350391" y="122238"/>
            <a:ext cx="2228850" cy="365125"/>
          </a:xfrm>
          <a:prstGeom prst="rect">
            <a:avLst/>
          </a:prstGeom>
        </p:spPr>
        <p:txBody>
          <a:bodyPr vert="horz" lIns="0" tIns="0" rIns="0" bIns="0" rtlCol="0" anchor="ctr"/>
          <a:lstStyle>
            <a:lvl1pPr algn="r">
              <a:defRPr sz="1200">
                <a:solidFill>
                  <a:schemeClr val="bg1"/>
                </a:solidFill>
                <a:latin typeface="Rubik Light" charset="0"/>
                <a:ea typeface="Rubik Light" charset="0"/>
                <a:cs typeface="Rubik Light" charset="0"/>
              </a:defRPr>
            </a:lvl1pPr>
          </a:lstStyle>
          <a:p>
            <a:pPr fontAlgn="base">
              <a:spcBef>
                <a:spcPct val="0"/>
              </a:spcBef>
              <a:spcAft>
                <a:spcPct val="0"/>
              </a:spcAft>
            </a:pPr>
            <a:fld id="{AFB0678B-BF4D-4CD9-BAB9-5D456B398EAF}" type="slidenum">
              <a:rPr lang="en-GB" smtClean="0"/>
              <a:pPr fontAlgn="base">
                <a:spcBef>
                  <a:spcPct val="0"/>
                </a:spcBef>
                <a:spcAft>
                  <a:spcPct val="0"/>
                </a:spcAft>
              </a:pPr>
              <a:t>‹#›</a:t>
            </a:fld>
            <a:endParaRPr lang="en-GB" dirty="0"/>
          </a:p>
        </p:txBody>
      </p:sp>
      <p:sp>
        <p:nvSpPr>
          <p:cNvPr id="13" name="Content Placeholder 15"/>
          <p:cNvSpPr>
            <a:spLocks noGrp="1"/>
          </p:cNvSpPr>
          <p:nvPr>
            <p:ph sz="quarter" idx="14"/>
          </p:nvPr>
        </p:nvSpPr>
        <p:spPr>
          <a:xfrm>
            <a:off x="330202" y="910286"/>
            <a:ext cx="2968360" cy="4571352"/>
          </a:xfrm>
          <a:prstGeom prst="rect">
            <a:avLst/>
          </a:prstGeom>
        </p:spPr>
        <p:txBody>
          <a:bodyPr/>
          <a:lstStyle>
            <a:lvl1pPr>
              <a:defRPr sz="1600" b="0" i="0">
                <a:solidFill>
                  <a:schemeClr val="accent5"/>
                </a:solidFill>
                <a:latin typeface="Rubik" charset="0"/>
                <a:ea typeface="Rubik" charset="0"/>
                <a:cs typeface="Rubik" charset="0"/>
              </a:defRPr>
            </a:lvl1pPr>
            <a:lvl2pPr>
              <a:defRPr sz="1600" b="0" i="0">
                <a:solidFill>
                  <a:schemeClr val="tx2"/>
                </a:solidFill>
                <a:latin typeface="Rubik Light" charset="0"/>
                <a:ea typeface="Rubik Light" charset="0"/>
                <a:cs typeface="Rubik Light" charset="0"/>
              </a:defRPr>
            </a:lvl2pPr>
            <a:lvl3pPr>
              <a:defRPr sz="1600" b="0" i="0">
                <a:solidFill>
                  <a:schemeClr val="tx2"/>
                </a:solidFill>
                <a:latin typeface="Rubik Light" charset="0"/>
                <a:ea typeface="Rubik Light" charset="0"/>
                <a:cs typeface="Rubik Light" charset="0"/>
              </a:defRPr>
            </a:lvl3pPr>
            <a:lvl4pPr>
              <a:defRPr sz="1600" b="0" i="0">
                <a:solidFill>
                  <a:schemeClr val="tx2"/>
                </a:solidFill>
                <a:latin typeface="Rubik Light" charset="0"/>
                <a:ea typeface="Rubik Light" charset="0"/>
                <a:cs typeface="Rubik Light" charset="0"/>
              </a:defRPr>
            </a:lvl4pPr>
            <a:lvl5pPr>
              <a:defRPr sz="1600" b="0" i="0">
                <a:solidFill>
                  <a:schemeClr val="tx2"/>
                </a:solidFill>
                <a:latin typeface="Rubik Light" charset="0"/>
                <a:ea typeface="Rubik Light" charset="0"/>
                <a:cs typeface="Rubik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15"/>
          <p:cNvSpPr>
            <a:spLocks noGrp="1"/>
          </p:cNvSpPr>
          <p:nvPr>
            <p:ph sz="quarter" idx="15"/>
          </p:nvPr>
        </p:nvSpPr>
        <p:spPr>
          <a:xfrm>
            <a:off x="3468821" y="910286"/>
            <a:ext cx="2968360" cy="4571352"/>
          </a:xfrm>
          <a:prstGeom prst="rect">
            <a:avLst/>
          </a:prstGeom>
        </p:spPr>
        <p:txBody>
          <a:bodyPr/>
          <a:lstStyle>
            <a:lvl1pPr>
              <a:defRPr sz="1600" b="0" i="0">
                <a:solidFill>
                  <a:schemeClr val="accent5"/>
                </a:solidFill>
                <a:latin typeface="Rubik" charset="0"/>
                <a:ea typeface="Rubik" charset="0"/>
                <a:cs typeface="Rubik" charset="0"/>
              </a:defRPr>
            </a:lvl1pPr>
            <a:lvl2pPr>
              <a:defRPr sz="1600" b="0" i="0">
                <a:solidFill>
                  <a:schemeClr val="tx2"/>
                </a:solidFill>
                <a:latin typeface="Rubik Light" charset="0"/>
                <a:ea typeface="Rubik Light" charset="0"/>
                <a:cs typeface="Rubik Light" charset="0"/>
              </a:defRPr>
            </a:lvl2pPr>
            <a:lvl3pPr>
              <a:defRPr sz="1600" b="0" i="0">
                <a:solidFill>
                  <a:schemeClr val="tx2"/>
                </a:solidFill>
                <a:latin typeface="Rubik Light" charset="0"/>
                <a:ea typeface="Rubik Light" charset="0"/>
                <a:cs typeface="Rubik Light" charset="0"/>
              </a:defRPr>
            </a:lvl3pPr>
            <a:lvl4pPr>
              <a:defRPr sz="1600" b="0" i="0">
                <a:solidFill>
                  <a:schemeClr val="tx2"/>
                </a:solidFill>
                <a:latin typeface="Rubik Light" charset="0"/>
                <a:ea typeface="Rubik Light" charset="0"/>
                <a:cs typeface="Rubik Light" charset="0"/>
              </a:defRPr>
            </a:lvl4pPr>
            <a:lvl5pPr>
              <a:defRPr sz="1600" b="0" i="0">
                <a:solidFill>
                  <a:schemeClr val="tx2"/>
                </a:solidFill>
                <a:latin typeface="Rubik Light" charset="0"/>
                <a:ea typeface="Rubik Light" charset="0"/>
                <a:cs typeface="Rubik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15"/>
          <p:cNvSpPr>
            <a:spLocks noGrp="1"/>
          </p:cNvSpPr>
          <p:nvPr>
            <p:ph sz="quarter" idx="16"/>
          </p:nvPr>
        </p:nvSpPr>
        <p:spPr>
          <a:xfrm>
            <a:off x="6610882" y="910286"/>
            <a:ext cx="2968360" cy="4571352"/>
          </a:xfrm>
          <a:prstGeom prst="rect">
            <a:avLst/>
          </a:prstGeom>
        </p:spPr>
        <p:txBody>
          <a:bodyPr/>
          <a:lstStyle>
            <a:lvl1pPr>
              <a:defRPr sz="1600" b="0" i="0">
                <a:solidFill>
                  <a:schemeClr val="accent5"/>
                </a:solidFill>
                <a:latin typeface="Rubik" charset="0"/>
                <a:ea typeface="Rubik" charset="0"/>
                <a:cs typeface="Rubik" charset="0"/>
              </a:defRPr>
            </a:lvl1pPr>
            <a:lvl2pPr>
              <a:defRPr sz="1600" b="0" i="0">
                <a:solidFill>
                  <a:schemeClr val="tx2"/>
                </a:solidFill>
                <a:latin typeface="Rubik Light" charset="0"/>
                <a:ea typeface="Rubik Light" charset="0"/>
                <a:cs typeface="Rubik Light" charset="0"/>
              </a:defRPr>
            </a:lvl2pPr>
            <a:lvl3pPr>
              <a:defRPr sz="1600" b="0" i="0">
                <a:solidFill>
                  <a:schemeClr val="tx2"/>
                </a:solidFill>
                <a:latin typeface="Rubik Light" charset="0"/>
                <a:ea typeface="Rubik Light" charset="0"/>
                <a:cs typeface="Rubik Light" charset="0"/>
              </a:defRPr>
            </a:lvl3pPr>
            <a:lvl4pPr>
              <a:defRPr sz="1600" b="0" i="0">
                <a:solidFill>
                  <a:schemeClr val="tx2"/>
                </a:solidFill>
                <a:latin typeface="Rubik Light" charset="0"/>
                <a:ea typeface="Rubik Light" charset="0"/>
                <a:cs typeface="Rubik Light" charset="0"/>
              </a:defRPr>
            </a:lvl4pPr>
            <a:lvl5pPr>
              <a:defRPr sz="1600" b="0" i="0">
                <a:solidFill>
                  <a:schemeClr val="tx2"/>
                </a:solidFill>
                <a:latin typeface="Rubik Light" charset="0"/>
                <a:ea typeface="Rubik Light" charset="0"/>
                <a:cs typeface="Rubik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9678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83907143"/>
              </p:ext>
            </p:extLst>
          </p:nvPr>
        </p:nvGraphicFramePr>
        <p:xfrm>
          <a:off x="1723" y="1592"/>
          <a:ext cx="1719" cy="1587"/>
        </p:xfrm>
        <a:graphic>
          <a:graphicData uri="http://schemas.openxmlformats.org/presentationml/2006/ole">
            <mc:AlternateContent xmlns:mc="http://schemas.openxmlformats.org/markup-compatibility/2006">
              <mc:Choice xmlns:v="urn:schemas-microsoft-com:vml" Requires="v">
                <p:oleObj spid="_x0000_s10659" name="think-cell Slide" r:id="rId4" imgW="360" imgH="360" progId="">
                  <p:embed/>
                </p:oleObj>
              </mc:Choice>
              <mc:Fallback>
                <p:oleObj name="think-cell Slide" r:id="rId4" imgW="360" imgH="360" progId="">
                  <p:embed/>
                  <p:pic>
                    <p:nvPicPr>
                      <p:cNvPr id="0" name="Picture 14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3" y="1592"/>
                        <a:ext cx="1719"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userDrawn="1"/>
        </p:nvSpPr>
        <p:spPr>
          <a:xfrm>
            <a:off x="0" y="1"/>
            <a:ext cx="9906000" cy="758825"/>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endParaRPr>
          </a:p>
        </p:txBody>
      </p:sp>
      <p:sp>
        <p:nvSpPr>
          <p:cNvPr id="18" name="Text Placeholder 17"/>
          <p:cNvSpPr>
            <a:spLocks noGrp="1"/>
          </p:cNvSpPr>
          <p:nvPr>
            <p:ph type="body" sz="quarter" idx="12" hasCustomPrompt="1"/>
          </p:nvPr>
        </p:nvSpPr>
        <p:spPr>
          <a:xfrm>
            <a:off x="0" y="-1"/>
            <a:ext cx="9906000" cy="758825"/>
          </a:xfrm>
          <a:prstGeom prst="rect">
            <a:avLst/>
          </a:prstGeom>
        </p:spPr>
        <p:txBody>
          <a:bodyPr lIns="288000" tIns="0" rIns="0" bIns="0" anchor="ctr" anchorCtr="0">
            <a:noAutofit/>
          </a:bodyPr>
          <a:lstStyle>
            <a:lvl1pPr marL="0" indent="0">
              <a:spcBef>
                <a:spcPts val="0"/>
              </a:spcBef>
              <a:buNone/>
              <a:defRPr sz="2400" b="0" i="0" baseline="0">
                <a:solidFill>
                  <a:schemeClr val="bg1"/>
                </a:solidFill>
                <a:latin typeface="Rubik Light" charset="0"/>
                <a:ea typeface="Rubik Light" charset="0"/>
                <a:cs typeface="Rubik Light" charset="0"/>
              </a:defRPr>
            </a:lvl1pPr>
          </a:lstStyle>
          <a:p>
            <a:pPr lvl="0"/>
            <a:r>
              <a:rPr lang="en-US" dirty="0"/>
              <a:t>Click to add title</a:t>
            </a:r>
            <a:endParaRPr lang="en-GB" dirty="0"/>
          </a:p>
        </p:txBody>
      </p:sp>
      <p:sp>
        <p:nvSpPr>
          <p:cNvPr id="6" name="Slide Number Placeholder 5"/>
          <p:cNvSpPr>
            <a:spLocks noGrp="1"/>
          </p:cNvSpPr>
          <p:nvPr>
            <p:ph type="sldNum" sz="quarter" idx="4"/>
          </p:nvPr>
        </p:nvSpPr>
        <p:spPr>
          <a:xfrm>
            <a:off x="7350391" y="122238"/>
            <a:ext cx="2228850" cy="365125"/>
          </a:xfrm>
          <a:prstGeom prst="rect">
            <a:avLst/>
          </a:prstGeom>
        </p:spPr>
        <p:txBody>
          <a:bodyPr vert="horz" lIns="0" tIns="0" rIns="0" bIns="0" rtlCol="0" anchor="ctr"/>
          <a:lstStyle>
            <a:lvl1pPr algn="r">
              <a:defRPr sz="1200">
                <a:solidFill>
                  <a:schemeClr val="bg1"/>
                </a:solidFill>
                <a:latin typeface="Rubik Light" charset="0"/>
                <a:ea typeface="Rubik Light" charset="0"/>
                <a:cs typeface="Rubik Light" charset="0"/>
              </a:defRPr>
            </a:lvl1pPr>
          </a:lstStyle>
          <a:p>
            <a:pPr fontAlgn="base">
              <a:spcBef>
                <a:spcPct val="0"/>
              </a:spcBef>
              <a:spcAft>
                <a:spcPct val="0"/>
              </a:spcAft>
            </a:pPr>
            <a:fld id="{AFB0678B-BF4D-4CD9-BAB9-5D456B398EAF}" type="slidenum">
              <a:rPr lang="en-GB" smtClean="0"/>
              <a:pPr fontAlgn="base">
                <a:spcBef>
                  <a:spcPct val="0"/>
                </a:spcBef>
                <a:spcAft>
                  <a:spcPct val="0"/>
                </a:spcAft>
              </a:pPr>
              <a:t>‹#›</a:t>
            </a:fld>
            <a:endParaRPr lang="en-GB" dirty="0"/>
          </a:p>
        </p:txBody>
      </p:sp>
      <p:sp>
        <p:nvSpPr>
          <p:cNvPr id="13" name="Content Placeholder 15"/>
          <p:cNvSpPr>
            <a:spLocks noGrp="1"/>
          </p:cNvSpPr>
          <p:nvPr>
            <p:ph sz="quarter" idx="14"/>
          </p:nvPr>
        </p:nvSpPr>
        <p:spPr>
          <a:xfrm>
            <a:off x="330202" y="910286"/>
            <a:ext cx="2968360" cy="4571352"/>
          </a:xfrm>
          <a:prstGeom prst="rect">
            <a:avLst/>
          </a:prstGeom>
        </p:spPr>
        <p:txBody>
          <a:bodyPr/>
          <a:lstStyle>
            <a:lvl1pPr>
              <a:defRPr sz="1600" b="0" i="0">
                <a:solidFill>
                  <a:schemeClr val="accent5"/>
                </a:solidFill>
                <a:latin typeface="Rubik" charset="0"/>
                <a:ea typeface="Rubik" charset="0"/>
                <a:cs typeface="Rubik" charset="0"/>
              </a:defRPr>
            </a:lvl1pPr>
            <a:lvl2pPr>
              <a:defRPr sz="1600" b="0" i="0">
                <a:solidFill>
                  <a:schemeClr val="tx2"/>
                </a:solidFill>
                <a:latin typeface="Rubik Light" charset="0"/>
                <a:ea typeface="Rubik Light" charset="0"/>
                <a:cs typeface="Rubik Light" charset="0"/>
              </a:defRPr>
            </a:lvl2pPr>
            <a:lvl3pPr>
              <a:defRPr sz="1600" b="0" i="0">
                <a:solidFill>
                  <a:schemeClr val="tx2"/>
                </a:solidFill>
                <a:latin typeface="Rubik Light" charset="0"/>
                <a:ea typeface="Rubik Light" charset="0"/>
                <a:cs typeface="Rubik Light" charset="0"/>
              </a:defRPr>
            </a:lvl3pPr>
            <a:lvl4pPr>
              <a:defRPr sz="1600" b="0" i="0">
                <a:solidFill>
                  <a:schemeClr val="tx2"/>
                </a:solidFill>
                <a:latin typeface="Rubik Light" charset="0"/>
                <a:ea typeface="Rubik Light" charset="0"/>
                <a:cs typeface="Rubik Light" charset="0"/>
              </a:defRPr>
            </a:lvl4pPr>
            <a:lvl5pPr>
              <a:defRPr sz="1600" b="0" i="0">
                <a:solidFill>
                  <a:schemeClr val="tx2"/>
                </a:solidFill>
                <a:latin typeface="Rubik Light" charset="0"/>
                <a:ea typeface="Rubik Light" charset="0"/>
                <a:cs typeface="Rubik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15"/>
          <p:cNvSpPr>
            <a:spLocks noGrp="1"/>
          </p:cNvSpPr>
          <p:nvPr>
            <p:ph sz="quarter" idx="15"/>
          </p:nvPr>
        </p:nvSpPr>
        <p:spPr>
          <a:xfrm>
            <a:off x="3468821" y="910286"/>
            <a:ext cx="2968360" cy="4571352"/>
          </a:xfrm>
          <a:prstGeom prst="rect">
            <a:avLst/>
          </a:prstGeom>
        </p:spPr>
        <p:txBody>
          <a:bodyPr/>
          <a:lstStyle>
            <a:lvl1pPr>
              <a:defRPr sz="1600" b="0" i="0">
                <a:solidFill>
                  <a:schemeClr val="accent5"/>
                </a:solidFill>
                <a:latin typeface="Rubik" charset="0"/>
                <a:ea typeface="Rubik" charset="0"/>
                <a:cs typeface="Rubik" charset="0"/>
              </a:defRPr>
            </a:lvl1pPr>
            <a:lvl2pPr>
              <a:defRPr sz="1600" b="0" i="0">
                <a:solidFill>
                  <a:schemeClr val="tx2"/>
                </a:solidFill>
                <a:latin typeface="Rubik Light" charset="0"/>
                <a:ea typeface="Rubik Light" charset="0"/>
                <a:cs typeface="Rubik Light" charset="0"/>
              </a:defRPr>
            </a:lvl2pPr>
            <a:lvl3pPr>
              <a:defRPr sz="1600" b="0" i="0">
                <a:solidFill>
                  <a:schemeClr val="tx2"/>
                </a:solidFill>
                <a:latin typeface="Rubik Light" charset="0"/>
                <a:ea typeface="Rubik Light" charset="0"/>
                <a:cs typeface="Rubik Light" charset="0"/>
              </a:defRPr>
            </a:lvl3pPr>
            <a:lvl4pPr>
              <a:defRPr sz="1600" b="0" i="0">
                <a:solidFill>
                  <a:schemeClr val="tx2"/>
                </a:solidFill>
                <a:latin typeface="Rubik Light" charset="0"/>
                <a:ea typeface="Rubik Light" charset="0"/>
                <a:cs typeface="Rubik Light" charset="0"/>
              </a:defRPr>
            </a:lvl4pPr>
            <a:lvl5pPr>
              <a:defRPr sz="1600" b="0" i="0">
                <a:solidFill>
                  <a:schemeClr val="tx2"/>
                </a:solidFill>
                <a:latin typeface="Rubik Light" charset="0"/>
                <a:ea typeface="Rubik Light" charset="0"/>
                <a:cs typeface="Rubik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15"/>
          <p:cNvSpPr>
            <a:spLocks noGrp="1"/>
          </p:cNvSpPr>
          <p:nvPr>
            <p:ph sz="quarter" idx="16"/>
          </p:nvPr>
        </p:nvSpPr>
        <p:spPr>
          <a:xfrm>
            <a:off x="6610882" y="910286"/>
            <a:ext cx="2968360" cy="4571352"/>
          </a:xfrm>
          <a:prstGeom prst="rect">
            <a:avLst/>
          </a:prstGeom>
        </p:spPr>
        <p:txBody>
          <a:bodyPr/>
          <a:lstStyle>
            <a:lvl1pPr>
              <a:defRPr sz="1600" b="0" i="0">
                <a:solidFill>
                  <a:schemeClr val="accent5"/>
                </a:solidFill>
                <a:latin typeface="Rubik" charset="0"/>
                <a:ea typeface="Rubik" charset="0"/>
                <a:cs typeface="Rubik" charset="0"/>
              </a:defRPr>
            </a:lvl1pPr>
            <a:lvl2pPr>
              <a:defRPr sz="1600" b="0" i="0">
                <a:solidFill>
                  <a:schemeClr val="tx2"/>
                </a:solidFill>
                <a:latin typeface="Rubik Light" charset="0"/>
                <a:ea typeface="Rubik Light" charset="0"/>
                <a:cs typeface="Rubik Light" charset="0"/>
              </a:defRPr>
            </a:lvl2pPr>
            <a:lvl3pPr>
              <a:defRPr sz="1600" b="0" i="0">
                <a:solidFill>
                  <a:schemeClr val="tx2"/>
                </a:solidFill>
                <a:latin typeface="Rubik Light" charset="0"/>
                <a:ea typeface="Rubik Light" charset="0"/>
                <a:cs typeface="Rubik Light" charset="0"/>
              </a:defRPr>
            </a:lvl3pPr>
            <a:lvl4pPr>
              <a:defRPr sz="1600" b="0" i="0">
                <a:solidFill>
                  <a:schemeClr val="tx2"/>
                </a:solidFill>
                <a:latin typeface="Rubik Light" charset="0"/>
                <a:ea typeface="Rubik Light" charset="0"/>
                <a:cs typeface="Rubik Light" charset="0"/>
              </a:defRPr>
            </a:lvl4pPr>
            <a:lvl5pPr>
              <a:defRPr sz="1600" b="0" i="0">
                <a:solidFill>
                  <a:schemeClr val="tx2"/>
                </a:solidFill>
                <a:latin typeface="Rubik Light" charset="0"/>
                <a:ea typeface="Rubik Light" charset="0"/>
                <a:cs typeface="Rubik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48379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9" name="Rectangle 8"/>
          <p:cNvSpPr/>
          <p:nvPr userDrawn="1"/>
        </p:nvSpPr>
        <p:spPr>
          <a:xfrm>
            <a:off x="0" y="1"/>
            <a:ext cx="9906000" cy="758825"/>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endParaRPr>
          </a:p>
        </p:txBody>
      </p:sp>
      <p:sp>
        <p:nvSpPr>
          <p:cNvPr id="16" name="Content Placeholder 15"/>
          <p:cNvSpPr>
            <a:spLocks noGrp="1"/>
          </p:cNvSpPr>
          <p:nvPr>
            <p:ph sz="quarter" idx="11"/>
          </p:nvPr>
        </p:nvSpPr>
        <p:spPr>
          <a:xfrm>
            <a:off x="5131859" y="910286"/>
            <a:ext cx="4437063" cy="4571352"/>
          </a:xfrm>
          <a:prstGeom prst="rect">
            <a:avLst/>
          </a:prstGeom>
        </p:spPr>
        <p:txBody>
          <a:bodyPr/>
          <a:lstStyle>
            <a:lvl1pPr>
              <a:defRPr sz="1100" b="0" i="0">
                <a:solidFill>
                  <a:schemeClr val="accent5"/>
                </a:solidFill>
                <a:latin typeface="Rubik" charset="0"/>
                <a:ea typeface="Rubik" charset="0"/>
                <a:cs typeface="Rubik" charset="0"/>
              </a:defRPr>
            </a:lvl1pPr>
            <a:lvl2pPr>
              <a:defRPr sz="1100" b="0" i="0">
                <a:solidFill>
                  <a:schemeClr val="tx2"/>
                </a:solidFill>
                <a:latin typeface="Rubik Light" charset="0"/>
                <a:ea typeface="Rubik Light" charset="0"/>
                <a:cs typeface="Rubik Light" charset="0"/>
              </a:defRPr>
            </a:lvl2pPr>
            <a:lvl3pPr>
              <a:defRPr sz="1100" b="0" i="0">
                <a:solidFill>
                  <a:schemeClr val="tx2"/>
                </a:solidFill>
                <a:latin typeface="Rubik Light" charset="0"/>
                <a:ea typeface="Rubik Light" charset="0"/>
                <a:cs typeface="Rubik Light" charset="0"/>
              </a:defRPr>
            </a:lvl3pPr>
            <a:lvl4pPr>
              <a:defRPr sz="1100" b="0" i="0">
                <a:solidFill>
                  <a:schemeClr val="tx2"/>
                </a:solidFill>
                <a:latin typeface="Rubik Light" charset="0"/>
                <a:ea typeface="Rubik Light" charset="0"/>
                <a:cs typeface="Rubik Light" charset="0"/>
              </a:defRPr>
            </a:lvl4pPr>
            <a:lvl5pPr>
              <a:defRPr sz="1100" b="0" i="0">
                <a:solidFill>
                  <a:schemeClr val="tx2"/>
                </a:solidFill>
                <a:latin typeface="Rubik Light" charset="0"/>
                <a:ea typeface="Rubik Light" charset="0"/>
                <a:cs typeface="Rubik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p:cNvSpPr>
            <a:spLocks noGrp="1"/>
          </p:cNvSpPr>
          <p:nvPr>
            <p:ph type="body" sz="quarter" idx="12" hasCustomPrompt="1"/>
          </p:nvPr>
        </p:nvSpPr>
        <p:spPr>
          <a:xfrm>
            <a:off x="0" y="-1"/>
            <a:ext cx="9906000" cy="758825"/>
          </a:xfrm>
          <a:prstGeom prst="rect">
            <a:avLst/>
          </a:prstGeom>
        </p:spPr>
        <p:txBody>
          <a:bodyPr lIns="288000" tIns="0" rIns="0" bIns="0" anchor="ctr" anchorCtr="0">
            <a:noAutofit/>
          </a:bodyPr>
          <a:lstStyle>
            <a:lvl1pPr marL="0" indent="0">
              <a:spcBef>
                <a:spcPts val="0"/>
              </a:spcBef>
              <a:buNone/>
              <a:defRPr sz="2400" b="0" i="0" baseline="0">
                <a:solidFill>
                  <a:schemeClr val="bg1"/>
                </a:solidFill>
                <a:latin typeface="Rubik Light" charset="0"/>
                <a:ea typeface="Rubik Light" charset="0"/>
                <a:cs typeface="Rubik Light" charset="0"/>
              </a:defRPr>
            </a:lvl1pPr>
          </a:lstStyle>
          <a:p>
            <a:pPr lvl="0"/>
            <a:r>
              <a:rPr lang="en-US" dirty="0"/>
              <a:t>Click to add title</a:t>
            </a:r>
            <a:endParaRPr lang="en-GB" dirty="0"/>
          </a:p>
        </p:txBody>
      </p:sp>
      <p:sp>
        <p:nvSpPr>
          <p:cNvPr id="6" name="Slide Number Placeholder 5"/>
          <p:cNvSpPr>
            <a:spLocks noGrp="1"/>
          </p:cNvSpPr>
          <p:nvPr>
            <p:ph type="sldNum" sz="quarter" idx="4"/>
          </p:nvPr>
        </p:nvSpPr>
        <p:spPr>
          <a:xfrm>
            <a:off x="7350391" y="122238"/>
            <a:ext cx="2228850" cy="365125"/>
          </a:xfrm>
          <a:prstGeom prst="rect">
            <a:avLst/>
          </a:prstGeom>
        </p:spPr>
        <p:txBody>
          <a:bodyPr vert="horz" lIns="0" tIns="0" rIns="0" bIns="0" rtlCol="0" anchor="ctr"/>
          <a:lstStyle>
            <a:lvl1pPr algn="r">
              <a:defRPr sz="1200">
                <a:solidFill>
                  <a:schemeClr val="bg1"/>
                </a:solidFill>
                <a:latin typeface="Rubik Light" charset="0"/>
                <a:ea typeface="Rubik Light" charset="0"/>
                <a:cs typeface="Rubik Light" charset="0"/>
              </a:defRPr>
            </a:lvl1pPr>
          </a:lstStyle>
          <a:p>
            <a:pPr fontAlgn="base">
              <a:spcBef>
                <a:spcPct val="0"/>
              </a:spcBef>
              <a:spcAft>
                <a:spcPct val="0"/>
              </a:spcAft>
            </a:pPr>
            <a:fld id="{AFB0678B-BF4D-4CD9-BAB9-5D456B398EAF}" type="slidenum">
              <a:rPr lang="en-GB" smtClean="0"/>
              <a:pPr fontAlgn="base">
                <a:spcBef>
                  <a:spcPct val="0"/>
                </a:spcBef>
                <a:spcAft>
                  <a:spcPct val="0"/>
                </a:spcAft>
              </a:pPr>
              <a:t>‹#›</a:t>
            </a:fld>
            <a:endParaRPr lang="en-GB" dirty="0"/>
          </a:p>
        </p:txBody>
      </p:sp>
      <p:sp>
        <p:nvSpPr>
          <p:cNvPr id="13" name="Content Placeholder 15"/>
          <p:cNvSpPr>
            <a:spLocks noGrp="1"/>
          </p:cNvSpPr>
          <p:nvPr>
            <p:ph sz="quarter" idx="14"/>
          </p:nvPr>
        </p:nvSpPr>
        <p:spPr>
          <a:xfrm>
            <a:off x="330202" y="910286"/>
            <a:ext cx="4437063" cy="4571352"/>
          </a:xfrm>
          <a:prstGeom prst="rect">
            <a:avLst/>
          </a:prstGeom>
        </p:spPr>
        <p:txBody>
          <a:bodyPr/>
          <a:lstStyle>
            <a:lvl1pPr>
              <a:defRPr sz="1100" b="0" i="0">
                <a:solidFill>
                  <a:schemeClr val="accent5"/>
                </a:solidFill>
                <a:latin typeface="Rubik" charset="0"/>
                <a:ea typeface="Rubik" charset="0"/>
                <a:cs typeface="Rubik" charset="0"/>
              </a:defRPr>
            </a:lvl1pPr>
            <a:lvl2pPr>
              <a:defRPr sz="1100" b="0" i="0">
                <a:solidFill>
                  <a:schemeClr val="tx2"/>
                </a:solidFill>
                <a:latin typeface="Rubik Light" charset="0"/>
                <a:ea typeface="Rubik Light" charset="0"/>
                <a:cs typeface="Rubik Light" charset="0"/>
              </a:defRPr>
            </a:lvl2pPr>
            <a:lvl3pPr>
              <a:defRPr sz="1100" b="0" i="0">
                <a:solidFill>
                  <a:schemeClr val="tx2"/>
                </a:solidFill>
                <a:latin typeface="Rubik Light" charset="0"/>
                <a:ea typeface="Rubik Light" charset="0"/>
                <a:cs typeface="Rubik Light" charset="0"/>
              </a:defRPr>
            </a:lvl3pPr>
            <a:lvl4pPr>
              <a:defRPr sz="1100" b="0" i="0">
                <a:solidFill>
                  <a:schemeClr val="tx2"/>
                </a:solidFill>
                <a:latin typeface="Rubik Light" charset="0"/>
                <a:ea typeface="Rubik Light" charset="0"/>
                <a:cs typeface="Rubik Light" charset="0"/>
              </a:defRPr>
            </a:lvl4pPr>
            <a:lvl5pPr>
              <a:defRPr sz="1100" b="0" i="0">
                <a:solidFill>
                  <a:schemeClr val="tx2"/>
                </a:solidFill>
                <a:latin typeface="Rubik Light" charset="0"/>
                <a:ea typeface="Rubik Light" charset="0"/>
                <a:cs typeface="Rubik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44815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9" name="Rectangle 8"/>
          <p:cNvSpPr/>
          <p:nvPr userDrawn="1"/>
        </p:nvSpPr>
        <p:spPr>
          <a:xfrm>
            <a:off x="0" y="1"/>
            <a:ext cx="9906000" cy="758825"/>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endParaRPr>
          </a:p>
        </p:txBody>
      </p:sp>
      <p:sp>
        <p:nvSpPr>
          <p:cNvPr id="16" name="Content Placeholder 15"/>
          <p:cNvSpPr>
            <a:spLocks noGrp="1"/>
          </p:cNvSpPr>
          <p:nvPr>
            <p:ph sz="quarter" idx="11"/>
          </p:nvPr>
        </p:nvSpPr>
        <p:spPr>
          <a:xfrm>
            <a:off x="330202" y="908050"/>
            <a:ext cx="4437063" cy="4571352"/>
          </a:xfrm>
          <a:prstGeom prst="rect">
            <a:avLst/>
          </a:prstGeom>
        </p:spPr>
        <p:txBody>
          <a:bodyPr/>
          <a:lstStyle>
            <a:lvl1pPr>
              <a:defRPr sz="2000" b="0" i="0">
                <a:solidFill>
                  <a:schemeClr val="tx2"/>
                </a:solidFill>
                <a:latin typeface="Rubik Light" charset="0"/>
                <a:ea typeface="Rubik Light" charset="0"/>
                <a:cs typeface="Rubik Light" charset="0"/>
              </a:defRPr>
            </a:lvl1pPr>
            <a:lvl2pPr>
              <a:defRPr sz="2000" b="0" i="0">
                <a:solidFill>
                  <a:schemeClr val="tx2"/>
                </a:solidFill>
                <a:latin typeface="Rubik Light" charset="0"/>
                <a:ea typeface="Rubik Light" charset="0"/>
                <a:cs typeface="Rubik Light" charset="0"/>
              </a:defRPr>
            </a:lvl2pPr>
            <a:lvl3pPr>
              <a:defRPr sz="2000" b="0" i="0">
                <a:solidFill>
                  <a:schemeClr val="tx2"/>
                </a:solidFill>
                <a:latin typeface="Rubik Light" charset="0"/>
                <a:ea typeface="Rubik Light" charset="0"/>
                <a:cs typeface="Rubik Light" charset="0"/>
              </a:defRPr>
            </a:lvl3pPr>
            <a:lvl4pPr>
              <a:defRPr sz="2000" b="0" i="0">
                <a:solidFill>
                  <a:schemeClr val="tx2"/>
                </a:solidFill>
                <a:latin typeface="Rubik Light" charset="0"/>
                <a:ea typeface="Rubik Light" charset="0"/>
                <a:cs typeface="Rubik Light" charset="0"/>
              </a:defRPr>
            </a:lvl4pPr>
            <a:lvl5pPr>
              <a:defRPr sz="2000" b="0" i="0">
                <a:solidFill>
                  <a:schemeClr val="tx2"/>
                </a:solidFill>
                <a:latin typeface="Rubik Light" charset="0"/>
                <a:ea typeface="Rubik Light" charset="0"/>
                <a:cs typeface="Rubik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p:cNvSpPr>
            <a:spLocks noGrp="1"/>
          </p:cNvSpPr>
          <p:nvPr>
            <p:ph type="body" sz="quarter" idx="12" hasCustomPrompt="1"/>
          </p:nvPr>
        </p:nvSpPr>
        <p:spPr>
          <a:xfrm>
            <a:off x="0" y="1"/>
            <a:ext cx="9906000" cy="758825"/>
          </a:xfrm>
          <a:prstGeom prst="rect">
            <a:avLst/>
          </a:prstGeom>
        </p:spPr>
        <p:txBody>
          <a:bodyPr lIns="288000" tIns="0" rIns="0" bIns="0" anchor="ctr" anchorCtr="0">
            <a:noAutofit/>
          </a:bodyPr>
          <a:lstStyle>
            <a:lvl1pPr marL="0" indent="0">
              <a:spcBef>
                <a:spcPts val="0"/>
              </a:spcBef>
              <a:buNone/>
              <a:defRPr sz="2400" b="0" i="0" baseline="0">
                <a:solidFill>
                  <a:schemeClr val="bg1"/>
                </a:solidFill>
                <a:latin typeface="Rubik Light" charset="0"/>
                <a:ea typeface="Rubik Light" charset="0"/>
                <a:cs typeface="Rubik Light" charset="0"/>
              </a:defRPr>
            </a:lvl1pPr>
          </a:lstStyle>
          <a:p>
            <a:pPr lvl="0"/>
            <a:r>
              <a:rPr lang="en-US" dirty="0"/>
              <a:t>Click to add title</a:t>
            </a:r>
            <a:endParaRPr lang="en-GB" dirty="0"/>
          </a:p>
        </p:txBody>
      </p:sp>
      <p:sp>
        <p:nvSpPr>
          <p:cNvPr id="6" name="Slide Number Placeholder 5"/>
          <p:cNvSpPr>
            <a:spLocks noGrp="1"/>
          </p:cNvSpPr>
          <p:nvPr>
            <p:ph type="sldNum" sz="quarter" idx="4"/>
          </p:nvPr>
        </p:nvSpPr>
        <p:spPr>
          <a:xfrm>
            <a:off x="7350391" y="122238"/>
            <a:ext cx="2228850" cy="365125"/>
          </a:xfrm>
          <a:prstGeom prst="rect">
            <a:avLst/>
          </a:prstGeom>
        </p:spPr>
        <p:txBody>
          <a:bodyPr vert="horz" lIns="0" tIns="0" rIns="0" bIns="0" rtlCol="0" anchor="ctr"/>
          <a:lstStyle>
            <a:lvl1pPr algn="r">
              <a:defRPr sz="1200">
                <a:solidFill>
                  <a:schemeClr val="bg1"/>
                </a:solidFill>
                <a:latin typeface="Rubik Light" charset="0"/>
                <a:ea typeface="Rubik Light" charset="0"/>
                <a:cs typeface="Rubik Light" charset="0"/>
              </a:defRPr>
            </a:lvl1pPr>
          </a:lstStyle>
          <a:p>
            <a:pPr fontAlgn="base">
              <a:spcBef>
                <a:spcPct val="0"/>
              </a:spcBef>
              <a:spcAft>
                <a:spcPct val="0"/>
              </a:spcAft>
            </a:pPr>
            <a:fld id="{AFB0678B-BF4D-4CD9-BAB9-5D456B398EAF}" type="slidenum">
              <a:rPr lang="en-GB" smtClean="0"/>
              <a:pPr fontAlgn="base">
                <a:spcBef>
                  <a:spcPct val="0"/>
                </a:spcBef>
                <a:spcAft>
                  <a:spcPct val="0"/>
                </a:spcAft>
              </a:pPr>
              <a:t>‹#›</a:t>
            </a:fld>
            <a:endParaRPr lang="en-GB" dirty="0"/>
          </a:p>
        </p:txBody>
      </p:sp>
    </p:spTree>
    <p:extLst>
      <p:ext uri="{BB962C8B-B14F-4D97-AF65-F5344CB8AC3E}">
        <p14:creationId xmlns:p14="http://schemas.microsoft.com/office/powerpoint/2010/main" val="3727293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4"/>
            </p:custDataLst>
            <p:extLst>
              <p:ext uri="{D42A27DB-BD31-4B8C-83A1-F6EECF244321}">
                <p14:modId xmlns:p14="http://schemas.microsoft.com/office/powerpoint/2010/main" val="2466280495"/>
              </p:ext>
            </p:extLst>
          </p:nvPr>
        </p:nvGraphicFramePr>
        <p:xfrm>
          <a:off x="1722" y="1591"/>
          <a:ext cx="1719" cy="1587"/>
        </p:xfrm>
        <a:graphic>
          <a:graphicData uri="http://schemas.openxmlformats.org/presentationml/2006/ole">
            <mc:AlternateContent xmlns:mc="http://schemas.openxmlformats.org/markup-compatibility/2006">
              <mc:Choice xmlns:v="urn:schemas-microsoft-com:vml" Requires="v">
                <p:oleObj spid="_x0000_s8611" name="think-cell Slide" r:id="rId25" imgW="360" imgH="360" progId="">
                  <p:embed/>
                </p:oleObj>
              </mc:Choice>
              <mc:Fallback>
                <p:oleObj name="think-cell Slide" r:id="rId25" imgW="360" imgH="360" progId="">
                  <p:embed/>
                  <p:pic>
                    <p:nvPicPr>
                      <p:cNvPr id="0" name="Picture 143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722" y="1591"/>
                        <a:ext cx="1719"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10"/>
          <p:cNvSpPr/>
          <p:nvPr userDrawn="1"/>
        </p:nvSpPr>
        <p:spPr>
          <a:xfrm>
            <a:off x="2" y="6353624"/>
            <a:ext cx="6602281" cy="504379"/>
          </a:xfrm>
          <a:prstGeom prst="rect">
            <a:avLst/>
          </a:prstGeom>
          <a:solidFill>
            <a:schemeClr val="accent5"/>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marL="179388" marR="0" indent="0" algn="l" defTabSz="914400" rtl="0" eaLnBrk="1" fontAlgn="auto" latinLnBrk="0" hangingPunct="1">
              <a:lnSpc>
                <a:spcPct val="100000"/>
              </a:lnSpc>
              <a:spcBef>
                <a:spcPts val="0"/>
              </a:spcBef>
              <a:spcAft>
                <a:spcPts val="0"/>
              </a:spcAft>
              <a:buClrTx/>
              <a:buSzTx/>
              <a:buFontTx/>
              <a:buNone/>
              <a:tabLst/>
              <a:defRPr/>
            </a:pPr>
            <a:r>
              <a:rPr lang="en-GB" sz="900" b="1" dirty="0">
                <a:solidFill>
                  <a:schemeClr val="bg1"/>
                </a:solidFill>
                <a:latin typeface="Calibri" pitchFamily="34" charset="0"/>
                <a:cs typeface="Rubik Light" pitchFamily="2" charset="-79"/>
              </a:rPr>
              <a:t>© 2018 | </a:t>
            </a:r>
            <a:r>
              <a:rPr lang="en-US" sz="900" b="1" dirty="0">
                <a:solidFill>
                  <a:schemeClr val="bg1"/>
                </a:solidFill>
                <a:latin typeface="Calibri" pitchFamily="34" charset="0"/>
                <a:cs typeface="Rubik Light" pitchFamily="2" charset="-79"/>
              </a:rPr>
              <a:t>ICT investment trends in</a:t>
            </a:r>
            <a:r>
              <a:rPr lang="en-US" sz="900" b="1" baseline="0" dirty="0">
                <a:solidFill>
                  <a:schemeClr val="bg1"/>
                </a:solidFill>
                <a:latin typeface="Calibri" pitchFamily="34" charset="0"/>
                <a:cs typeface="Rubik Light" pitchFamily="2" charset="-79"/>
              </a:rPr>
              <a:t> </a:t>
            </a:r>
            <a:r>
              <a:rPr lang="en-US" sz="900" b="1" baseline="0" dirty="0" smtClean="0">
                <a:solidFill>
                  <a:schemeClr val="bg1"/>
                </a:solidFill>
                <a:latin typeface="Calibri" pitchFamily="34" charset="0"/>
                <a:cs typeface="Rubik Light" pitchFamily="2" charset="-79"/>
              </a:rPr>
              <a:t>Hong Kong </a:t>
            </a:r>
            <a:endParaRPr lang="en-US" sz="900" b="1" dirty="0">
              <a:solidFill>
                <a:schemeClr val="bg1"/>
              </a:solidFill>
              <a:latin typeface="Calibri" pitchFamily="34" charset="0"/>
              <a:cs typeface="Rubik Light" pitchFamily="2" charset="-79"/>
            </a:endParaRPr>
          </a:p>
          <a:p>
            <a:pPr marL="179388" marR="0" indent="0" algn="l" defTabSz="914400" rtl="0" eaLnBrk="1" fontAlgn="auto" latinLnBrk="0" hangingPunct="1">
              <a:lnSpc>
                <a:spcPct val="100000"/>
              </a:lnSpc>
              <a:spcBef>
                <a:spcPts val="0"/>
              </a:spcBef>
              <a:spcAft>
                <a:spcPts val="0"/>
              </a:spcAft>
              <a:buClrTx/>
              <a:buSzTx/>
              <a:buFontTx/>
              <a:buNone/>
              <a:tabLst/>
              <a:defRPr/>
            </a:pPr>
            <a:endParaRPr lang="en-US" sz="900" b="1" dirty="0">
              <a:latin typeface="Calibri" pitchFamily="34" charset="0"/>
              <a:cs typeface="Rubik Light" pitchFamily="2" charset="-79"/>
            </a:endParaRPr>
          </a:p>
        </p:txBody>
      </p:sp>
      <p:sp>
        <p:nvSpPr>
          <p:cNvPr id="4" name="Rectangle 6"/>
          <p:cNvSpPr/>
          <p:nvPr userDrawn="1"/>
        </p:nvSpPr>
        <p:spPr>
          <a:xfrm>
            <a:off x="6602283" y="6353624"/>
            <a:ext cx="3303719" cy="504379"/>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endParaRPr>
          </a:p>
        </p:txBody>
      </p:sp>
      <p:pic>
        <p:nvPicPr>
          <p:cNvPr id="5" name="Picture 9"/>
          <p:cNvPicPr>
            <a:picLocks noChangeAspect="1"/>
          </p:cNvPicPr>
          <p:nvPr userDrawn="1"/>
        </p:nvPicPr>
        <p:blipFill>
          <a:blip r:embed="rId27" cstate="print"/>
          <a:stretch>
            <a:fillRect/>
          </a:stretch>
        </p:blipFill>
        <p:spPr>
          <a:xfrm>
            <a:off x="8071008" y="6464795"/>
            <a:ext cx="1504888" cy="273233"/>
          </a:xfrm>
          <a:prstGeom prst="rect">
            <a:avLst/>
          </a:prstGeom>
        </p:spPr>
      </p:pic>
      <p:sp>
        <p:nvSpPr>
          <p:cNvPr id="6" name="Rectangle 5"/>
          <p:cNvSpPr/>
          <p:nvPr userDrawn="1"/>
        </p:nvSpPr>
        <p:spPr>
          <a:xfrm>
            <a:off x="0" y="1"/>
            <a:ext cx="9906000" cy="758825"/>
          </a:xfrm>
          <a:prstGeom prst="rect">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endParaRPr>
          </a:p>
        </p:txBody>
      </p:sp>
    </p:spTree>
    <p:extLst>
      <p:ext uri="{BB962C8B-B14F-4D97-AF65-F5344CB8AC3E}">
        <p14:creationId xmlns:p14="http://schemas.microsoft.com/office/powerpoint/2010/main" val="1392767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8" r:id="rId17"/>
    <p:sldLayoutId id="2147483652" r:id="rId18"/>
    <p:sldLayoutId id="2147483653" r:id="rId19"/>
    <p:sldLayoutId id="2147483656" r:id="rId20"/>
    <p:sldLayoutId id="2147483679" r:id="rId21"/>
  </p:sldLayoutIdLst>
  <p:hf sldNum="0" hdr="0" dt="0"/>
  <p:txStyles>
    <p:titleStyle>
      <a:lvl1pPr algn="ctr" rtl="0" eaLnBrk="0" fontAlgn="base" hangingPunct="0">
        <a:spcBef>
          <a:spcPct val="0"/>
        </a:spcBef>
        <a:spcAft>
          <a:spcPct val="0"/>
        </a:spcAft>
        <a:defRPr sz="4400" kern="1200" baseline="0">
          <a:solidFill>
            <a:schemeClr val="tx1"/>
          </a:solidFill>
          <a:latin typeface="Arial"/>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99" userDrawn="1">
          <p15:clr>
            <a:srgbClr val="F26B43"/>
          </p15:clr>
        </p15:guide>
        <p15:guide id="2" pos="3839" userDrawn="1">
          <p15:clr>
            <a:srgbClr val="F26B43"/>
          </p15:clr>
        </p15:guide>
        <p15:guide id="3" orient="horz" pos="1440" userDrawn="1">
          <p15:clr>
            <a:srgbClr val="F26B43"/>
          </p15:clr>
        </p15:guide>
        <p15:guide id="4" orient="horz" pos="3358" userDrawn="1">
          <p15:clr>
            <a:srgbClr val="F26B43"/>
          </p15:clr>
        </p15:guide>
        <p15:guide id="5" pos="1918" userDrawn="1">
          <p15:clr>
            <a:srgbClr val="F26B43"/>
          </p15:clr>
        </p15:guide>
        <p15:guide id="6" orient="horz" pos="478" userDrawn="1">
          <p15:clr>
            <a:srgbClr val="F26B43"/>
          </p15:clr>
        </p15:guide>
        <p15:guide id="7" orient="horz" pos="4128" userDrawn="1">
          <p15:clr>
            <a:srgbClr val="F26B43"/>
          </p15:clr>
        </p15:guide>
        <p15:guide id="8" orient="horz" pos="192" userDrawn="1">
          <p15:clr>
            <a:srgbClr val="F26B43"/>
          </p15:clr>
        </p15:guide>
        <p15:guide id="9" pos="192" userDrawn="1">
          <p15:clr>
            <a:srgbClr val="F26B43"/>
          </p15:clr>
        </p15:guide>
        <p15:guide id="10" pos="5564" userDrawn="1">
          <p15:clr>
            <a:srgbClr val="F26B43"/>
          </p15:clr>
        </p15:guide>
        <p15:guide id="11" pos="2016" userDrawn="1">
          <p15:clr>
            <a:srgbClr val="F26B43"/>
          </p15:clr>
        </p15:guide>
        <p15:guide id="12" pos="1820" userDrawn="1">
          <p15:clr>
            <a:srgbClr val="F26B43"/>
          </p15:clr>
        </p15:guide>
        <p15:guide id="13" pos="3936" userDrawn="1">
          <p15:clr>
            <a:srgbClr val="F26B43"/>
          </p15:clr>
        </p15:guide>
        <p15:guide id="14" pos="3740" userDrawn="1">
          <p15:clr>
            <a:srgbClr val="F26B43"/>
          </p15:clr>
        </p15:guide>
        <p15:guide id="15" orient="horz" pos="1340" userDrawn="1">
          <p15:clr>
            <a:srgbClr val="F26B43"/>
          </p15:clr>
        </p15:guide>
        <p15:guide id="16" orient="horz" pos="1536" userDrawn="1">
          <p15:clr>
            <a:srgbClr val="F26B43"/>
          </p15:clr>
        </p15:guide>
        <p15:guide id="17" orient="horz" pos="2300" userDrawn="1">
          <p15:clr>
            <a:srgbClr val="F26B43"/>
          </p15:clr>
        </p15:guide>
        <p15:guide id="18" orient="horz" pos="2496" userDrawn="1">
          <p15:clr>
            <a:srgbClr val="F26B43"/>
          </p15:clr>
        </p15:guide>
        <p15:guide id="19" orient="horz" pos="3257" userDrawn="1">
          <p15:clr>
            <a:srgbClr val="F26B43"/>
          </p15:clr>
        </p15:guide>
        <p15:guide id="20" orient="horz" pos="3453" userDrawn="1">
          <p15:clr>
            <a:srgbClr val="F26B43"/>
          </p15:clr>
        </p15:guide>
        <p15:guide id="21" orient="horz" pos="572" userDrawn="1">
          <p15:clr>
            <a:srgbClr val="F26B43"/>
          </p15:clr>
        </p15:guide>
        <p15:guide id="22" pos="2880" userDrawn="1">
          <p15:clr>
            <a:srgbClr val="F26B43"/>
          </p15:clr>
        </p15:guide>
        <p15:guide id="23" orient="horz" pos="2161" userDrawn="1">
          <p15:clr>
            <a:srgbClr val="F26B43"/>
          </p15:clr>
        </p15:guide>
        <p15:guide id="24" pos="2984" userDrawn="1">
          <p15:clr>
            <a:srgbClr val="F26B43"/>
          </p15:clr>
        </p15:guide>
        <p15:guide id="25" pos="276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txBox="1">
            <a:spLocks/>
          </p:cNvSpPr>
          <p:nvPr/>
        </p:nvSpPr>
        <p:spPr>
          <a:xfrm>
            <a:off x="3438939" y="3717032"/>
            <a:ext cx="6272590" cy="1845568"/>
          </a:xfrm>
          <a:prstGeom prst="rect">
            <a:avLst/>
          </a:prstGeom>
        </p:spPr>
        <p:txBody>
          <a:bodyPr lIns="0" tIns="0" rIns="0" bIns="0" anchor="t" anchorCtr="0">
            <a:normAutofit/>
          </a:bodyPr>
          <a:lstStyle/>
          <a:p>
            <a:pPr algn="r">
              <a:defRPr/>
            </a:pPr>
            <a:r>
              <a:rPr lang="en-US" sz="2000" b="1" dirty="0">
                <a:latin typeface="Calibri" pitchFamily="34" charset="0"/>
              </a:rPr>
              <a:t>ICT Investment Trends in </a:t>
            </a:r>
            <a:r>
              <a:rPr lang="en-US" sz="2000" b="1" dirty="0" smtClean="0">
                <a:latin typeface="Calibri" pitchFamily="34" charset="0"/>
              </a:rPr>
              <a:t>Hong Kong </a:t>
            </a:r>
            <a:endParaRPr lang="en-US" sz="2000" b="1" dirty="0">
              <a:latin typeface="Calibri" pitchFamily="34" charset="0"/>
            </a:endParaRPr>
          </a:p>
          <a:p>
            <a:pPr algn="r">
              <a:defRPr/>
            </a:pPr>
            <a:endParaRPr lang="en-US" sz="2000" b="1" dirty="0">
              <a:latin typeface="Calibri" pitchFamily="34" charset="0"/>
            </a:endParaRPr>
          </a:p>
          <a:p>
            <a:pPr algn="r" fontAlgn="base">
              <a:lnSpc>
                <a:spcPct val="90000"/>
              </a:lnSpc>
              <a:spcAft>
                <a:spcPct val="0"/>
              </a:spcAft>
              <a:defRPr/>
            </a:pPr>
            <a:r>
              <a:rPr lang="en-US" sz="1500" b="1" i="1" dirty="0" smtClean="0">
                <a:latin typeface="Calibri" pitchFamily="34" charset="0"/>
              </a:rPr>
              <a:t> </a:t>
            </a:r>
            <a:endParaRPr lang="en-US" sz="1500" b="1" i="1" dirty="0">
              <a:latin typeface="Calibri" pitchFamily="34" charset="0"/>
            </a:endParaRPr>
          </a:p>
          <a:p>
            <a:pPr algn="r" fontAlgn="base">
              <a:spcAft>
                <a:spcPct val="0"/>
              </a:spcAft>
              <a:defRPr/>
            </a:pPr>
            <a:r>
              <a:rPr lang="en-US" sz="1500" b="1" i="1" dirty="0" smtClean="0">
                <a:latin typeface="Calibri" pitchFamily="34" charset="0"/>
              </a:rPr>
              <a:t>November </a:t>
            </a:r>
            <a:r>
              <a:rPr lang="en-US" sz="1500" b="1" i="1" dirty="0">
                <a:latin typeface="Calibri" pitchFamily="34" charset="0"/>
              </a:rPr>
              <a:t>2018 </a:t>
            </a:r>
          </a:p>
          <a:p>
            <a:pPr algn="r" defTabSz="914400" fontAlgn="base">
              <a:spcAft>
                <a:spcPct val="0"/>
              </a:spcAft>
              <a:defRPr/>
            </a:pPr>
            <a:endParaRPr lang="en-US" sz="2500" b="1" i="1" dirty="0">
              <a:solidFill>
                <a:schemeClr val="accent1"/>
              </a:solidFill>
              <a:latin typeface="Calibri" pitchFamily="34" charset="0"/>
            </a:endParaRPr>
          </a:p>
          <a:p>
            <a:pPr algn="r" defTabSz="914400" fontAlgn="base">
              <a:spcAft>
                <a:spcPct val="0"/>
              </a:spcAft>
              <a:defRPr/>
            </a:pPr>
            <a:r>
              <a:rPr lang="en-US" sz="2500" b="1" i="1" dirty="0">
                <a:solidFill>
                  <a:schemeClr val="accent1"/>
                </a:solidFill>
                <a:latin typeface="Calibri" pitchFamily="34" charset="0"/>
              </a:rPr>
              <a:t> </a:t>
            </a:r>
          </a:p>
          <a:p>
            <a:pPr marL="0" marR="0" lvl="0" indent="0" algn="r" defTabSz="914400" rtl="0" eaLnBrk="0" fontAlgn="base" latinLnBrk="0" hangingPunct="0">
              <a:lnSpc>
                <a:spcPct val="100000"/>
              </a:lnSpc>
              <a:spcBef>
                <a:spcPts val="0"/>
              </a:spcBef>
              <a:spcAft>
                <a:spcPct val="0"/>
              </a:spcAft>
              <a:buClrTx/>
              <a:buSzTx/>
              <a:buFont typeface="Arial" charset="0"/>
              <a:buNone/>
              <a:tabLst/>
              <a:defRPr/>
            </a:pPr>
            <a:endParaRPr kumimoji="0" lang="en-US" sz="1000" b="0" i="0" u="none" strike="noStrike" kern="1200" cap="none" spc="0" normalizeH="0" baseline="0" noProof="0" dirty="0">
              <a:ln>
                <a:noFill/>
              </a:ln>
              <a:solidFill>
                <a:schemeClr val="bg1"/>
              </a:solidFill>
              <a:effectLst/>
              <a:uLnTx/>
              <a:uFillTx/>
              <a:latin typeface="Calibri" pitchFamily="34" charset="0"/>
              <a:ea typeface="Rubik" charset="0"/>
              <a:cs typeface="Rubik" pitchFamily="2" charset="-79"/>
            </a:endParaRPr>
          </a:p>
          <a:p>
            <a:pPr lvl="0" algn="r" eaLnBrk="0" fontAlgn="base" hangingPunct="0">
              <a:spcAft>
                <a:spcPct val="0"/>
              </a:spcAft>
              <a:defRPr/>
            </a:pPr>
            <a:endParaRPr kumimoji="0" lang="en-US" sz="1800" b="0" i="0" u="none" strike="noStrike" kern="1200" cap="none" spc="0" normalizeH="0" baseline="0" noProof="0" dirty="0">
              <a:ln>
                <a:noFill/>
              </a:ln>
              <a:solidFill>
                <a:schemeClr val="bg1"/>
              </a:solidFill>
              <a:effectLst/>
              <a:uLnTx/>
              <a:uFillTx/>
              <a:latin typeface="Calibri" pitchFamily="34" charset="0"/>
              <a:ea typeface="Rubik" charset="0"/>
              <a:cs typeface="Rubik" pitchFamily="2" charset="-79"/>
            </a:endParaRPr>
          </a:p>
        </p:txBody>
      </p:sp>
      <p:grpSp>
        <p:nvGrpSpPr>
          <p:cNvPr id="2" name="Group 18"/>
          <p:cNvGrpSpPr/>
          <p:nvPr/>
        </p:nvGrpSpPr>
        <p:grpSpPr>
          <a:xfrm>
            <a:off x="8370580" y="5875021"/>
            <a:ext cx="1182864" cy="595473"/>
            <a:chOff x="995363" y="5028395"/>
            <a:chExt cx="584201" cy="365126"/>
          </a:xfrm>
        </p:grpSpPr>
        <p:sp>
          <p:nvSpPr>
            <p:cNvPr id="18" name="Freeform 52"/>
            <p:cNvSpPr>
              <a:spLocks/>
            </p:cNvSpPr>
            <p:nvPr/>
          </p:nvSpPr>
          <p:spPr bwMode="auto">
            <a:xfrm>
              <a:off x="1273176" y="5198258"/>
              <a:ext cx="160338" cy="131763"/>
            </a:xfrm>
            <a:custGeom>
              <a:avLst/>
              <a:gdLst>
                <a:gd name="T0" fmla="*/ 57 w 202"/>
                <a:gd name="T1" fmla="*/ 10 h 167"/>
                <a:gd name="T2" fmla="*/ 2 w 202"/>
                <a:gd name="T3" fmla="*/ 136 h 167"/>
                <a:gd name="T4" fmla="*/ 2 w 202"/>
                <a:gd name="T5" fmla="*/ 136 h 167"/>
                <a:gd name="T6" fmla="*/ 0 w 202"/>
                <a:gd name="T7" fmla="*/ 144 h 167"/>
                <a:gd name="T8" fmla="*/ 2 w 202"/>
                <a:gd name="T9" fmla="*/ 150 h 167"/>
                <a:gd name="T10" fmla="*/ 6 w 202"/>
                <a:gd name="T11" fmla="*/ 153 h 167"/>
                <a:gd name="T12" fmla="*/ 10 w 202"/>
                <a:gd name="T13" fmla="*/ 157 h 167"/>
                <a:gd name="T14" fmla="*/ 30 w 202"/>
                <a:gd name="T15" fmla="*/ 167 h 167"/>
                <a:gd name="T16" fmla="*/ 30 w 202"/>
                <a:gd name="T17" fmla="*/ 167 h 167"/>
                <a:gd name="T18" fmla="*/ 36 w 202"/>
                <a:gd name="T19" fmla="*/ 167 h 167"/>
                <a:gd name="T20" fmla="*/ 42 w 202"/>
                <a:gd name="T21" fmla="*/ 167 h 167"/>
                <a:gd name="T22" fmla="*/ 47 w 202"/>
                <a:gd name="T23" fmla="*/ 163 h 167"/>
                <a:gd name="T24" fmla="*/ 51 w 202"/>
                <a:gd name="T25" fmla="*/ 157 h 167"/>
                <a:gd name="T26" fmla="*/ 94 w 202"/>
                <a:gd name="T27" fmla="*/ 53 h 167"/>
                <a:gd name="T28" fmla="*/ 186 w 202"/>
                <a:gd name="T29" fmla="*/ 53 h 167"/>
                <a:gd name="T30" fmla="*/ 186 w 202"/>
                <a:gd name="T31" fmla="*/ 53 h 167"/>
                <a:gd name="T32" fmla="*/ 192 w 202"/>
                <a:gd name="T33" fmla="*/ 53 h 167"/>
                <a:gd name="T34" fmla="*/ 198 w 202"/>
                <a:gd name="T35" fmla="*/ 50 h 167"/>
                <a:gd name="T36" fmla="*/ 202 w 202"/>
                <a:gd name="T37" fmla="*/ 44 h 167"/>
                <a:gd name="T38" fmla="*/ 202 w 202"/>
                <a:gd name="T39" fmla="*/ 38 h 167"/>
                <a:gd name="T40" fmla="*/ 202 w 202"/>
                <a:gd name="T41" fmla="*/ 17 h 167"/>
                <a:gd name="T42" fmla="*/ 202 w 202"/>
                <a:gd name="T43" fmla="*/ 17 h 167"/>
                <a:gd name="T44" fmla="*/ 202 w 202"/>
                <a:gd name="T45" fmla="*/ 10 h 167"/>
                <a:gd name="T46" fmla="*/ 198 w 202"/>
                <a:gd name="T47" fmla="*/ 6 h 167"/>
                <a:gd name="T48" fmla="*/ 192 w 202"/>
                <a:gd name="T49" fmla="*/ 2 h 167"/>
                <a:gd name="T50" fmla="*/ 186 w 202"/>
                <a:gd name="T51" fmla="*/ 0 h 167"/>
                <a:gd name="T52" fmla="*/ 72 w 202"/>
                <a:gd name="T53" fmla="*/ 0 h 167"/>
                <a:gd name="T54" fmla="*/ 72 w 202"/>
                <a:gd name="T55" fmla="*/ 0 h 167"/>
                <a:gd name="T56" fmla="*/ 66 w 202"/>
                <a:gd name="T57" fmla="*/ 2 h 167"/>
                <a:gd name="T58" fmla="*/ 62 w 202"/>
                <a:gd name="T59" fmla="*/ 4 h 167"/>
                <a:gd name="T60" fmla="*/ 58 w 202"/>
                <a:gd name="T61" fmla="*/ 6 h 167"/>
                <a:gd name="T62" fmla="*/ 57 w 202"/>
                <a:gd name="T63" fmla="*/ 1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2" h="167">
                  <a:moveTo>
                    <a:pt x="57" y="10"/>
                  </a:moveTo>
                  <a:lnTo>
                    <a:pt x="2" y="136"/>
                  </a:lnTo>
                  <a:lnTo>
                    <a:pt x="2" y="136"/>
                  </a:lnTo>
                  <a:lnTo>
                    <a:pt x="0" y="144"/>
                  </a:lnTo>
                  <a:lnTo>
                    <a:pt x="2" y="150"/>
                  </a:lnTo>
                  <a:lnTo>
                    <a:pt x="6" y="153"/>
                  </a:lnTo>
                  <a:lnTo>
                    <a:pt x="10" y="157"/>
                  </a:lnTo>
                  <a:lnTo>
                    <a:pt x="30" y="167"/>
                  </a:lnTo>
                  <a:lnTo>
                    <a:pt x="30" y="167"/>
                  </a:lnTo>
                  <a:lnTo>
                    <a:pt x="36" y="167"/>
                  </a:lnTo>
                  <a:lnTo>
                    <a:pt x="42" y="167"/>
                  </a:lnTo>
                  <a:lnTo>
                    <a:pt x="47" y="163"/>
                  </a:lnTo>
                  <a:lnTo>
                    <a:pt x="51" y="157"/>
                  </a:lnTo>
                  <a:lnTo>
                    <a:pt x="94" y="53"/>
                  </a:lnTo>
                  <a:lnTo>
                    <a:pt x="186" y="53"/>
                  </a:lnTo>
                  <a:lnTo>
                    <a:pt x="186" y="53"/>
                  </a:lnTo>
                  <a:lnTo>
                    <a:pt x="192" y="53"/>
                  </a:lnTo>
                  <a:lnTo>
                    <a:pt x="198" y="50"/>
                  </a:lnTo>
                  <a:lnTo>
                    <a:pt x="202" y="44"/>
                  </a:lnTo>
                  <a:lnTo>
                    <a:pt x="202" y="38"/>
                  </a:lnTo>
                  <a:lnTo>
                    <a:pt x="202" y="17"/>
                  </a:lnTo>
                  <a:lnTo>
                    <a:pt x="202" y="17"/>
                  </a:lnTo>
                  <a:lnTo>
                    <a:pt x="202" y="10"/>
                  </a:lnTo>
                  <a:lnTo>
                    <a:pt x="198" y="6"/>
                  </a:lnTo>
                  <a:lnTo>
                    <a:pt x="192" y="2"/>
                  </a:lnTo>
                  <a:lnTo>
                    <a:pt x="186" y="0"/>
                  </a:lnTo>
                  <a:lnTo>
                    <a:pt x="72" y="0"/>
                  </a:lnTo>
                  <a:lnTo>
                    <a:pt x="72" y="0"/>
                  </a:lnTo>
                  <a:lnTo>
                    <a:pt x="66" y="2"/>
                  </a:lnTo>
                  <a:lnTo>
                    <a:pt x="62" y="4"/>
                  </a:lnTo>
                  <a:lnTo>
                    <a:pt x="58" y="6"/>
                  </a:lnTo>
                  <a:lnTo>
                    <a:pt x="57" y="10"/>
                  </a:ln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pitchFamily="34" charset="0"/>
              </a:endParaRPr>
            </a:p>
          </p:txBody>
        </p:sp>
        <p:sp>
          <p:nvSpPr>
            <p:cNvPr id="19" name="Freeform 53"/>
            <p:cNvSpPr>
              <a:spLocks/>
            </p:cNvSpPr>
            <p:nvPr/>
          </p:nvSpPr>
          <p:spPr bwMode="auto">
            <a:xfrm>
              <a:off x="1243013" y="5344308"/>
              <a:ext cx="47625" cy="49213"/>
            </a:xfrm>
            <a:custGeom>
              <a:avLst/>
              <a:gdLst>
                <a:gd name="T0" fmla="*/ 31 w 61"/>
                <a:gd name="T1" fmla="*/ 63 h 63"/>
                <a:gd name="T2" fmla="*/ 31 w 61"/>
                <a:gd name="T3" fmla="*/ 63 h 63"/>
                <a:gd name="T4" fmla="*/ 25 w 61"/>
                <a:gd name="T5" fmla="*/ 61 h 63"/>
                <a:gd name="T6" fmla="*/ 19 w 61"/>
                <a:gd name="T7" fmla="*/ 59 h 63"/>
                <a:gd name="T8" fmla="*/ 14 w 61"/>
                <a:gd name="T9" fmla="*/ 57 h 63"/>
                <a:gd name="T10" fmla="*/ 10 w 61"/>
                <a:gd name="T11" fmla="*/ 53 h 63"/>
                <a:gd name="T12" fmla="*/ 6 w 61"/>
                <a:gd name="T13" fmla="*/ 50 h 63"/>
                <a:gd name="T14" fmla="*/ 2 w 61"/>
                <a:gd name="T15" fmla="*/ 44 h 63"/>
                <a:gd name="T16" fmla="*/ 0 w 61"/>
                <a:gd name="T17" fmla="*/ 38 h 63"/>
                <a:gd name="T18" fmla="*/ 0 w 61"/>
                <a:gd name="T19" fmla="*/ 33 h 63"/>
                <a:gd name="T20" fmla="*/ 0 w 61"/>
                <a:gd name="T21" fmla="*/ 33 h 63"/>
                <a:gd name="T22" fmla="*/ 0 w 61"/>
                <a:gd name="T23" fmla="*/ 25 h 63"/>
                <a:gd name="T24" fmla="*/ 2 w 61"/>
                <a:gd name="T25" fmla="*/ 19 h 63"/>
                <a:gd name="T26" fmla="*/ 4 w 61"/>
                <a:gd name="T27" fmla="*/ 16 h 63"/>
                <a:gd name="T28" fmla="*/ 10 w 61"/>
                <a:gd name="T29" fmla="*/ 10 h 63"/>
                <a:gd name="T30" fmla="*/ 10 w 61"/>
                <a:gd name="T31" fmla="*/ 10 h 63"/>
                <a:gd name="T32" fmla="*/ 14 w 61"/>
                <a:gd name="T33" fmla="*/ 6 h 63"/>
                <a:gd name="T34" fmla="*/ 19 w 61"/>
                <a:gd name="T35" fmla="*/ 4 h 63"/>
                <a:gd name="T36" fmla="*/ 25 w 61"/>
                <a:gd name="T37" fmla="*/ 2 h 63"/>
                <a:gd name="T38" fmla="*/ 31 w 61"/>
                <a:gd name="T39" fmla="*/ 0 h 63"/>
                <a:gd name="T40" fmla="*/ 31 w 61"/>
                <a:gd name="T41" fmla="*/ 0 h 63"/>
                <a:gd name="T42" fmla="*/ 36 w 61"/>
                <a:gd name="T43" fmla="*/ 2 h 63"/>
                <a:gd name="T44" fmla="*/ 42 w 61"/>
                <a:gd name="T45" fmla="*/ 4 h 63"/>
                <a:gd name="T46" fmla="*/ 48 w 61"/>
                <a:gd name="T47" fmla="*/ 6 h 63"/>
                <a:gd name="T48" fmla="*/ 51 w 61"/>
                <a:gd name="T49" fmla="*/ 10 h 63"/>
                <a:gd name="T50" fmla="*/ 51 w 61"/>
                <a:gd name="T51" fmla="*/ 10 h 63"/>
                <a:gd name="T52" fmla="*/ 55 w 61"/>
                <a:gd name="T53" fmla="*/ 16 h 63"/>
                <a:gd name="T54" fmla="*/ 59 w 61"/>
                <a:gd name="T55" fmla="*/ 19 h 63"/>
                <a:gd name="T56" fmla="*/ 61 w 61"/>
                <a:gd name="T57" fmla="*/ 25 h 63"/>
                <a:gd name="T58" fmla="*/ 61 w 61"/>
                <a:gd name="T59" fmla="*/ 33 h 63"/>
                <a:gd name="T60" fmla="*/ 61 w 61"/>
                <a:gd name="T61" fmla="*/ 33 h 63"/>
                <a:gd name="T62" fmla="*/ 61 w 61"/>
                <a:gd name="T63" fmla="*/ 38 h 63"/>
                <a:gd name="T64" fmla="*/ 59 w 61"/>
                <a:gd name="T65" fmla="*/ 44 h 63"/>
                <a:gd name="T66" fmla="*/ 59 w 61"/>
                <a:gd name="T67" fmla="*/ 44 h 63"/>
                <a:gd name="T68" fmla="*/ 53 w 61"/>
                <a:gd name="T69" fmla="*/ 51 h 63"/>
                <a:gd name="T70" fmla="*/ 48 w 61"/>
                <a:gd name="T71" fmla="*/ 57 h 63"/>
                <a:gd name="T72" fmla="*/ 40 w 61"/>
                <a:gd name="T73" fmla="*/ 61 h 63"/>
                <a:gd name="T74" fmla="*/ 31 w 61"/>
                <a:gd name="T7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 h="63">
                  <a:moveTo>
                    <a:pt x="31" y="63"/>
                  </a:moveTo>
                  <a:lnTo>
                    <a:pt x="31" y="63"/>
                  </a:lnTo>
                  <a:lnTo>
                    <a:pt x="25" y="61"/>
                  </a:lnTo>
                  <a:lnTo>
                    <a:pt x="19" y="59"/>
                  </a:lnTo>
                  <a:lnTo>
                    <a:pt x="14" y="57"/>
                  </a:lnTo>
                  <a:lnTo>
                    <a:pt x="10" y="53"/>
                  </a:lnTo>
                  <a:lnTo>
                    <a:pt x="6" y="50"/>
                  </a:lnTo>
                  <a:lnTo>
                    <a:pt x="2" y="44"/>
                  </a:lnTo>
                  <a:lnTo>
                    <a:pt x="0" y="38"/>
                  </a:lnTo>
                  <a:lnTo>
                    <a:pt x="0" y="33"/>
                  </a:lnTo>
                  <a:lnTo>
                    <a:pt x="0" y="33"/>
                  </a:lnTo>
                  <a:lnTo>
                    <a:pt x="0" y="25"/>
                  </a:lnTo>
                  <a:lnTo>
                    <a:pt x="2" y="19"/>
                  </a:lnTo>
                  <a:lnTo>
                    <a:pt x="4" y="16"/>
                  </a:lnTo>
                  <a:lnTo>
                    <a:pt x="10" y="10"/>
                  </a:lnTo>
                  <a:lnTo>
                    <a:pt x="10" y="10"/>
                  </a:lnTo>
                  <a:lnTo>
                    <a:pt x="14" y="6"/>
                  </a:lnTo>
                  <a:lnTo>
                    <a:pt x="19" y="4"/>
                  </a:lnTo>
                  <a:lnTo>
                    <a:pt x="25" y="2"/>
                  </a:lnTo>
                  <a:lnTo>
                    <a:pt x="31" y="0"/>
                  </a:lnTo>
                  <a:lnTo>
                    <a:pt x="31" y="0"/>
                  </a:lnTo>
                  <a:lnTo>
                    <a:pt x="36" y="2"/>
                  </a:lnTo>
                  <a:lnTo>
                    <a:pt x="42" y="4"/>
                  </a:lnTo>
                  <a:lnTo>
                    <a:pt x="48" y="6"/>
                  </a:lnTo>
                  <a:lnTo>
                    <a:pt x="51" y="10"/>
                  </a:lnTo>
                  <a:lnTo>
                    <a:pt x="51" y="10"/>
                  </a:lnTo>
                  <a:lnTo>
                    <a:pt x="55" y="16"/>
                  </a:lnTo>
                  <a:lnTo>
                    <a:pt x="59" y="19"/>
                  </a:lnTo>
                  <a:lnTo>
                    <a:pt x="61" y="25"/>
                  </a:lnTo>
                  <a:lnTo>
                    <a:pt x="61" y="33"/>
                  </a:lnTo>
                  <a:lnTo>
                    <a:pt x="61" y="33"/>
                  </a:lnTo>
                  <a:lnTo>
                    <a:pt x="61" y="38"/>
                  </a:lnTo>
                  <a:lnTo>
                    <a:pt x="59" y="44"/>
                  </a:lnTo>
                  <a:lnTo>
                    <a:pt x="59" y="44"/>
                  </a:lnTo>
                  <a:lnTo>
                    <a:pt x="53" y="51"/>
                  </a:lnTo>
                  <a:lnTo>
                    <a:pt x="48" y="57"/>
                  </a:lnTo>
                  <a:lnTo>
                    <a:pt x="40" y="61"/>
                  </a:lnTo>
                  <a:lnTo>
                    <a:pt x="31" y="63"/>
                  </a:ln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pitchFamily="34" charset="0"/>
              </a:endParaRPr>
            </a:p>
          </p:txBody>
        </p:sp>
        <p:sp>
          <p:nvSpPr>
            <p:cNvPr id="23" name="Freeform 54"/>
            <p:cNvSpPr>
              <a:spLocks/>
            </p:cNvSpPr>
            <p:nvPr/>
          </p:nvSpPr>
          <p:spPr bwMode="auto">
            <a:xfrm>
              <a:off x="1458913" y="5195083"/>
              <a:ext cx="47625" cy="47625"/>
            </a:xfrm>
            <a:custGeom>
              <a:avLst/>
              <a:gdLst>
                <a:gd name="T0" fmla="*/ 58 w 60"/>
                <a:gd name="T1" fmla="*/ 43 h 60"/>
                <a:gd name="T2" fmla="*/ 58 w 60"/>
                <a:gd name="T3" fmla="*/ 43 h 60"/>
                <a:gd name="T4" fmla="*/ 60 w 60"/>
                <a:gd name="T5" fmla="*/ 37 h 60"/>
                <a:gd name="T6" fmla="*/ 60 w 60"/>
                <a:gd name="T7" fmla="*/ 30 h 60"/>
                <a:gd name="T8" fmla="*/ 60 w 60"/>
                <a:gd name="T9" fmla="*/ 30 h 60"/>
                <a:gd name="T10" fmla="*/ 60 w 60"/>
                <a:gd name="T11" fmla="*/ 24 h 60"/>
                <a:gd name="T12" fmla="*/ 58 w 60"/>
                <a:gd name="T13" fmla="*/ 19 h 60"/>
                <a:gd name="T14" fmla="*/ 54 w 60"/>
                <a:gd name="T15" fmla="*/ 13 h 60"/>
                <a:gd name="T16" fmla="*/ 50 w 60"/>
                <a:gd name="T17" fmla="*/ 9 h 60"/>
                <a:gd name="T18" fmla="*/ 50 w 60"/>
                <a:gd name="T19" fmla="*/ 9 h 60"/>
                <a:gd name="T20" fmla="*/ 47 w 60"/>
                <a:gd name="T21" fmla="*/ 5 h 60"/>
                <a:gd name="T22" fmla="*/ 41 w 60"/>
                <a:gd name="T23" fmla="*/ 2 h 60"/>
                <a:gd name="T24" fmla="*/ 35 w 60"/>
                <a:gd name="T25" fmla="*/ 0 h 60"/>
                <a:gd name="T26" fmla="*/ 30 w 60"/>
                <a:gd name="T27" fmla="*/ 0 h 60"/>
                <a:gd name="T28" fmla="*/ 30 w 60"/>
                <a:gd name="T29" fmla="*/ 0 h 60"/>
                <a:gd name="T30" fmla="*/ 24 w 60"/>
                <a:gd name="T31" fmla="*/ 0 h 60"/>
                <a:gd name="T32" fmla="*/ 18 w 60"/>
                <a:gd name="T33" fmla="*/ 2 h 60"/>
                <a:gd name="T34" fmla="*/ 13 w 60"/>
                <a:gd name="T35" fmla="*/ 5 h 60"/>
                <a:gd name="T36" fmla="*/ 7 w 60"/>
                <a:gd name="T37" fmla="*/ 9 h 60"/>
                <a:gd name="T38" fmla="*/ 7 w 60"/>
                <a:gd name="T39" fmla="*/ 9 h 60"/>
                <a:gd name="T40" fmla="*/ 3 w 60"/>
                <a:gd name="T41" fmla="*/ 13 h 60"/>
                <a:gd name="T42" fmla="*/ 1 w 60"/>
                <a:gd name="T43" fmla="*/ 19 h 60"/>
                <a:gd name="T44" fmla="*/ 0 w 60"/>
                <a:gd name="T45" fmla="*/ 24 h 60"/>
                <a:gd name="T46" fmla="*/ 0 w 60"/>
                <a:gd name="T47" fmla="*/ 30 h 60"/>
                <a:gd name="T48" fmla="*/ 0 w 60"/>
                <a:gd name="T49" fmla="*/ 30 h 60"/>
                <a:gd name="T50" fmla="*/ 0 w 60"/>
                <a:gd name="T51" fmla="*/ 37 h 60"/>
                <a:gd name="T52" fmla="*/ 1 w 60"/>
                <a:gd name="T53" fmla="*/ 43 h 60"/>
                <a:gd name="T54" fmla="*/ 3 w 60"/>
                <a:gd name="T55" fmla="*/ 47 h 60"/>
                <a:gd name="T56" fmla="*/ 7 w 60"/>
                <a:gd name="T57" fmla="*/ 53 h 60"/>
                <a:gd name="T58" fmla="*/ 13 w 60"/>
                <a:gd name="T59" fmla="*/ 56 h 60"/>
                <a:gd name="T60" fmla="*/ 18 w 60"/>
                <a:gd name="T61" fmla="*/ 58 h 60"/>
                <a:gd name="T62" fmla="*/ 24 w 60"/>
                <a:gd name="T63" fmla="*/ 60 h 60"/>
                <a:gd name="T64" fmla="*/ 30 w 60"/>
                <a:gd name="T65" fmla="*/ 60 h 60"/>
                <a:gd name="T66" fmla="*/ 30 w 60"/>
                <a:gd name="T67" fmla="*/ 60 h 60"/>
                <a:gd name="T68" fmla="*/ 39 w 60"/>
                <a:gd name="T69" fmla="*/ 60 h 60"/>
                <a:gd name="T70" fmla="*/ 47 w 60"/>
                <a:gd name="T71" fmla="*/ 56 h 60"/>
                <a:gd name="T72" fmla="*/ 52 w 60"/>
                <a:gd name="T73" fmla="*/ 51 h 60"/>
                <a:gd name="T74" fmla="*/ 58 w 60"/>
                <a:gd name="T75" fmla="*/ 4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0">
                  <a:moveTo>
                    <a:pt x="58" y="43"/>
                  </a:moveTo>
                  <a:lnTo>
                    <a:pt x="58" y="43"/>
                  </a:lnTo>
                  <a:lnTo>
                    <a:pt x="60" y="37"/>
                  </a:lnTo>
                  <a:lnTo>
                    <a:pt x="60" y="30"/>
                  </a:lnTo>
                  <a:lnTo>
                    <a:pt x="60" y="30"/>
                  </a:lnTo>
                  <a:lnTo>
                    <a:pt x="60" y="24"/>
                  </a:lnTo>
                  <a:lnTo>
                    <a:pt x="58" y="19"/>
                  </a:lnTo>
                  <a:lnTo>
                    <a:pt x="54" y="13"/>
                  </a:lnTo>
                  <a:lnTo>
                    <a:pt x="50" y="9"/>
                  </a:lnTo>
                  <a:lnTo>
                    <a:pt x="50" y="9"/>
                  </a:lnTo>
                  <a:lnTo>
                    <a:pt x="47" y="5"/>
                  </a:lnTo>
                  <a:lnTo>
                    <a:pt x="41" y="2"/>
                  </a:lnTo>
                  <a:lnTo>
                    <a:pt x="35" y="0"/>
                  </a:lnTo>
                  <a:lnTo>
                    <a:pt x="30" y="0"/>
                  </a:lnTo>
                  <a:lnTo>
                    <a:pt x="30" y="0"/>
                  </a:lnTo>
                  <a:lnTo>
                    <a:pt x="24" y="0"/>
                  </a:lnTo>
                  <a:lnTo>
                    <a:pt x="18" y="2"/>
                  </a:lnTo>
                  <a:lnTo>
                    <a:pt x="13" y="5"/>
                  </a:lnTo>
                  <a:lnTo>
                    <a:pt x="7" y="9"/>
                  </a:lnTo>
                  <a:lnTo>
                    <a:pt x="7" y="9"/>
                  </a:lnTo>
                  <a:lnTo>
                    <a:pt x="3" y="13"/>
                  </a:lnTo>
                  <a:lnTo>
                    <a:pt x="1" y="19"/>
                  </a:lnTo>
                  <a:lnTo>
                    <a:pt x="0" y="24"/>
                  </a:lnTo>
                  <a:lnTo>
                    <a:pt x="0" y="30"/>
                  </a:lnTo>
                  <a:lnTo>
                    <a:pt x="0" y="30"/>
                  </a:lnTo>
                  <a:lnTo>
                    <a:pt x="0" y="37"/>
                  </a:lnTo>
                  <a:lnTo>
                    <a:pt x="1" y="43"/>
                  </a:lnTo>
                  <a:lnTo>
                    <a:pt x="3" y="47"/>
                  </a:lnTo>
                  <a:lnTo>
                    <a:pt x="7" y="53"/>
                  </a:lnTo>
                  <a:lnTo>
                    <a:pt x="13" y="56"/>
                  </a:lnTo>
                  <a:lnTo>
                    <a:pt x="18" y="58"/>
                  </a:lnTo>
                  <a:lnTo>
                    <a:pt x="24" y="60"/>
                  </a:lnTo>
                  <a:lnTo>
                    <a:pt x="30" y="60"/>
                  </a:lnTo>
                  <a:lnTo>
                    <a:pt x="30" y="60"/>
                  </a:lnTo>
                  <a:lnTo>
                    <a:pt x="39" y="60"/>
                  </a:lnTo>
                  <a:lnTo>
                    <a:pt x="47" y="56"/>
                  </a:lnTo>
                  <a:lnTo>
                    <a:pt x="52" y="51"/>
                  </a:lnTo>
                  <a:lnTo>
                    <a:pt x="58" y="43"/>
                  </a:ln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pitchFamily="34" charset="0"/>
              </a:endParaRPr>
            </a:p>
          </p:txBody>
        </p:sp>
        <p:sp>
          <p:nvSpPr>
            <p:cNvPr id="24" name="Freeform 55"/>
            <p:cNvSpPr>
              <a:spLocks/>
            </p:cNvSpPr>
            <p:nvPr/>
          </p:nvSpPr>
          <p:spPr bwMode="auto">
            <a:xfrm>
              <a:off x="1144588" y="5031570"/>
              <a:ext cx="288925" cy="142875"/>
            </a:xfrm>
            <a:custGeom>
              <a:avLst/>
              <a:gdLst>
                <a:gd name="T0" fmla="*/ 76 w 364"/>
                <a:gd name="T1" fmla="*/ 0 h 179"/>
                <a:gd name="T2" fmla="*/ 348 w 364"/>
                <a:gd name="T3" fmla="*/ 0 h 179"/>
                <a:gd name="T4" fmla="*/ 348 w 364"/>
                <a:gd name="T5" fmla="*/ 0 h 179"/>
                <a:gd name="T6" fmla="*/ 354 w 364"/>
                <a:gd name="T7" fmla="*/ 2 h 179"/>
                <a:gd name="T8" fmla="*/ 360 w 364"/>
                <a:gd name="T9" fmla="*/ 4 h 179"/>
                <a:gd name="T10" fmla="*/ 364 w 364"/>
                <a:gd name="T11" fmla="*/ 9 h 179"/>
                <a:gd name="T12" fmla="*/ 364 w 364"/>
                <a:gd name="T13" fmla="*/ 15 h 179"/>
                <a:gd name="T14" fmla="*/ 364 w 364"/>
                <a:gd name="T15" fmla="*/ 38 h 179"/>
                <a:gd name="T16" fmla="*/ 364 w 364"/>
                <a:gd name="T17" fmla="*/ 38 h 179"/>
                <a:gd name="T18" fmla="*/ 364 w 364"/>
                <a:gd name="T19" fmla="*/ 43 h 179"/>
                <a:gd name="T20" fmla="*/ 360 w 364"/>
                <a:gd name="T21" fmla="*/ 47 h 179"/>
                <a:gd name="T22" fmla="*/ 354 w 364"/>
                <a:gd name="T23" fmla="*/ 51 h 179"/>
                <a:gd name="T24" fmla="*/ 348 w 364"/>
                <a:gd name="T25" fmla="*/ 53 h 179"/>
                <a:gd name="T26" fmla="*/ 100 w 364"/>
                <a:gd name="T27" fmla="*/ 53 h 179"/>
                <a:gd name="T28" fmla="*/ 49 w 364"/>
                <a:gd name="T29" fmla="*/ 172 h 179"/>
                <a:gd name="T30" fmla="*/ 49 w 364"/>
                <a:gd name="T31" fmla="*/ 172 h 179"/>
                <a:gd name="T32" fmla="*/ 45 w 364"/>
                <a:gd name="T33" fmla="*/ 175 h 179"/>
                <a:gd name="T34" fmla="*/ 40 w 364"/>
                <a:gd name="T35" fmla="*/ 179 h 179"/>
                <a:gd name="T36" fmla="*/ 34 w 364"/>
                <a:gd name="T37" fmla="*/ 179 h 179"/>
                <a:gd name="T38" fmla="*/ 28 w 364"/>
                <a:gd name="T39" fmla="*/ 179 h 179"/>
                <a:gd name="T40" fmla="*/ 10 w 364"/>
                <a:gd name="T41" fmla="*/ 170 h 179"/>
                <a:gd name="T42" fmla="*/ 10 w 364"/>
                <a:gd name="T43" fmla="*/ 170 h 179"/>
                <a:gd name="T44" fmla="*/ 4 w 364"/>
                <a:gd name="T45" fmla="*/ 166 h 179"/>
                <a:gd name="T46" fmla="*/ 0 w 364"/>
                <a:gd name="T47" fmla="*/ 162 h 179"/>
                <a:gd name="T48" fmla="*/ 0 w 364"/>
                <a:gd name="T49" fmla="*/ 157 h 179"/>
                <a:gd name="T50" fmla="*/ 2 w 364"/>
                <a:gd name="T51" fmla="*/ 149 h 179"/>
                <a:gd name="T52" fmla="*/ 62 w 364"/>
                <a:gd name="T53" fmla="*/ 9 h 179"/>
                <a:gd name="T54" fmla="*/ 62 w 364"/>
                <a:gd name="T55" fmla="*/ 9 h 179"/>
                <a:gd name="T56" fmla="*/ 64 w 364"/>
                <a:gd name="T57" fmla="*/ 5 h 179"/>
                <a:gd name="T58" fmla="*/ 68 w 364"/>
                <a:gd name="T59" fmla="*/ 2 h 179"/>
                <a:gd name="T60" fmla="*/ 72 w 364"/>
                <a:gd name="T61" fmla="*/ 0 h 179"/>
                <a:gd name="T62" fmla="*/ 76 w 364"/>
                <a:gd name="T6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4" h="179">
                  <a:moveTo>
                    <a:pt x="76" y="0"/>
                  </a:moveTo>
                  <a:lnTo>
                    <a:pt x="348" y="0"/>
                  </a:lnTo>
                  <a:lnTo>
                    <a:pt x="348" y="0"/>
                  </a:lnTo>
                  <a:lnTo>
                    <a:pt x="354" y="2"/>
                  </a:lnTo>
                  <a:lnTo>
                    <a:pt x="360" y="4"/>
                  </a:lnTo>
                  <a:lnTo>
                    <a:pt x="364" y="9"/>
                  </a:lnTo>
                  <a:lnTo>
                    <a:pt x="364" y="15"/>
                  </a:lnTo>
                  <a:lnTo>
                    <a:pt x="364" y="38"/>
                  </a:lnTo>
                  <a:lnTo>
                    <a:pt x="364" y="38"/>
                  </a:lnTo>
                  <a:lnTo>
                    <a:pt x="364" y="43"/>
                  </a:lnTo>
                  <a:lnTo>
                    <a:pt x="360" y="47"/>
                  </a:lnTo>
                  <a:lnTo>
                    <a:pt x="354" y="51"/>
                  </a:lnTo>
                  <a:lnTo>
                    <a:pt x="348" y="53"/>
                  </a:lnTo>
                  <a:lnTo>
                    <a:pt x="100" y="53"/>
                  </a:lnTo>
                  <a:lnTo>
                    <a:pt x="49" y="172"/>
                  </a:lnTo>
                  <a:lnTo>
                    <a:pt x="49" y="172"/>
                  </a:lnTo>
                  <a:lnTo>
                    <a:pt x="45" y="175"/>
                  </a:lnTo>
                  <a:lnTo>
                    <a:pt x="40" y="179"/>
                  </a:lnTo>
                  <a:lnTo>
                    <a:pt x="34" y="179"/>
                  </a:lnTo>
                  <a:lnTo>
                    <a:pt x="28" y="179"/>
                  </a:lnTo>
                  <a:lnTo>
                    <a:pt x="10" y="170"/>
                  </a:lnTo>
                  <a:lnTo>
                    <a:pt x="10" y="170"/>
                  </a:lnTo>
                  <a:lnTo>
                    <a:pt x="4" y="166"/>
                  </a:lnTo>
                  <a:lnTo>
                    <a:pt x="0" y="162"/>
                  </a:lnTo>
                  <a:lnTo>
                    <a:pt x="0" y="157"/>
                  </a:lnTo>
                  <a:lnTo>
                    <a:pt x="2" y="149"/>
                  </a:lnTo>
                  <a:lnTo>
                    <a:pt x="62" y="9"/>
                  </a:lnTo>
                  <a:lnTo>
                    <a:pt x="62" y="9"/>
                  </a:lnTo>
                  <a:lnTo>
                    <a:pt x="64" y="5"/>
                  </a:lnTo>
                  <a:lnTo>
                    <a:pt x="68" y="2"/>
                  </a:lnTo>
                  <a:lnTo>
                    <a:pt x="72" y="0"/>
                  </a:lnTo>
                  <a:lnTo>
                    <a:pt x="76" y="0"/>
                  </a:ln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pitchFamily="34" charset="0"/>
              </a:endParaRPr>
            </a:p>
          </p:txBody>
        </p:sp>
        <p:sp>
          <p:nvSpPr>
            <p:cNvPr id="25" name="Freeform 56"/>
            <p:cNvSpPr>
              <a:spLocks/>
            </p:cNvSpPr>
            <p:nvPr/>
          </p:nvSpPr>
          <p:spPr bwMode="auto">
            <a:xfrm>
              <a:off x="1112838" y="5188733"/>
              <a:ext cx="49213" cy="49213"/>
            </a:xfrm>
            <a:custGeom>
              <a:avLst/>
              <a:gdLst>
                <a:gd name="T0" fmla="*/ 58 w 62"/>
                <a:gd name="T1" fmla="*/ 44 h 62"/>
                <a:gd name="T2" fmla="*/ 58 w 62"/>
                <a:gd name="T3" fmla="*/ 44 h 62"/>
                <a:gd name="T4" fmla="*/ 60 w 62"/>
                <a:gd name="T5" fmla="*/ 38 h 62"/>
                <a:gd name="T6" fmla="*/ 62 w 62"/>
                <a:gd name="T7" fmla="*/ 32 h 62"/>
                <a:gd name="T8" fmla="*/ 62 w 62"/>
                <a:gd name="T9" fmla="*/ 32 h 62"/>
                <a:gd name="T10" fmla="*/ 60 w 62"/>
                <a:gd name="T11" fmla="*/ 25 h 62"/>
                <a:gd name="T12" fmla="*/ 58 w 62"/>
                <a:gd name="T13" fmla="*/ 19 h 62"/>
                <a:gd name="T14" fmla="*/ 56 w 62"/>
                <a:gd name="T15" fmla="*/ 15 h 62"/>
                <a:gd name="T16" fmla="*/ 52 w 62"/>
                <a:gd name="T17" fmla="*/ 10 h 62"/>
                <a:gd name="T18" fmla="*/ 52 w 62"/>
                <a:gd name="T19" fmla="*/ 10 h 62"/>
                <a:gd name="T20" fmla="*/ 47 w 62"/>
                <a:gd name="T21" fmla="*/ 6 h 62"/>
                <a:gd name="T22" fmla="*/ 43 w 62"/>
                <a:gd name="T23" fmla="*/ 4 h 62"/>
                <a:gd name="T24" fmla="*/ 37 w 62"/>
                <a:gd name="T25" fmla="*/ 2 h 62"/>
                <a:gd name="T26" fmla="*/ 30 w 62"/>
                <a:gd name="T27" fmla="*/ 0 h 62"/>
                <a:gd name="T28" fmla="*/ 30 w 62"/>
                <a:gd name="T29" fmla="*/ 0 h 62"/>
                <a:gd name="T30" fmla="*/ 24 w 62"/>
                <a:gd name="T31" fmla="*/ 2 h 62"/>
                <a:gd name="T32" fmla="*/ 19 w 62"/>
                <a:gd name="T33" fmla="*/ 4 h 62"/>
                <a:gd name="T34" fmla="*/ 13 w 62"/>
                <a:gd name="T35" fmla="*/ 6 h 62"/>
                <a:gd name="T36" fmla="*/ 9 w 62"/>
                <a:gd name="T37" fmla="*/ 10 h 62"/>
                <a:gd name="T38" fmla="*/ 9 w 62"/>
                <a:gd name="T39" fmla="*/ 10 h 62"/>
                <a:gd name="T40" fmla="*/ 5 w 62"/>
                <a:gd name="T41" fmla="*/ 15 h 62"/>
                <a:gd name="T42" fmla="*/ 2 w 62"/>
                <a:gd name="T43" fmla="*/ 19 h 62"/>
                <a:gd name="T44" fmla="*/ 2 w 62"/>
                <a:gd name="T45" fmla="*/ 25 h 62"/>
                <a:gd name="T46" fmla="*/ 0 w 62"/>
                <a:gd name="T47" fmla="*/ 32 h 62"/>
                <a:gd name="T48" fmla="*/ 0 w 62"/>
                <a:gd name="T49" fmla="*/ 32 h 62"/>
                <a:gd name="T50" fmla="*/ 2 w 62"/>
                <a:gd name="T51" fmla="*/ 38 h 62"/>
                <a:gd name="T52" fmla="*/ 2 w 62"/>
                <a:gd name="T53" fmla="*/ 44 h 62"/>
                <a:gd name="T54" fmla="*/ 5 w 62"/>
                <a:gd name="T55" fmla="*/ 49 h 62"/>
                <a:gd name="T56" fmla="*/ 9 w 62"/>
                <a:gd name="T57" fmla="*/ 53 h 62"/>
                <a:gd name="T58" fmla="*/ 13 w 62"/>
                <a:gd name="T59" fmla="*/ 57 h 62"/>
                <a:gd name="T60" fmla="*/ 19 w 62"/>
                <a:gd name="T61" fmla="*/ 61 h 62"/>
                <a:gd name="T62" fmla="*/ 24 w 62"/>
                <a:gd name="T63" fmla="*/ 61 h 62"/>
                <a:gd name="T64" fmla="*/ 30 w 62"/>
                <a:gd name="T65" fmla="*/ 62 h 62"/>
                <a:gd name="T66" fmla="*/ 30 w 62"/>
                <a:gd name="T67" fmla="*/ 62 h 62"/>
                <a:gd name="T68" fmla="*/ 39 w 62"/>
                <a:gd name="T69" fmla="*/ 61 h 62"/>
                <a:gd name="T70" fmla="*/ 47 w 62"/>
                <a:gd name="T71" fmla="*/ 57 h 62"/>
                <a:gd name="T72" fmla="*/ 54 w 62"/>
                <a:gd name="T73" fmla="*/ 51 h 62"/>
                <a:gd name="T74" fmla="*/ 58 w 62"/>
                <a:gd name="T75" fmla="*/ 4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 h="62">
                  <a:moveTo>
                    <a:pt x="58" y="44"/>
                  </a:moveTo>
                  <a:lnTo>
                    <a:pt x="58" y="44"/>
                  </a:lnTo>
                  <a:lnTo>
                    <a:pt x="60" y="38"/>
                  </a:lnTo>
                  <a:lnTo>
                    <a:pt x="62" y="32"/>
                  </a:lnTo>
                  <a:lnTo>
                    <a:pt x="62" y="32"/>
                  </a:lnTo>
                  <a:lnTo>
                    <a:pt x="60" y="25"/>
                  </a:lnTo>
                  <a:lnTo>
                    <a:pt x="58" y="19"/>
                  </a:lnTo>
                  <a:lnTo>
                    <a:pt x="56" y="15"/>
                  </a:lnTo>
                  <a:lnTo>
                    <a:pt x="52" y="10"/>
                  </a:lnTo>
                  <a:lnTo>
                    <a:pt x="52" y="10"/>
                  </a:lnTo>
                  <a:lnTo>
                    <a:pt x="47" y="6"/>
                  </a:lnTo>
                  <a:lnTo>
                    <a:pt x="43" y="4"/>
                  </a:lnTo>
                  <a:lnTo>
                    <a:pt x="37" y="2"/>
                  </a:lnTo>
                  <a:lnTo>
                    <a:pt x="30" y="0"/>
                  </a:lnTo>
                  <a:lnTo>
                    <a:pt x="30" y="0"/>
                  </a:lnTo>
                  <a:lnTo>
                    <a:pt x="24" y="2"/>
                  </a:lnTo>
                  <a:lnTo>
                    <a:pt x="19" y="4"/>
                  </a:lnTo>
                  <a:lnTo>
                    <a:pt x="13" y="6"/>
                  </a:lnTo>
                  <a:lnTo>
                    <a:pt x="9" y="10"/>
                  </a:lnTo>
                  <a:lnTo>
                    <a:pt x="9" y="10"/>
                  </a:lnTo>
                  <a:lnTo>
                    <a:pt x="5" y="15"/>
                  </a:lnTo>
                  <a:lnTo>
                    <a:pt x="2" y="19"/>
                  </a:lnTo>
                  <a:lnTo>
                    <a:pt x="2" y="25"/>
                  </a:lnTo>
                  <a:lnTo>
                    <a:pt x="0" y="32"/>
                  </a:lnTo>
                  <a:lnTo>
                    <a:pt x="0" y="32"/>
                  </a:lnTo>
                  <a:lnTo>
                    <a:pt x="2" y="38"/>
                  </a:lnTo>
                  <a:lnTo>
                    <a:pt x="2" y="44"/>
                  </a:lnTo>
                  <a:lnTo>
                    <a:pt x="5" y="49"/>
                  </a:lnTo>
                  <a:lnTo>
                    <a:pt x="9" y="53"/>
                  </a:lnTo>
                  <a:lnTo>
                    <a:pt x="13" y="57"/>
                  </a:lnTo>
                  <a:lnTo>
                    <a:pt x="19" y="61"/>
                  </a:lnTo>
                  <a:lnTo>
                    <a:pt x="24" y="61"/>
                  </a:lnTo>
                  <a:lnTo>
                    <a:pt x="30" y="62"/>
                  </a:lnTo>
                  <a:lnTo>
                    <a:pt x="30" y="62"/>
                  </a:lnTo>
                  <a:lnTo>
                    <a:pt x="39" y="61"/>
                  </a:lnTo>
                  <a:lnTo>
                    <a:pt x="47" y="57"/>
                  </a:lnTo>
                  <a:lnTo>
                    <a:pt x="54" y="51"/>
                  </a:lnTo>
                  <a:lnTo>
                    <a:pt x="58" y="44"/>
                  </a:ln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pitchFamily="34" charset="0"/>
              </a:endParaRPr>
            </a:p>
          </p:txBody>
        </p:sp>
        <p:sp>
          <p:nvSpPr>
            <p:cNvPr id="26" name="Freeform 57"/>
            <p:cNvSpPr>
              <a:spLocks/>
            </p:cNvSpPr>
            <p:nvPr/>
          </p:nvSpPr>
          <p:spPr bwMode="auto">
            <a:xfrm>
              <a:off x="1458913" y="5028395"/>
              <a:ext cx="47625" cy="47625"/>
            </a:xfrm>
            <a:custGeom>
              <a:avLst/>
              <a:gdLst>
                <a:gd name="T0" fmla="*/ 30 w 60"/>
                <a:gd name="T1" fmla="*/ 60 h 60"/>
                <a:gd name="T2" fmla="*/ 30 w 60"/>
                <a:gd name="T3" fmla="*/ 60 h 60"/>
                <a:gd name="T4" fmla="*/ 24 w 60"/>
                <a:gd name="T5" fmla="*/ 60 h 60"/>
                <a:gd name="T6" fmla="*/ 18 w 60"/>
                <a:gd name="T7" fmla="*/ 59 h 60"/>
                <a:gd name="T8" fmla="*/ 13 w 60"/>
                <a:gd name="T9" fmla="*/ 55 h 60"/>
                <a:gd name="T10" fmla="*/ 7 w 60"/>
                <a:gd name="T11" fmla="*/ 51 h 60"/>
                <a:gd name="T12" fmla="*/ 3 w 60"/>
                <a:gd name="T13" fmla="*/ 47 h 60"/>
                <a:gd name="T14" fmla="*/ 1 w 60"/>
                <a:gd name="T15" fmla="*/ 42 h 60"/>
                <a:gd name="T16" fmla="*/ 0 w 60"/>
                <a:gd name="T17" fmla="*/ 36 h 60"/>
                <a:gd name="T18" fmla="*/ 0 w 60"/>
                <a:gd name="T19" fmla="*/ 30 h 60"/>
                <a:gd name="T20" fmla="*/ 0 w 60"/>
                <a:gd name="T21" fmla="*/ 30 h 60"/>
                <a:gd name="T22" fmla="*/ 0 w 60"/>
                <a:gd name="T23" fmla="*/ 25 h 60"/>
                <a:gd name="T24" fmla="*/ 1 w 60"/>
                <a:gd name="T25" fmla="*/ 19 h 60"/>
                <a:gd name="T26" fmla="*/ 3 w 60"/>
                <a:gd name="T27" fmla="*/ 13 h 60"/>
                <a:gd name="T28" fmla="*/ 7 w 60"/>
                <a:gd name="T29" fmla="*/ 8 h 60"/>
                <a:gd name="T30" fmla="*/ 7 w 60"/>
                <a:gd name="T31" fmla="*/ 8 h 60"/>
                <a:gd name="T32" fmla="*/ 13 w 60"/>
                <a:gd name="T33" fmla="*/ 4 h 60"/>
                <a:gd name="T34" fmla="*/ 18 w 60"/>
                <a:gd name="T35" fmla="*/ 2 h 60"/>
                <a:gd name="T36" fmla="*/ 24 w 60"/>
                <a:gd name="T37" fmla="*/ 0 h 60"/>
                <a:gd name="T38" fmla="*/ 30 w 60"/>
                <a:gd name="T39" fmla="*/ 0 h 60"/>
                <a:gd name="T40" fmla="*/ 30 w 60"/>
                <a:gd name="T41" fmla="*/ 0 h 60"/>
                <a:gd name="T42" fmla="*/ 35 w 60"/>
                <a:gd name="T43" fmla="*/ 0 h 60"/>
                <a:gd name="T44" fmla="*/ 41 w 60"/>
                <a:gd name="T45" fmla="*/ 2 h 60"/>
                <a:gd name="T46" fmla="*/ 47 w 60"/>
                <a:gd name="T47" fmla="*/ 4 h 60"/>
                <a:gd name="T48" fmla="*/ 50 w 60"/>
                <a:gd name="T49" fmla="*/ 8 h 60"/>
                <a:gd name="T50" fmla="*/ 50 w 60"/>
                <a:gd name="T51" fmla="*/ 8 h 60"/>
                <a:gd name="T52" fmla="*/ 54 w 60"/>
                <a:gd name="T53" fmla="*/ 13 h 60"/>
                <a:gd name="T54" fmla="*/ 58 w 60"/>
                <a:gd name="T55" fmla="*/ 19 h 60"/>
                <a:gd name="T56" fmla="*/ 60 w 60"/>
                <a:gd name="T57" fmla="*/ 25 h 60"/>
                <a:gd name="T58" fmla="*/ 60 w 60"/>
                <a:gd name="T59" fmla="*/ 30 h 60"/>
                <a:gd name="T60" fmla="*/ 60 w 60"/>
                <a:gd name="T61" fmla="*/ 30 h 60"/>
                <a:gd name="T62" fmla="*/ 60 w 60"/>
                <a:gd name="T63" fmla="*/ 36 h 60"/>
                <a:gd name="T64" fmla="*/ 58 w 60"/>
                <a:gd name="T65" fmla="*/ 42 h 60"/>
                <a:gd name="T66" fmla="*/ 58 w 60"/>
                <a:gd name="T67" fmla="*/ 42 h 60"/>
                <a:gd name="T68" fmla="*/ 52 w 60"/>
                <a:gd name="T69" fmla="*/ 49 h 60"/>
                <a:gd name="T70" fmla="*/ 47 w 60"/>
                <a:gd name="T71" fmla="*/ 55 h 60"/>
                <a:gd name="T72" fmla="*/ 39 w 60"/>
                <a:gd name="T73" fmla="*/ 59 h 60"/>
                <a:gd name="T74" fmla="*/ 30 w 60"/>
                <a:gd name="T7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0">
                  <a:moveTo>
                    <a:pt x="30" y="60"/>
                  </a:moveTo>
                  <a:lnTo>
                    <a:pt x="30" y="60"/>
                  </a:lnTo>
                  <a:lnTo>
                    <a:pt x="24" y="60"/>
                  </a:lnTo>
                  <a:lnTo>
                    <a:pt x="18" y="59"/>
                  </a:lnTo>
                  <a:lnTo>
                    <a:pt x="13" y="55"/>
                  </a:lnTo>
                  <a:lnTo>
                    <a:pt x="7" y="51"/>
                  </a:lnTo>
                  <a:lnTo>
                    <a:pt x="3" y="47"/>
                  </a:lnTo>
                  <a:lnTo>
                    <a:pt x="1" y="42"/>
                  </a:lnTo>
                  <a:lnTo>
                    <a:pt x="0" y="36"/>
                  </a:lnTo>
                  <a:lnTo>
                    <a:pt x="0" y="30"/>
                  </a:lnTo>
                  <a:lnTo>
                    <a:pt x="0" y="30"/>
                  </a:lnTo>
                  <a:lnTo>
                    <a:pt x="0" y="25"/>
                  </a:lnTo>
                  <a:lnTo>
                    <a:pt x="1" y="19"/>
                  </a:lnTo>
                  <a:lnTo>
                    <a:pt x="3" y="13"/>
                  </a:lnTo>
                  <a:lnTo>
                    <a:pt x="7" y="8"/>
                  </a:lnTo>
                  <a:lnTo>
                    <a:pt x="7" y="8"/>
                  </a:lnTo>
                  <a:lnTo>
                    <a:pt x="13" y="4"/>
                  </a:lnTo>
                  <a:lnTo>
                    <a:pt x="18" y="2"/>
                  </a:lnTo>
                  <a:lnTo>
                    <a:pt x="24" y="0"/>
                  </a:lnTo>
                  <a:lnTo>
                    <a:pt x="30" y="0"/>
                  </a:lnTo>
                  <a:lnTo>
                    <a:pt x="30" y="0"/>
                  </a:lnTo>
                  <a:lnTo>
                    <a:pt x="35" y="0"/>
                  </a:lnTo>
                  <a:lnTo>
                    <a:pt x="41" y="2"/>
                  </a:lnTo>
                  <a:lnTo>
                    <a:pt x="47" y="4"/>
                  </a:lnTo>
                  <a:lnTo>
                    <a:pt x="50" y="8"/>
                  </a:lnTo>
                  <a:lnTo>
                    <a:pt x="50" y="8"/>
                  </a:lnTo>
                  <a:lnTo>
                    <a:pt x="54" y="13"/>
                  </a:lnTo>
                  <a:lnTo>
                    <a:pt x="58" y="19"/>
                  </a:lnTo>
                  <a:lnTo>
                    <a:pt x="60" y="25"/>
                  </a:lnTo>
                  <a:lnTo>
                    <a:pt x="60" y="30"/>
                  </a:lnTo>
                  <a:lnTo>
                    <a:pt x="60" y="30"/>
                  </a:lnTo>
                  <a:lnTo>
                    <a:pt x="60" y="36"/>
                  </a:lnTo>
                  <a:lnTo>
                    <a:pt x="58" y="42"/>
                  </a:lnTo>
                  <a:lnTo>
                    <a:pt x="58" y="42"/>
                  </a:lnTo>
                  <a:lnTo>
                    <a:pt x="52" y="49"/>
                  </a:lnTo>
                  <a:lnTo>
                    <a:pt x="47" y="55"/>
                  </a:lnTo>
                  <a:lnTo>
                    <a:pt x="39" y="59"/>
                  </a:lnTo>
                  <a:lnTo>
                    <a:pt x="30" y="60"/>
                  </a:ln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pitchFamily="34" charset="0"/>
              </a:endParaRPr>
            </a:p>
          </p:txBody>
        </p:sp>
        <p:sp>
          <p:nvSpPr>
            <p:cNvPr id="27" name="Freeform 58"/>
            <p:cNvSpPr>
              <a:spLocks/>
            </p:cNvSpPr>
            <p:nvPr/>
          </p:nvSpPr>
          <p:spPr bwMode="auto">
            <a:xfrm>
              <a:off x="995363" y="5272870"/>
              <a:ext cx="47625" cy="47625"/>
            </a:xfrm>
            <a:custGeom>
              <a:avLst/>
              <a:gdLst>
                <a:gd name="T0" fmla="*/ 58 w 60"/>
                <a:gd name="T1" fmla="*/ 43 h 60"/>
                <a:gd name="T2" fmla="*/ 58 w 60"/>
                <a:gd name="T3" fmla="*/ 43 h 60"/>
                <a:gd name="T4" fmla="*/ 60 w 60"/>
                <a:gd name="T5" fmla="*/ 38 h 60"/>
                <a:gd name="T6" fmla="*/ 60 w 60"/>
                <a:gd name="T7" fmla="*/ 30 h 60"/>
                <a:gd name="T8" fmla="*/ 60 w 60"/>
                <a:gd name="T9" fmla="*/ 30 h 60"/>
                <a:gd name="T10" fmla="*/ 60 w 60"/>
                <a:gd name="T11" fmla="*/ 24 h 60"/>
                <a:gd name="T12" fmla="*/ 58 w 60"/>
                <a:gd name="T13" fmla="*/ 19 h 60"/>
                <a:gd name="T14" fmla="*/ 56 w 60"/>
                <a:gd name="T15" fmla="*/ 13 h 60"/>
                <a:gd name="T16" fmla="*/ 51 w 60"/>
                <a:gd name="T17" fmla="*/ 9 h 60"/>
                <a:gd name="T18" fmla="*/ 51 w 60"/>
                <a:gd name="T19" fmla="*/ 9 h 60"/>
                <a:gd name="T20" fmla="*/ 47 w 60"/>
                <a:gd name="T21" fmla="*/ 6 h 60"/>
                <a:gd name="T22" fmla="*/ 41 w 60"/>
                <a:gd name="T23" fmla="*/ 2 h 60"/>
                <a:gd name="T24" fmla="*/ 36 w 60"/>
                <a:gd name="T25" fmla="*/ 0 h 60"/>
                <a:gd name="T26" fmla="*/ 30 w 60"/>
                <a:gd name="T27" fmla="*/ 0 h 60"/>
                <a:gd name="T28" fmla="*/ 30 w 60"/>
                <a:gd name="T29" fmla="*/ 0 h 60"/>
                <a:gd name="T30" fmla="*/ 24 w 60"/>
                <a:gd name="T31" fmla="*/ 0 h 60"/>
                <a:gd name="T32" fmla="*/ 19 w 60"/>
                <a:gd name="T33" fmla="*/ 2 h 60"/>
                <a:gd name="T34" fmla="*/ 13 w 60"/>
                <a:gd name="T35" fmla="*/ 6 h 60"/>
                <a:gd name="T36" fmla="*/ 9 w 60"/>
                <a:gd name="T37" fmla="*/ 9 h 60"/>
                <a:gd name="T38" fmla="*/ 9 w 60"/>
                <a:gd name="T39" fmla="*/ 9 h 60"/>
                <a:gd name="T40" fmla="*/ 6 w 60"/>
                <a:gd name="T41" fmla="*/ 13 h 60"/>
                <a:gd name="T42" fmla="*/ 2 w 60"/>
                <a:gd name="T43" fmla="*/ 19 h 60"/>
                <a:gd name="T44" fmla="*/ 0 w 60"/>
                <a:gd name="T45" fmla="*/ 24 h 60"/>
                <a:gd name="T46" fmla="*/ 0 w 60"/>
                <a:gd name="T47" fmla="*/ 30 h 60"/>
                <a:gd name="T48" fmla="*/ 0 w 60"/>
                <a:gd name="T49" fmla="*/ 30 h 60"/>
                <a:gd name="T50" fmla="*/ 0 w 60"/>
                <a:gd name="T51" fmla="*/ 38 h 60"/>
                <a:gd name="T52" fmla="*/ 2 w 60"/>
                <a:gd name="T53" fmla="*/ 43 h 60"/>
                <a:gd name="T54" fmla="*/ 6 w 60"/>
                <a:gd name="T55" fmla="*/ 47 h 60"/>
                <a:gd name="T56" fmla="*/ 9 w 60"/>
                <a:gd name="T57" fmla="*/ 53 h 60"/>
                <a:gd name="T58" fmla="*/ 13 w 60"/>
                <a:gd name="T59" fmla="*/ 57 h 60"/>
                <a:gd name="T60" fmla="*/ 19 w 60"/>
                <a:gd name="T61" fmla="*/ 58 h 60"/>
                <a:gd name="T62" fmla="*/ 24 w 60"/>
                <a:gd name="T63" fmla="*/ 60 h 60"/>
                <a:gd name="T64" fmla="*/ 30 w 60"/>
                <a:gd name="T65" fmla="*/ 60 h 60"/>
                <a:gd name="T66" fmla="*/ 30 w 60"/>
                <a:gd name="T67" fmla="*/ 60 h 60"/>
                <a:gd name="T68" fmla="*/ 40 w 60"/>
                <a:gd name="T69" fmla="*/ 60 h 60"/>
                <a:gd name="T70" fmla="*/ 47 w 60"/>
                <a:gd name="T71" fmla="*/ 57 h 60"/>
                <a:gd name="T72" fmla="*/ 53 w 60"/>
                <a:gd name="T73" fmla="*/ 51 h 60"/>
                <a:gd name="T74" fmla="*/ 58 w 60"/>
                <a:gd name="T75" fmla="*/ 4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0">
                  <a:moveTo>
                    <a:pt x="58" y="43"/>
                  </a:moveTo>
                  <a:lnTo>
                    <a:pt x="58" y="43"/>
                  </a:lnTo>
                  <a:lnTo>
                    <a:pt x="60" y="38"/>
                  </a:lnTo>
                  <a:lnTo>
                    <a:pt x="60" y="30"/>
                  </a:lnTo>
                  <a:lnTo>
                    <a:pt x="60" y="30"/>
                  </a:lnTo>
                  <a:lnTo>
                    <a:pt x="60" y="24"/>
                  </a:lnTo>
                  <a:lnTo>
                    <a:pt x="58" y="19"/>
                  </a:lnTo>
                  <a:lnTo>
                    <a:pt x="56" y="13"/>
                  </a:lnTo>
                  <a:lnTo>
                    <a:pt x="51" y="9"/>
                  </a:lnTo>
                  <a:lnTo>
                    <a:pt x="51" y="9"/>
                  </a:lnTo>
                  <a:lnTo>
                    <a:pt x="47" y="6"/>
                  </a:lnTo>
                  <a:lnTo>
                    <a:pt x="41" y="2"/>
                  </a:lnTo>
                  <a:lnTo>
                    <a:pt x="36" y="0"/>
                  </a:lnTo>
                  <a:lnTo>
                    <a:pt x="30" y="0"/>
                  </a:lnTo>
                  <a:lnTo>
                    <a:pt x="30" y="0"/>
                  </a:lnTo>
                  <a:lnTo>
                    <a:pt x="24" y="0"/>
                  </a:lnTo>
                  <a:lnTo>
                    <a:pt x="19" y="2"/>
                  </a:lnTo>
                  <a:lnTo>
                    <a:pt x="13" y="6"/>
                  </a:lnTo>
                  <a:lnTo>
                    <a:pt x="9" y="9"/>
                  </a:lnTo>
                  <a:lnTo>
                    <a:pt x="9" y="9"/>
                  </a:lnTo>
                  <a:lnTo>
                    <a:pt x="6" y="13"/>
                  </a:lnTo>
                  <a:lnTo>
                    <a:pt x="2" y="19"/>
                  </a:lnTo>
                  <a:lnTo>
                    <a:pt x="0" y="24"/>
                  </a:lnTo>
                  <a:lnTo>
                    <a:pt x="0" y="30"/>
                  </a:lnTo>
                  <a:lnTo>
                    <a:pt x="0" y="30"/>
                  </a:lnTo>
                  <a:lnTo>
                    <a:pt x="0" y="38"/>
                  </a:lnTo>
                  <a:lnTo>
                    <a:pt x="2" y="43"/>
                  </a:lnTo>
                  <a:lnTo>
                    <a:pt x="6" y="47"/>
                  </a:lnTo>
                  <a:lnTo>
                    <a:pt x="9" y="53"/>
                  </a:lnTo>
                  <a:lnTo>
                    <a:pt x="13" y="57"/>
                  </a:lnTo>
                  <a:lnTo>
                    <a:pt x="19" y="58"/>
                  </a:lnTo>
                  <a:lnTo>
                    <a:pt x="24" y="60"/>
                  </a:lnTo>
                  <a:lnTo>
                    <a:pt x="30" y="60"/>
                  </a:lnTo>
                  <a:lnTo>
                    <a:pt x="30" y="60"/>
                  </a:lnTo>
                  <a:lnTo>
                    <a:pt x="40" y="60"/>
                  </a:lnTo>
                  <a:lnTo>
                    <a:pt x="47" y="57"/>
                  </a:lnTo>
                  <a:lnTo>
                    <a:pt x="53" y="51"/>
                  </a:lnTo>
                  <a:lnTo>
                    <a:pt x="58" y="43"/>
                  </a:ln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pitchFamily="34" charset="0"/>
              </a:endParaRPr>
            </a:p>
          </p:txBody>
        </p:sp>
        <p:sp>
          <p:nvSpPr>
            <p:cNvPr id="28" name="Freeform 59"/>
            <p:cNvSpPr>
              <a:spLocks/>
            </p:cNvSpPr>
            <p:nvPr/>
          </p:nvSpPr>
          <p:spPr bwMode="auto">
            <a:xfrm>
              <a:off x="1530351" y="5110945"/>
              <a:ext cx="49213" cy="49213"/>
            </a:xfrm>
            <a:custGeom>
              <a:avLst/>
              <a:gdLst>
                <a:gd name="T0" fmla="*/ 30 w 62"/>
                <a:gd name="T1" fmla="*/ 62 h 62"/>
                <a:gd name="T2" fmla="*/ 30 w 62"/>
                <a:gd name="T3" fmla="*/ 62 h 62"/>
                <a:gd name="T4" fmla="*/ 24 w 62"/>
                <a:gd name="T5" fmla="*/ 60 h 62"/>
                <a:gd name="T6" fmla="*/ 19 w 62"/>
                <a:gd name="T7" fmla="*/ 58 h 62"/>
                <a:gd name="T8" fmla="*/ 13 w 62"/>
                <a:gd name="T9" fmla="*/ 57 h 62"/>
                <a:gd name="T10" fmla="*/ 9 w 62"/>
                <a:gd name="T11" fmla="*/ 53 h 62"/>
                <a:gd name="T12" fmla="*/ 6 w 62"/>
                <a:gd name="T13" fmla="*/ 49 h 62"/>
                <a:gd name="T14" fmla="*/ 2 w 62"/>
                <a:gd name="T15" fmla="*/ 43 h 62"/>
                <a:gd name="T16" fmla="*/ 2 w 62"/>
                <a:gd name="T17" fmla="*/ 38 h 62"/>
                <a:gd name="T18" fmla="*/ 0 w 62"/>
                <a:gd name="T19" fmla="*/ 32 h 62"/>
                <a:gd name="T20" fmla="*/ 0 w 62"/>
                <a:gd name="T21" fmla="*/ 32 h 62"/>
                <a:gd name="T22" fmla="*/ 0 w 62"/>
                <a:gd name="T23" fmla="*/ 24 h 62"/>
                <a:gd name="T24" fmla="*/ 2 w 62"/>
                <a:gd name="T25" fmla="*/ 19 h 62"/>
                <a:gd name="T26" fmla="*/ 6 w 62"/>
                <a:gd name="T27" fmla="*/ 15 h 62"/>
                <a:gd name="T28" fmla="*/ 9 w 62"/>
                <a:gd name="T29" fmla="*/ 9 h 62"/>
                <a:gd name="T30" fmla="*/ 9 w 62"/>
                <a:gd name="T31" fmla="*/ 9 h 62"/>
                <a:gd name="T32" fmla="*/ 13 w 62"/>
                <a:gd name="T33" fmla="*/ 6 h 62"/>
                <a:gd name="T34" fmla="*/ 19 w 62"/>
                <a:gd name="T35" fmla="*/ 4 h 62"/>
                <a:gd name="T36" fmla="*/ 24 w 62"/>
                <a:gd name="T37" fmla="*/ 2 h 62"/>
                <a:gd name="T38" fmla="*/ 30 w 62"/>
                <a:gd name="T39" fmla="*/ 0 h 62"/>
                <a:gd name="T40" fmla="*/ 30 w 62"/>
                <a:gd name="T41" fmla="*/ 0 h 62"/>
                <a:gd name="T42" fmla="*/ 38 w 62"/>
                <a:gd name="T43" fmla="*/ 2 h 62"/>
                <a:gd name="T44" fmla="*/ 43 w 62"/>
                <a:gd name="T45" fmla="*/ 4 h 62"/>
                <a:gd name="T46" fmla="*/ 47 w 62"/>
                <a:gd name="T47" fmla="*/ 6 h 62"/>
                <a:gd name="T48" fmla="*/ 53 w 62"/>
                <a:gd name="T49" fmla="*/ 9 h 62"/>
                <a:gd name="T50" fmla="*/ 53 w 62"/>
                <a:gd name="T51" fmla="*/ 9 h 62"/>
                <a:gd name="T52" fmla="*/ 56 w 62"/>
                <a:gd name="T53" fmla="*/ 15 h 62"/>
                <a:gd name="T54" fmla="*/ 58 w 62"/>
                <a:gd name="T55" fmla="*/ 19 h 62"/>
                <a:gd name="T56" fmla="*/ 60 w 62"/>
                <a:gd name="T57" fmla="*/ 24 h 62"/>
                <a:gd name="T58" fmla="*/ 62 w 62"/>
                <a:gd name="T59" fmla="*/ 32 h 62"/>
                <a:gd name="T60" fmla="*/ 62 w 62"/>
                <a:gd name="T61" fmla="*/ 32 h 62"/>
                <a:gd name="T62" fmla="*/ 60 w 62"/>
                <a:gd name="T63" fmla="*/ 38 h 62"/>
                <a:gd name="T64" fmla="*/ 58 w 62"/>
                <a:gd name="T65" fmla="*/ 43 h 62"/>
                <a:gd name="T66" fmla="*/ 58 w 62"/>
                <a:gd name="T67" fmla="*/ 43 h 62"/>
                <a:gd name="T68" fmla="*/ 54 w 62"/>
                <a:gd name="T69" fmla="*/ 51 h 62"/>
                <a:gd name="T70" fmla="*/ 47 w 62"/>
                <a:gd name="T71" fmla="*/ 57 h 62"/>
                <a:gd name="T72" fmla="*/ 39 w 62"/>
                <a:gd name="T73" fmla="*/ 60 h 62"/>
                <a:gd name="T74" fmla="*/ 30 w 62"/>
                <a:gd name="T7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 h="62">
                  <a:moveTo>
                    <a:pt x="30" y="62"/>
                  </a:moveTo>
                  <a:lnTo>
                    <a:pt x="30" y="62"/>
                  </a:lnTo>
                  <a:lnTo>
                    <a:pt x="24" y="60"/>
                  </a:lnTo>
                  <a:lnTo>
                    <a:pt x="19" y="58"/>
                  </a:lnTo>
                  <a:lnTo>
                    <a:pt x="13" y="57"/>
                  </a:lnTo>
                  <a:lnTo>
                    <a:pt x="9" y="53"/>
                  </a:lnTo>
                  <a:lnTo>
                    <a:pt x="6" y="49"/>
                  </a:lnTo>
                  <a:lnTo>
                    <a:pt x="2" y="43"/>
                  </a:lnTo>
                  <a:lnTo>
                    <a:pt x="2" y="38"/>
                  </a:lnTo>
                  <a:lnTo>
                    <a:pt x="0" y="32"/>
                  </a:lnTo>
                  <a:lnTo>
                    <a:pt x="0" y="32"/>
                  </a:lnTo>
                  <a:lnTo>
                    <a:pt x="0" y="24"/>
                  </a:lnTo>
                  <a:lnTo>
                    <a:pt x="2" y="19"/>
                  </a:lnTo>
                  <a:lnTo>
                    <a:pt x="6" y="15"/>
                  </a:lnTo>
                  <a:lnTo>
                    <a:pt x="9" y="9"/>
                  </a:lnTo>
                  <a:lnTo>
                    <a:pt x="9" y="9"/>
                  </a:lnTo>
                  <a:lnTo>
                    <a:pt x="13" y="6"/>
                  </a:lnTo>
                  <a:lnTo>
                    <a:pt x="19" y="4"/>
                  </a:lnTo>
                  <a:lnTo>
                    <a:pt x="24" y="2"/>
                  </a:lnTo>
                  <a:lnTo>
                    <a:pt x="30" y="0"/>
                  </a:lnTo>
                  <a:lnTo>
                    <a:pt x="30" y="0"/>
                  </a:lnTo>
                  <a:lnTo>
                    <a:pt x="38" y="2"/>
                  </a:lnTo>
                  <a:lnTo>
                    <a:pt x="43" y="4"/>
                  </a:lnTo>
                  <a:lnTo>
                    <a:pt x="47" y="6"/>
                  </a:lnTo>
                  <a:lnTo>
                    <a:pt x="53" y="9"/>
                  </a:lnTo>
                  <a:lnTo>
                    <a:pt x="53" y="9"/>
                  </a:lnTo>
                  <a:lnTo>
                    <a:pt x="56" y="15"/>
                  </a:lnTo>
                  <a:lnTo>
                    <a:pt x="58" y="19"/>
                  </a:lnTo>
                  <a:lnTo>
                    <a:pt x="60" y="24"/>
                  </a:lnTo>
                  <a:lnTo>
                    <a:pt x="62" y="32"/>
                  </a:lnTo>
                  <a:lnTo>
                    <a:pt x="62" y="32"/>
                  </a:lnTo>
                  <a:lnTo>
                    <a:pt x="60" y="38"/>
                  </a:lnTo>
                  <a:lnTo>
                    <a:pt x="58" y="43"/>
                  </a:lnTo>
                  <a:lnTo>
                    <a:pt x="58" y="43"/>
                  </a:lnTo>
                  <a:lnTo>
                    <a:pt x="54" y="51"/>
                  </a:lnTo>
                  <a:lnTo>
                    <a:pt x="47" y="57"/>
                  </a:lnTo>
                  <a:lnTo>
                    <a:pt x="39" y="60"/>
                  </a:lnTo>
                  <a:lnTo>
                    <a:pt x="30" y="62"/>
                  </a:ln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pitchFamily="34" charset="0"/>
              </a:endParaRPr>
            </a:p>
          </p:txBody>
        </p:sp>
        <p:sp>
          <p:nvSpPr>
            <p:cNvPr id="29" name="Freeform 60"/>
            <p:cNvSpPr>
              <a:spLocks/>
            </p:cNvSpPr>
            <p:nvPr/>
          </p:nvSpPr>
          <p:spPr bwMode="auto">
            <a:xfrm>
              <a:off x="1066801" y="5115708"/>
              <a:ext cx="439738" cy="201613"/>
            </a:xfrm>
            <a:custGeom>
              <a:avLst/>
              <a:gdLst>
                <a:gd name="T0" fmla="*/ 179 w 554"/>
                <a:gd name="T1" fmla="*/ 255 h 255"/>
                <a:gd name="T2" fmla="*/ 17 w 554"/>
                <a:gd name="T3" fmla="*/ 255 h 255"/>
                <a:gd name="T4" fmla="*/ 17 w 554"/>
                <a:gd name="T5" fmla="*/ 255 h 255"/>
                <a:gd name="T6" fmla="*/ 10 w 554"/>
                <a:gd name="T7" fmla="*/ 253 h 255"/>
                <a:gd name="T8" fmla="*/ 6 w 554"/>
                <a:gd name="T9" fmla="*/ 251 h 255"/>
                <a:gd name="T10" fmla="*/ 2 w 554"/>
                <a:gd name="T11" fmla="*/ 245 h 255"/>
                <a:gd name="T12" fmla="*/ 0 w 554"/>
                <a:gd name="T13" fmla="*/ 239 h 255"/>
                <a:gd name="T14" fmla="*/ 0 w 554"/>
                <a:gd name="T15" fmla="*/ 217 h 255"/>
                <a:gd name="T16" fmla="*/ 0 w 554"/>
                <a:gd name="T17" fmla="*/ 217 h 255"/>
                <a:gd name="T18" fmla="*/ 2 w 554"/>
                <a:gd name="T19" fmla="*/ 211 h 255"/>
                <a:gd name="T20" fmla="*/ 6 w 554"/>
                <a:gd name="T21" fmla="*/ 207 h 255"/>
                <a:gd name="T22" fmla="*/ 12 w 554"/>
                <a:gd name="T23" fmla="*/ 204 h 255"/>
                <a:gd name="T24" fmla="*/ 17 w 554"/>
                <a:gd name="T25" fmla="*/ 202 h 255"/>
                <a:gd name="T26" fmla="*/ 155 w 554"/>
                <a:gd name="T27" fmla="*/ 202 h 255"/>
                <a:gd name="T28" fmla="*/ 239 w 554"/>
                <a:gd name="T29" fmla="*/ 9 h 255"/>
                <a:gd name="T30" fmla="*/ 239 w 554"/>
                <a:gd name="T31" fmla="*/ 9 h 255"/>
                <a:gd name="T32" fmla="*/ 241 w 554"/>
                <a:gd name="T33" fmla="*/ 5 h 255"/>
                <a:gd name="T34" fmla="*/ 245 w 554"/>
                <a:gd name="T35" fmla="*/ 1 h 255"/>
                <a:gd name="T36" fmla="*/ 249 w 554"/>
                <a:gd name="T37" fmla="*/ 0 h 255"/>
                <a:gd name="T38" fmla="*/ 253 w 554"/>
                <a:gd name="T39" fmla="*/ 0 h 255"/>
                <a:gd name="T40" fmla="*/ 539 w 554"/>
                <a:gd name="T41" fmla="*/ 0 h 255"/>
                <a:gd name="T42" fmla="*/ 539 w 554"/>
                <a:gd name="T43" fmla="*/ 0 h 255"/>
                <a:gd name="T44" fmla="*/ 544 w 554"/>
                <a:gd name="T45" fmla="*/ 0 h 255"/>
                <a:gd name="T46" fmla="*/ 550 w 554"/>
                <a:gd name="T47" fmla="*/ 3 h 255"/>
                <a:gd name="T48" fmla="*/ 552 w 554"/>
                <a:gd name="T49" fmla="*/ 9 h 255"/>
                <a:gd name="T50" fmla="*/ 554 w 554"/>
                <a:gd name="T51" fmla="*/ 15 h 255"/>
                <a:gd name="T52" fmla="*/ 554 w 554"/>
                <a:gd name="T53" fmla="*/ 35 h 255"/>
                <a:gd name="T54" fmla="*/ 554 w 554"/>
                <a:gd name="T55" fmla="*/ 35 h 255"/>
                <a:gd name="T56" fmla="*/ 552 w 554"/>
                <a:gd name="T57" fmla="*/ 41 h 255"/>
                <a:gd name="T58" fmla="*/ 550 w 554"/>
                <a:gd name="T59" fmla="*/ 47 h 255"/>
                <a:gd name="T60" fmla="*/ 544 w 554"/>
                <a:gd name="T61" fmla="*/ 51 h 255"/>
                <a:gd name="T62" fmla="*/ 539 w 554"/>
                <a:gd name="T63" fmla="*/ 51 h 255"/>
                <a:gd name="T64" fmla="*/ 277 w 554"/>
                <a:gd name="T65" fmla="*/ 51 h 255"/>
                <a:gd name="T66" fmla="*/ 192 w 554"/>
                <a:gd name="T67" fmla="*/ 245 h 255"/>
                <a:gd name="T68" fmla="*/ 192 w 554"/>
                <a:gd name="T69" fmla="*/ 245 h 255"/>
                <a:gd name="T70" fmla="*/ 190 w 554"/>
                <a:gd name="T71" fmla="*/ 249 h 255"/>
                <a:gd name="T72" fmla="*/ 187 w 554"/>
                <a:gd name="T73" fmla="*/ 253 h 255"/>
                <a:gd name="T74" fmla="*/ 183 w 554"/>
                <a:gd name="T75" fmla="*/ 255 h 255"/>
                <a:gd name="T76" fmla="*/ 179 w 554"/>
                <a:gd name="T7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4" h="255">
                  <a:moveTo>
                    <a:pt x="179" y="255"/>
                  </a:moveTo>
                  <a:lnTo>
                    <a:pt x="17" y="255"/>
                  </a:lnTo>
                  <a:lnTo>
                    <a:pt x="17" y="255"/>
                  </a:lnTo>
                  <a:lnTo>
                    <a:pt x="10" y="253"/>
                  </a:lnTo>
                  <a:lnTo>
                    <a:pt x="6" y="251"/>
                  </a:lnTo>
                  <a:lnTo>
                    <a:pt x="2" y="245"/>
                  </a:lnTo>
                  <a:lnTo>
                    <a:pt x="0" y="239"/>
                  </a:lnTo>
                  <a:lnTo>
                    <a:pt x="0" y="217"/>
                  </a:lnTo>
                  <a:lnTo>
                    <a:pt x="0" y="217"/>
                  </a:lnTo>
                  <a:lnTo>
                    <a:pt x="2" y="211"/>
                  </a:lnTo>
                  <a:lnTo>
                    <a:pt x="6" y="207"/>
                  </a:lnTo>
                  <a:lnTo>
                    <a:pt x="12" y="204"/>
                  </a:lnTo>
                  <a:lnTo>
                    <a:pt x="17" y="202"/>
                  </a:lnTo>
                  <a:lnTo>
                    <a:pt x="155" y="202"/>
                  </a:lnTo>
                  <a:lnTo>
                    <a:pt x="239" y="9"/>
                  </a:lnTo>
                  <a:lnTo>
                    <a:pt x="239" y="9"/>
                  </a:lnTo>
                  <a:lnTo>
                    <a:pt x="241" y="5"/>
                  </a:lnTo>
                  <a:lnTo>
                    <a:pt x="245" y="1"/>
                  </a:lnTo>
                  <a:lnTo>
                    <a:pt x="249" y="0"/>
                  </a:lnTo>
                  <a:lnTo>
                    <a:pt x="253" y="0"/>
                  </a:lnTo>
                  <a:lnTo>
                    <a:pt x="539" y="0"/>
                  </a:lnTo>
                  <a:lnTo>
                    <a:pt x="539" y="0"/>
                  </a:lnTo>
                  <a:lnTo>
                    <a:pt x="544" y="0"/>
                  </a:lnTo>
                  <a:lnTo>
                    <a:pt x="550" y="3"/>
                  </a:lnTo>
                  <a:lnTo>
                    <a:pt x="552" y="9"/>
                  </a:lnTo>
                  <a:lnTo>
                    <a:pt x="554" y="15"/>
                  </a:lnTo>
                  <a:lnTo>
                    <a:pt x="554" y="35"/>
                  </a:lnTo>
                  <a:lnTo>
                    <a:pt x="554" y="35"/>
                  </a:lnTo>
                  <a:lnTo>
                    <a:pt x="552" y="41"/>
                  </a:lnTo>
                  <a:lnTo>
                    <a:pt x="550" y="47"/>
                  </a:lnTo>
                  <a:lnTo>
                    <a:pt x="544" y="51"/>
                  </a:lnTo>
                  <a:lnTo>
                    <a:pt x="539" y="51"/>
                  </a:lnTo>
                  <a:lnTo>
                    <a:pt x="277" y="51"/>
                  </a:lnTo>
                  <a:lnTo>
                    <a:pt x="192" y="245"/>
                  </a:lnTo>
                  <a:lnTo>
                    <a:pt x="192" y="245"/>
                  </a:lnTo>
                  <a:lnTo>
                    <a:pt x="190" y="249"/>
                  </a:lnTo>
                  <a:lnTo>
                    <a:pt x="187" y="253"/>
                  </a:lnTo>
                  <a:lnTo>
                    <a:pt x="183" y="255"/>
                  </a:lnTo>
                  <a:lnTo>
                    <a:pt x="179" y="255"/>
                  </a:lnTo>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Calibri" pitchFamily="34" charset="0"/>
              </a:endParaRPr>
            </a:p>
          </p:txBody>
        </p:sp>
      </p:grpSp>
      <p:pic>
        <p:nvPicPr>
          <p:cNvPr id="4098" name="Picture 2" descr="C:\Users\pisharma\AppData\Local\Microsoft\Windows\Temporary Internet Files\Content.Outlook\YUS9BXFN\NationalGeographic_993999_compress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2" y="-1137"/>
            <a:ext cx="34324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401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4292" y="3746500"/>
            <a:ext cx="8012007" cy="1212850"/>
          </a:xfrm>
        </p:spPr>
        <p:txBody>
          <a:bodyPr/>
          <a:lstStyle/>
          <a:p>
            <a:r>
              <a:rPr lang="en-US" dirty="0">
                <a:latin typeface="Calibri (Headings)"/>
              </a:rPr>
              <a:t>Enterprise ICT Budget Allocations – 2017 </a:t>
            </a:r>
            <a:r>
              <a:rPr lang="en-US" dirty="0" smtClean="0">
                <a:latin typeface="Calibri (Headings)"/>
              </a:rPr>
              <a:t>vs. </a:t>
            </a:r>
            <a:r>
              <a:rPr lang="en-US" dirty="0">
                <a:latin typeface="Calibri (Headings)"/>
              </a:rPr>
              <a:t>2018</a:t>
            </a:r>
          </a:p>
        </p:txBody>
      </p:sp>
    </p:spTree>
    <p:extLst>
      <p:ext uri="{BB962C8B-B14F-4D97-AF65-F5344CB8AC3E}">
        <p14:creationId xmlns:p14="http://schemas.microsoft.com/office/powerpoint/2010/main" val="529849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3737" y="1594884"/>
            <a:ext cx="4916384" cy="46370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9" name="Rectangle 8"/>
          <p:cNvSpPr/>
          <p:nvPr/>
        </p:nvSpPr>
        <p:spPr>
          <a:xfrm>
            <a:off x="5271687" y="1600051"/>
            <a:ext cx="4440382" cy="4439677"/>
          </a:xfrm>
          <a:prstGeom prst="rect">
            <a:avLst/>
          </a:prstGeom>
        </p:spPr>
        <p:txBody>
          <a:bodyPr wrap="square">
            <a:spAutoFit/>
          </a:bodyPr>
          <a:lstStyle/>
          <a:p>
            <a:pPr marL="231775" indent="-231775">
              <a:lnSpc>
                <a:spcPts val="1700"/>
              </a:lnSpc>
              <a:spcBef>
                <a:spcPts val="200"/>
              </a:spcBef>
              <a:spcAft>
                <a:spcPts val="200"/>
              </a:spcAft>
              <a:buFont typeface="Wingdings" pitchFamily="2" charset="2"/>
              <a:buChar char="§"/>
              <a:tabLst>
                <a:tab pos="360000" algn="l"/>
              </a:tabLst>
            </a:pPr>
            <a:r>
              <a:rPr lang="en-US" sz="1100" dirty="0" smtClean="0">
                <a:latin typeface="Calibri" pitchFamily="34" charset="0"/>
                <a:ea typeface="ＭＳ Ｐゴシック" charset="0"/>
                <a:cs typeface="Arial" pitchFamily="34" charset="0"/>
              </a:rPr>
              <a:t>Hong Kong witnesses a healthy domestic demand and is an important financial and banking hub in the Asia Pacific. The government’s Digital 21 strategy is one of the key initiatives in promoting ICT adoption. Some of the key e-government initiatives include ‘</a:t>
            </a:r>
            <a:r>
              <a:rPr lang="en-US" sz="1100" dirty="0" err="1" smtClean="0">
                <a:latin typeface="Calibri" pitchFamily="34" charset="0"/>
                <a:ea typeface="ＭＳ Ｐゴシック" charset="0"/>
                <a:cs typeface="Arial" pitchFamily="34" charset="0"/>
              </a:rPr>
              <a:t>GovHK</a:t>
            </a:r>
            <a:r>
              <a:rPr lang="en-US" sz="1100" dirty="0" smtClean="0">
                <a:latin typeface="Calibri" pitchFamily="34" charset="0"/>
                <a:ea typeface="ＭＳ Ｐゴシック" charset="0"/>
                <a:cs typeface="Arial" pitchFamily="34" charset="0"/>
              </a:rPr>
              <a:t>’ (a one-stop government portal) and citizen-centric online services among others. </a:t>
            </a:r>
          </a:p>
          <a:p>
            <a:pPr marL="231775" indent="-231775">
              <a:lnSpc>
                <a:spcPts val="1700"/>
              </a:lnSpc>
              <a:spcBef>
                <a:spcPts val="200"/>
              </a:spcBef>
              <a:spcAft>
                <a:spcPts val="200"/>
              </a:spcAft>
              <a:buFont typeface="Wingdings" pitchFamily="2" charset="2"/>
              <a:buChar char="§"/>
              <a:tabLst>
                <a:tab pos="360000" algn="l"/>
              </a:tabLst>
            </a:pPr>
            <a:r>
              <a:rPr lang="en-US" sz="1100" dirty="0" smtClean="0">
                <a:latin typeface="Calibri" pitchFamily="34" charset="0"/>
                <a:ea typeface="ＭＳ Ｐゴシック" charset="0"/>
                <a:cs typeface="Arial" pitchFamily="34" charset="0"/>
              </a:rPr>
              <a:t>According to </a:t>
            </a:r>
            <a:r>
              <a:rPr lang="en-US" sz="1100" dirty="0" err="1" smtClean="0">
                <a:latin typeface="Calibri" pitchFamily="34" charset="0"/>
                <a:ea typeface="ＭＳ Ｐゴシック" charset="0"/>
                <a:cs typeface="Arial" pitchFamily="34" charset="0"/>
              </a:rPr>
              <a:t>GlobalData’s</a:t>
            </a:r>
            <a:r>
              <a:rPr lang="en-US" sz="1100" dirty="0" smtClean="0">
                <a:latin typeface="Calibri" pitchFamily="34" charset="0"/>
                <a:ea typeface="ＭＳ Ｐゴシック" charset="0"/>
                <a:cs typeface="Arial" pitchFamily="34" charset="0"/>
              </a:rPr>
              <a:t> survey,38% of respondents  in Hong Kong said they would see a</a:t>
            </a:r>
            <a:r>
              <a:rPr lang="en-IN" sz="1100" dirty="0" smtClean="0">
                <a:latin typeface="Calibri" pitchFamily="34" charset="0"/>
                <a:ea typeface="ＭＳ Ｐゴシック" charset="0"/>
                <a:cs typeface="Arial" pitchFamily="34" charset="0"/>
              </a:rPr>
              <a:t> slight increase in their ICT spending in 2017-2018, an increase of 2</a:t>
            </a:r>
            <a:r>
              <a:rPr lang="en-US" sz="1100" dirty="0" smtClean="0">
                <a:latin typeface="Calibri" pitchFamily="34" charset="0"/>
                <a:ea typeface="ＭＳ Ｐゴシック" charset="0"/>
                <a:cs typeface="Arial" pitchFamily="34" charset="0"/>
              </a:rPr>
              <a:t> p.p. over the percentage of respondents who planned to do the same in 2016-2017. </a:t>
            </a:r>
          </a:p>
          <a:p>
            <a:pPr marL="231775" indent="-231775">
              <a:lnSpc>
                <a:spcPts val="1700"/>
              </a:lnSpc>
              <a:spcBef>
                <a:spcPts val="200"/>
              </a:spcBef>
              <a:spcAft>
                <a:spcPts val="200"/>
              </a:spcAft>
              <a:buFont typeface="Wingdings" pitchFamily="2" charset="2"/>
              <a:buChar char="§"/>
              <a:tabLst>
                <a:tab pos="360000" algn="l"/>
              </a:tabLst>
            </a:pPr>
            <a:r>
              <a:rPr lang="en-US" sz="1100" dirty="0" smtClean="0">
                <a:latin typeface="Calibri" pitchFamily="34" charset="0"/>
                <a:ea typeface="ＭＳ Ｐゴシック" charset="0"/>
                <a:cs typeface="Arial" pitchFamily="34" charset="0"/>
              </a:rPr>
              <a:t>About 10</a:t>
            </a:r>
            <a:r>
              <a:rPr lang="en-IN" sz="1100" dirty="0" smtClean="0">
                <a:latin typeface="Calibri" pitchFamily="34" charset="0"/>
                <a:ea typeface="ＭＳ Ｐゴシック" charset="0"/>
                <a:cs typeface="Arial" pitchFamily="34" charset="0"/>
              </a:rPr>
              <a:t>% said </a:t>
            </a:r>
            <a:r>
              <a:rPr lang="en-IN" sz="1100" dirty="0">
                <a:latin typeface="Calibri" pitchFamily="34" charset="0"/>
                <a:ea typeface="ＭＳ Ｐゴシック" charset="0"/>
                <a:cs typeface="Arial" pitchFamily="34" charset="0"/>
              </a:rPr>
              <a:t>they would see significant increase in their ICT spending in 2017-2018, </a:t>
            </a:r>
            <a:r>
              <a:rPr lang="en-US" sz="1100" dirty="0">
                <a:latin typeface="Calibri" pitchFamily="34" charset="0"/>
                <a:ea typeface="ＭＳ Ｐゴシック" charset="0"/>
                <a:cs typeface="Arial" pitchFamily="34" charset="0"/>
              </a:rPr>
              <a:t>an increase of </a:t>
            </a:r>
            <a:r>
              <a:rPr lang="en-US" sz="1100" dirty="0" smtClean="0">
                <a:latin typeface="Calibri" pitchFamily="34" charset="0"/>
                <a:ea typeface="ＭＳ Ｐゴシック" charset="0"/>
                <a:cs typeface="Arial" pitchFamily="34" charset="0"/>
              </a:rPr>
              <a:t>5 </a:t>
            </a:r>
            <a:r>
              <a:rPr lang="en-US" sz="1100" dirty="0">
                <a:latin typeface="Calibri" pitchFamily="34" charset="0"/>
                <a:ea typeface="ＭＳ Ｐゴシック" charset="0"/>
                <a:cs typeface="Arial" pitchFamily="34" charset="0"/>
              </a:rPr>
              <a:t>p.p. over the percentage of respondents who planned to do the same in 2016-2017. </a:t>
            </a:r>
            <a:endParaRPr lang="en-IN" sz="1100" dirty="0">
              <a:latin typeface="Calibri" pitchFamily="34" charset="0"/>
              <a:ea typeface="ＭＳ Ｐゴシック" charset="0"/>
              <a:cs typeface="Arial" pitchFamily="34" charset="0"/>
            </a:endParaRPr>
          </a:p>
          <a:p>
            <a:pPr marL="231775" indent="-231775">
              <a:lnSpc>
                <a:spcPts val="1700"/>
              </a:lnSpc>
              <a:spcBef>
                <a:spcPts val="200"/>
              </a:spcBef>
              <a:spcAft>
                <a:spcPts val="200"/>
              </a:spcAft>
              <a:buFont typeface="Wingdings" pitchFamily="2" charset="2"/>
              <a:buChar char="§"/>
              <a:tabLst>
                <a:tab pos="360000" algn="l"/>
              </a:tabLst>
            </a:pPr>
            <a:r>
              <a:rPr lang="en-US" sz="1100" dirty="0">
                <a:latin typeface="Calibri" pitchFamily="34" charset="0"/>
                <a:ea typeface="ＭＳ Ｐゴシック" charset="0"/>
                <a:cs typeface="Arial" pitchFamily="34" charset="0"/>
              </a:rPr>
              <a:t>About </a:t>
            </a:r>
            <a:r>
              <a:rPr lang="en-US" sz="1100" dirty="0" smtClean="0">
                <a:latin typeface="Calibri" pitchFamily="34" charset="0"/>
                <a:ea typeface="ＭＳ Ｐゴシック" charset="0"/>
                <a:cs typeface="Arial" pitchFamily="34" charset="0"/>
              </a:rPr>
              <a:t>33% are </a:t>
            </a:r>
            <a:r>
              <a:rPr lang="en-US" sz="1100" dirty="0">
                <a:latin typeface="Calibri" pitchFamily="34" charset="0"/>
                <a:ea typeface="ＭＳ Ｐゴシック" charset="0"/>
                <a:cs typeface="Arial" pitchFamily="34" charset="0"/>
              </a:rPr>
              <a:t>planning to</a:t>
            </a:r>
            <a:r>
              <a:rPr lang="en-IN" sz="1100" dirty="0">
                <a:latin typeface="Calibri" pitchFamily="34" charset="0"/>
                <a:ea typeface="ＭＳ Ｐゴシック" charset="0"/>
                <a:cs typeface="Arial" pitchFamily="34" charset="0"/>
              </a:rPr>
              <a:t> keep their ICT expenditure flat</a:t>
            </a:r>
            <a:r>
              <a:rPr lang="en-IN" sz="1100" b="1" dirty="0">
                <a:latin typeface="Calibri" pitchFamily="34" charset="0"/>
                <a:ea typeface="ＭＳ Ｐゴシック" charset="0"/>
                <a:cs typeface="Arial" pitchFamily="34" charset="0"/>
              </a:rPr>
              <a:t> </a:t>
            </a:r>
            <a:r>
              <a:rPr lang="en-IN" sz="1100" dirty="0">
                <a:latin typeface="Calibri" pitchFamily="34" charset="0"/>
                <a:ea typeface="ＭＳ Ｐゴシック" charset="0"/>
                <a:cs typeface="Arial" pitchFamily="34" charset="0"/>
              </a:rPr>
              <a:t>in 2017-2018. This is however lower than </a:t>
            </a:r>
            <a:r>
              <a:rPr lang="en-IN" sz="1100" dirty="0" smtClean="0">
                <a:latin typeface="Calibri" pitchFamily="34" charset="0"/>
                <a:ea typeface="ＭＳ Ｐゴシック" charset="0"/>
                <a:cs typeface="Arial" pitchFamily="34" charset="0"/>
              </a:rPr>
              <a:t>the  36</a:t>
            </a:r>
            <a:r>
              <a:rPr lang="en-IN" sz="1100" dirty="0">
                <a:latin typeface="Calibri" pitchFamily="34" charset="0"/>
                <a:ea typeface="ＭＳ Ｐゴシック" charset="0"/>
                <a:cs typeface="Arial" pitchFamily="34" charset="0"/>
              </a:rPr>
              <a:t>% of respondents who kept their ICT investments flat in 2016-2017.</a:t>
            </a:r>
            <a:endParaRPr lang="en-US" sz="1100" dirty="0">
              <a:latin typeface="Calibri" pitchFamily="34" charset="0"/>
              <a:ea typeface="ＭＳ Ｐゴシック" charset="0"/>
              <a:cs typeface="Arial" pitchFamily="34" charset="0"/>
            </a:endParaRPr>
          </a:p>
          <a:p>
            <a:pPr marL="231775" indent="-231775">
              <a:lnSpc>
                <a:spcPts val="1700"/>
              </a:lnSpc>
              <a:spcBef>
                <a:spcPts val="200"/>
              </a:spcBef>
              <a:spcAft>
                <a:spcPts val="200"/>
              </a:spcAft>
              <a:buFont typeface="Wingdings" pitchFamily="2" charset="2"/>
              <a:buChar char="§"/>
              <a:tabLst>
                <a:tab pos="360000" algn="l"/>
              </a:tabLst>
            </a:pPr>
            <a:r>
              <a:rPr lang="en-IN" sz="1100" dirty="0">
                <a:latin typeface="Calibri" pitchFamily="34" charset="0"/>
                <a:ea typeface="ＭＳ Ｐゴシック" charset="0"/>
                <a:cs typeface="Arial" pitchFamily="34" charset="0"/>
              </a:rPr>
              <a:t>About </a:t>
            </a:r>
            <a:r>
              <a:rPr lang="en-IN" sz="1100" dirty="0" smtClean="0">
                <a:latin typeface="Calibri" pitchFamily="34" charset="0"/>
                <a:ea typeface="ＭＳ Ｐゴシック" charset="0"/>
                <a:cs typeface="Arial" pitchFamily="34" charset="0"/>
              </a:rPr>
              <a:t>14% are </a:t>
            </a:r>
            <a:r>
              <a:rPr lang="en-IN" sz="1100" dirty="0">
                <a:latin typeface="Calibri" pitchFamily="34" charset="0"/>
                <a:ea typeface="ＭＳ Ｐゴシック" charset="0"/>
                <a:cs typeface="Arial" pitchFamily="34" charset="0"/>
              </a:rPr>
              <a:t>however planning to reduce their ICT spending slightly in 2017-2018, </a:t>
            </a:r>
            <a:r>
              <a:rPr lang="en-US" sz="1100" dirty="0">
                <a:latin typeface="Calibri" pitchFamily="34" charset="0"/>
                <a:ea typeface="ＭＳ Ｐゴシック" charset="0"/>
                <a:cs typeface="Arial" pitchFamily="34" charset="0"/>
              </a:rPr>
              <a:t>while </a:t>
            </a:r>
            <a:r>
              <a:rPr lang="en-US" sz="1100" dirty="0" smtClean="0">
                <a:latin typeface="Calibri" pitchFamily="34" charset="0"/>
                <a:ea typeface="ＭＳ Ｐゴシック" charset="0"/>
                <a:cs typeface="Arial" pitchFamily="34" charset="0"/>
              </a:rPr>
              <a:t>5% </a:t>
            </a:r>
            <a:r>
              <a:rPr lang="en-IN" sz="1100" dirty="0">
                <a:latin typeface="Calibri" pitchFamily="34" charset="0"/>
                <a:ea typeface="ＭＳ Ｐゴシック" charset="0"/>
                <a:cs typeface="Arial" pitchFamily="34" charset="0"/>
              </a:rPr>
              <a:t>of respondents are planning to reduce their ICT spending significantly in 2017-2018</a:t>
            </a:r>
            <a:r>
              <a:rPr lang="en-US" sz="1100" dirty="0">
                <a:latin typeface="Calibri" pitchFamily="34" charset="0"/>
                <a:ea typeface="ＭＳ Ｐゴシック" charset="0"/>
                <a:cs typeface="Arial" pitchFamily="34" charset="0"/>
              </a:rPr>
              <a:t>.</a:t>
            </a:r>
            <a:r>
              <a:rPr lang="en-IN" sz="1100" dirty="0">
                <a:latin typeface="Calibri" pitchFamily="34" charset="0"/>
                <a:ea typeface="ＭＳ Ｐゴシック" charset="0"/>
                <a:cs typeface="Arial" pitchFamily="34" charset="0"/>
              </a:rPr>
              <a:t> This is however lower than </a:t>
            </a:r>
            <a:r>
              <a:rPr lang="en-US" sz="1100" dirty="0">
                <a:latin typeface="Calibri" pitchFamily="34" charset="0"/>
                <a:ea typeface="ＭＳ Ｐゴシック" charset="0"/>
                <a:cs typeface="Arial" pitchFamily="34" charset="0"/>
              </a:rPr>
              <a:t>the percentage of respondents who planned to do the same in </a:t>
            </a:r>
            <a:r>
              <a:rPr lang="en-US" sz="1100" dirty="0" smtClean="0">
                <a:latin typeface="Calibri" pitchFamily="34" charset="0"/>
                <a:ea typeface="ＭＳ Ｐゴシック" charset="0"/>
                <a:cs typeface="Arial" pitchFamily="34" charset="0"/>
              </a:rPr>
              <a:t>2016-2017.</a:t>
            </a:r>
            <a:endParaRPr lang="en-US" sz="1100" dirty="0">
              <a:latin typeface="Calibri" pitchFamily="34" charset="0"/>
              <a:ea typeface="ＭＳ Ｐゴシック" charset="0"/>
              <a:cs typeface="Arial" pitchFamily="34" charset="0"/>
            </a:endParaRPr>
          </a:p>
        </p:txBody>
      </p:sp>
      <p:sp>
        <p:nvSpPr>
          <p:cNvPr id="2" name="Rectangle 1"/>
          <p:cNvSpPr/>
          <p:nvPr/>
        </p:nvSpPr>
        <p:spPr>
          <a:xfrm>
            <a:off x="91440" y="815095"/>
            <a:ext cx="9691688" cy="584775"/>
          </a:xfrm>
          <a:prstGeom prst="rect">
            <a:avLst/>
          </a:prstGeom>
        </p:spPr>
        <p:txBody>
          <a:bodyPr wrap="square">
            <a:spAutoFit/>
          </a:bodyPr>
          <a:lstStyle/>
          <a:p>
            <a:r>
              <a:rPr lang="en-US" sz="1600" b="1" dirty="0">
                <a:solidFill>
                  <a:schemeClr val="accent5"/>
                </a:solidFill>
                <a:latin typeface="Calibri" pitchFamily="34" charset="0"/>
                <a:cs typeface="Arial" pitchFamily="34" charset="0"/>
              </a:rPr>
              <a:t>Most of the enterprises in </a:t>
            </a:r>
            <a:r>
              <a:rPr lang="en-US" sz="1600" b="1" dirty="0" smtClean="0">
                <a:solidFill>
                  <a:schemeClr val="accent5"/>
                </a:solidFill>
                <a:latin typeface="Calibri" pitchFamily="34" charset="0"/>
                <a:cs typeface="Arial" pitchFamily="34" charset="0"/>
              </a:rPr>
              <a:t>Hong Kong continue to</a:t>
            </a:r>
            <a:r>
              <a:rPr lang="en-US" sz="1600" b="1" dirty="0">
                <a:solidFill>
                  <a:schemeClr val="accent5"/>
                </a:solidFill>
                <a:latin typeface="Calibri" pitchFamily="34" charset="0"/>
                <a:cs typeface="Arial" pitchFamily="34" charset="0"/>
              </a:rPr>
              <a:t> </a:t>
            </a:r>
            <a:r>
              <a:rPr lang="en-US" sz="1600" b="1" dirty="0" smtClean="0">
                <a:solidFill>
                  <a:schemeClr val="accent5"/>
                </a:solidFill>
                <a:latin typeface="Calibri" pitchFamily="34" charset="0"/>
                <a:cs typeface="Arial" pitchFamily="34" charset="0"/>
              </a:rPr>
              <a:t>increase their </a:t>
            </a:r>
            <a:r>
              <a:rPr lang="en-US" sz="1600" b="1" dirty="0">
                <a:solidFill>
                  <a:schemeClr val="accent5"/>
                </a:solidFill>
                <a:latin typeface="Calibri" pitchFamily="34" charset="0"/>
                <a:cs typeface="Arial" pitchFamily="34" charset="0"/>
              </a:rPr>
              <a:t>budget </a:t>
            </a:r>
            <a:r>
              <a:rPr lang="en-US" sz="1600" b="1" dirty="0" smtClean="0">
                <a:solidFill>
                  <a:schemeClr val="accent5"/>
                </a:solidFill>
                <a:latin typeface="Calibri" pitchFamily="34" charset="0"/>
                <a:cs typeface="Arial" pitchFamily="34" charset="0"/>
              </a:rPr>
              <a:t>slightly, </a:t>
            </a:r>
            <a:r>
              <a:rPr lang="en-US" sz="1600" b="1" dirty="0">
                <a:solidFill>
                  <a:schemeClr val="accent5"/>
                </a:solidFill>
                <a:latin typeface="Calibri" pitchFamily="34" charset="0"/>
                <a:cs typeface="Arial" pitchFamily="34" charset="0"/>
              </a:rPr>
              <a:t>but many are also expected to </a:t>
            </a:r>
            <a:r>
              <a:rPr lang="en-US" sz="1600" b="1" dirty="0" smtClean="0">
                <a:solidFill>
                  <a:schemeClr val="accent5"/>
                </a:solidFill>
                <a:latin typeface="Calibri" pitchFamily="34" charset="0"/>
                <a:cs typeface="Arial" pitchFamily="34" charset="0"/>
              </a:rPr>
              <a:t>keep their </a:t>
            </a:r>
            <a:r>
              <a:rPr lang="en-US" sz="1600" b="1" dirty="0">
                <a:solidFill>
                  <a:schemeClr val="accent5"/>
                </a:solidFill>
                <a:latin typeface="Calibri" pitchFamily="34" charset="0"/>
                <a:cs typeface="Arial" pitchFamily="34" charset="0"/>
              </a:rPr>
              <a:t>ICT </a:t>
            </a:r>
            <a:r>
              <a:rPr lang="en-US" sz="1600" b="1" dirty="0" smtClean="0">
                <a:solidFill>
                  <a:schemeClr val="accent5"/>
                </a:solidFill>
                <a:latin typeface="Calibri" pitchFamily="34" charset="0"/>
                <a:cs typeface="Arial" pitchFamily="34" charset="0"/>
              </a:rPr>
              <a:t>budget flat in </a:t>
            </a:r>
            <a:r>
              <a:rPr lang="en-US" sz="1600" b="1" dirty="0">
                <a:solidFill>
                  <a:schemeClr val="accent5"/>
                </a:solidFill>
                <a:latin typeface="Calibri" pitchFamily="34" charset="0"/>
                <a:cs typeface="Arial" pitchFamily="34" charset="0"/>
              </a:rPr>
              <a:t>2018</a:t>
            </a:r>
          </a:p>
        </p:txBody>
      </p:sp>
      <p:sp>
        <p:nvSpPr>
          <p:cNvPr id="3" name="Rectangle 2"/>
          <p:cNvSpPr/>
          <p:nvPr/>
        </p:nvSpPr>
        <p:spPr>
          <a:xfrm>
            <a:off x="0" y="192787"/>
            <a:ext cx="6560287" cy="369332"/>
          </a:xfrm>
          <a:prstGeom prst="rect">
            <a:avLst/>
          </a:prstGeom>
        </p:spPr>
        <p:txBody>
          <a:bodyPr wrap="square">
            <a:spAutoFit/>
          </a:bodyPr>
          <a:lstStyle/>
          <a:p>
            <a:r>
              <a:rPr lang="en-US" b="1" dirty="0" smtClean="0">
                <a:solidFill>
                  <a:schemeClr val="bg1"/>
                </a:solidFill>
                <a:latin typeface="Calibri" pitchFamily="34" charset="0"/>
                <a:cs typeface="Arial" pitchFamily="34" charset="0"/>
              </a:rPr>
              <a:t>Annual change </a:t>
            </a:r>
            <a:r>
              <a:rPr lang="en-US" b="1" dirty="0">
                <a:solidFill>
                  <a:schemeClr val="bg1"/>
                </a:solidFill>
                <a:latin typeface="Calibri" pitchFamily="34" charset="0"/>
                <a:cs typeface="Arial" pitchFamily="34" charset="0"/>
              </a:rPr>
              <a:t>in enterprise ICT </a:t>
            </a:r>
            <a:r>
              <a:rPr lang="en-US" b="1" dirty="0" smtClean="0">
                <a:solidFill>
                  <a:schemeClr val="bg1"/>
                </a:solidFill>
                <a:latin typeface="Calibri" pitchFamily="34" charset="0"/>
                <a:cs typeface="Arial" pitchFamily="34" charset="0"/>
              </a:rPr>
              <a:t>budget allocation</a:t>
            </a:r>
            <a:endParaRPr lang="en-US" b="1" dirty="0">
              <a:solidFill>
                <a:schemeClr val="bg1"/>
              </a:solidFill>
              <a:latin typeface="Calibri" pitchFamily="34" charset="0"/>
              <a:cs typeface="Arial"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63" y="1611305"/>
            <a:ext cx="4572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2112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6355" y="0"/>
            <a:ext cx="9468756" cy="725914"/>
          </a:xfrm>
          <a:prstGeom prst="rect">
            <a:avLst/>
          </a:prstGeom>
        </p:spPr>
        <p:txBody>
          <a:bodyPr vert="horz" lIns="91440" tIns="45720" rIns="91440" bIns="45720" rtlCol="0" anchor="ctr">
            <a:normAutofit/>
          </a:bodyPr>
          <a:lstStyle/>
          <a:p>
            <a:pPr lvl="0">
              <a:spcBef>
                <a:spcPct val="0"/>
              </a:spcBef>
              <a:defRPr/>
            </a:pPr>
            <a:endParaRPr lang="en-US" b="1" dirty="0">
              <a:solidFill>
                <a:schemeClr val="bg1"/>
              </a:solidFill>
              <a:latin typeface="Calibri" pitchFamily="34" charset="0"/>
              <a:ea typeface="+mj-ea"/>
              <a:cs typeface="Arial" pitchFamily="34" charset="0"/>
            </a:endParaRPr>
          </a:p>
        </p:txBody>
      </p:sp>
      <p:sp>
        <p:nvSpPr>
          <p:cNvPr id="8" name="Rectangle 7"/>
          <p:cNvSpPr/>
          <p:nvPr/>
        </p:nvSpPr>
        <p:spPr>
          <a:xfrm>
            <a:off x="173737" y="1557143"/>
            <a:ext cx="5011387" cy="46747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itchFamily="34" charset="0"/>
            </a:endParaRPr>
          </a:p>
        </p:txBody>
      </p:sp>
      <p:sp>
        <p:nvSpPr>
          <p:cNvPr id="13" name="Rectangle 12"/>
          <p:cNvSpPr/>
          <p:nvPr/>
        </p:nvSpPr>
        <p:spPr>
          <a:xfrm>
            <a:off x="5355772" y="1574066"/>
            <a:ext cx="4334494" cy="4757713"/>
          </a:xfrm>
          <a:prstGeom prst="rect">
            <a:avLst/>
          </a:prstGeom>
        </p:spPr>
        <p:txBody>
          <a:bodyPr wrap="square">
            <a:spAutoFit/>
          </a:bodyPr>
          <a:lstStyle/>
          <a:p>
            <a:pPr marL="231775" indent="-231775">
              <a:lnSpc>
                <a:spcPct val="150000"/>
              </a:lnSpc>
              <a:spcBef>
                <a:spcPts val="300"/>
              </a:spcBef>
              <a:spcAft>
                <a:spcPts val="300"/>
              </a:spcAft>
              <a:buFont typeface="Wingdings" pitchFamily="2" charset="2"/>
              <a:buChar char="§"/>
              <a:tabLst>
                <a:tab pos="360000" algn="l"/>
              </a:tabLst>
            </a:pPr>
            <a:r>
              <a:rPr lang="en-IN" sz="1100" dirty="0">
                <a:latin typeface="Calibri" pitchFamily="34" charset="0"/>
                <a:ea typeface="ＭＳ Ｐゴシック" charset="0"/>
                <a:cs typeface="Arial" pitchFamily="34" charset="0"/>
              </a:rPr>
              <a:t>According to GlobalData’s survey, in </a:t>
            </a:r>
            <a:r>
              <a:rPr lang="en-IN" sz="1100" dirty="0" smtClean="0">
                <a:latin typeface="Calibri" pitchFamily="34" charset="0"/>
                <a:ea typeface="ＭＳ Ｐゴシック" charset="0"/>
                <a:cs typeface="Arial" pitchFamily="34" charset="0"/>
              </a:rPr>
              <a:t>Hong Kong </a:t>
            </a:r>
            <a:r>
              <a:rPr lang="en-IN" sz="1100" dirty="0">
                <a:latin typeface="Calibri" pitchFamily="34" charset="0"/>
                <a:ea typeface="ＭＳ Ｐゴシック" charset="0"/>
                <a:cs typeface="Arial" pitchFamily="34" charset="0"/>
              </a:rPr>
              <a:t>‘technology vendors’ would account </a:t>
            </a:r>
            <a:r>
              <a:rPr lang="en-IN" sz="1100" dirty="0" smtClean="0">
                <a:latin typeface="Calibri" pitchFamily="34" charset="0"/>
                <a:ea typeface="ＭＳ Ｐゴシック" charset="0"/>
                <a:cs typeface="Arial" pitchFamily="34" charset="0"/>
              </a:rPr>
              <a:t>for the largest share </a:t>
            </a:r>
            <a:r>
              <a:rPr lang="en-IN" sz="1100" dirty="0">
                <a:latin typeface="Calibri" pitchFamily="34" charset="0"/>
                <a:ea typeface="ＭＳ Ｐゴシック" charset="0"/>
                <a:cs typeface="Arial" pitchFamily="34" charset="0"/>
              </a:rPr>
              <a:t>21% of total enterprise ICT spending in 2018, which is </a:t>
            </a:r>
            <a:r>
              <a:rPr lang="en-IN" sz="1100" dirty="0" smtClean="0">
                <a:latin typeface="Calibri" pitchFamily="34" charset="0"/>
                <a:ea typeface="ＭＳ Ｐゴシック" charset="0"/>
                <a:cs typeface="Arial" pitchFamily="34" charset="0"/>
              </a:rPr>
              <a:t>1 </a:t>
            </a:r>
            <a:r>
              <a:rPr lang="en-IN" sz="1100" dirty="0">
                <a:latin typeface="Calibri" pitchFamily="34" charset="0"/>
                <a:ea typeface="ＭＳ Ｐゴシック" charset="0"/>
                <a:cs typeface="Arial" pitchFamily="34" charset="0"/>
              </a:rPr>
              <a:t>p.p. more than their share of ICT spending in 2017.</a:t>
            </a:r>
          </a:p>
          <a:p>
            <a:pPr marL="231775" indent="-231775">
              <a:lnSpc>
                <a:spcPct val="150000"/>
              </a:lnSpc>
              <a:spcBef>
                <a:spcPts val="300"/>
              </a:spcBef>
              <a:spcAft>
                <a:spcPts val="300"/>
              </a:spcAft>
              <a:buFont typeface="Wingdings" pitchFamily="2" charset="2"/>
              <a:buChar char="§"/>
              <a:tabLst>
                <a:tab pos="360000" algn="l"/>
              </a:tabLst>
            </a:pPr>
            <a:r>
              <a:rPr lang="en-IN" sz="1100" dirty="0" smtClean="0">
                <a:latin typeface="Calibri" pitchFamily="34" charset="0"/>
                <a:ea typeface="ＭＳ Ｐゴシック" charset="0"/>
                <a:cs typeface="Arial" pitchFamily="34" charset="0"/>
              </a:rPr>
              <a:t>‘Local </a:t>
            </a:r>
            <a:r>
              <a:rPr lang="en-IN" sz="1100" dirty="0">
                <a:latin typeface="Calibri" pitchFamily="34" charset="0"/>
                <a:ea typeface="ＭＳ Ｐゴシック" charset="0"/>
                <a:cs typeface="Arial" pitchFamily="34" charset="0"/>
              </a:rPr>
              <a:t>resellers of technology products</a:t>
            </a:r>
            <a:r>
              <a:rPr lang="en-IN" sz="1100" dirty="0" smtClean="0">
                <a:latin typeface="Calibri" pitchFamily="34" charset="0"/>
                <a:ea typeface="ＭＳ Ｐゴシック" charset="0"/>
                <a:cs typeface="Arial" pitchFamily="34" charset="0"/>
              </a:rPr>
              <a:t>’ will account for the second largest share 18% </a:t>
            </a:r>
            <a:r>
              <a:rPr lang="en-IN" sz="1100" dirty="0">
                <a:latin typeface="Calibri" pitchFamily="34" charset="0"/>
                <a:ea typeface="ＭＳ Ｐゴシック" charset="0"/>
                <a:cs typeface="Arial" pitchFamily="34" charset="0"/>
              </a:rPr>
              <a:t>of total enterprise ICT spending in 2018, which is the same </a:t>
            </a:r>
            <a:r>
              <a:rPr lang="en-IN" sz="1100" dirty="0" smtClean="0">
                <a:latin typeface="Calibri" pitchFamily="34" charset="0"/>
                <a:ea typeface="ＭＳ Ｐゴシック" charset="0"/>
                <a:cs typeface="Arial" pitchFamily="34" charset="0"/>
              </a:rPr>
              <a:t>share as in </a:t>
            </a:r>
            <a:r>
              <a:rPr lang="en-IN" sz="1100" dirty="0">
                <a:latin typeface="Calibri" pitchFamily="34" charset="0"/>
                <a:ea typeface="ＭＳ Ｐゴシック" charset="0"/>
                <a:cs typeface="Arial" pitchFamily="34" charset="0"/>
              </a:rPr>
              <a:t>2017</a:t>
            </a:r>
            <a:r>
              <a:rPr lang="en-IN" sz="1100" dirty="0" smtClean="0">
                <a:latin typeface="Calibri" pitchFamily="34" charset="0"/>
                <a:ea typeface="ＭＳ Ｐゴシック" charset="0"/>
                <a:cs typeface="Arial" pitchFamily="34" charset="0"/>
              </a:rPr>
              <a:t>.</a:t>
            </a:r>
          </a:p>
          <a:p>
            <a:pPr marL="231775" indent="-231775">
              <a:lnSpc>
                <a:spcPct val="150000"/>
              </a:lnSpc>
              <a:spcBef>
                <a:spcPts val="300"/>
              </a:spcBef>
              <a:spcAft>
                <a:spcPts val="300"/>
              </a:spcAft>
              <a:buFont typeface="Wingdings" pitchFamily="2" charset="2"/>
              <a:buChar char="§"/>
              <a:tabLst>
                <a:tab pos="360000" algn="l"/>
              </a:tabLst>
            </a:pPr>
            <a:r>
              <a:rPr lang="en-IN" sz="1100" dirty="0">
                <a:latin typeface="Calibri" pitchFamily="34" charset="0"/>
                <a:ea typeface="ＭＳ Ｐゴシック" charset="0"/>
                <a:cs typeface="Arial" pitchFamily="34" charset="0"/>
              </a:rPr>
              <a:t>‘ICT services providers/consulting firms’ </a:t>
            </a:r>
            <a:r>
              <a:rPr lang="en-IN" sz="1100" dirty="0" smtClean="0">
                <a:latin typeface="Calibri" pitchFamily="34" charset="0"/>
                <a:ea typeface="ＭＳ Ｐゴシック" charset="0"/>
                <a:cs typeface="Arial" pitchFamily="34" charset="0"/>
              </a:rPr>
              <a:t> </a:t>
            </a:r>
            <a:r>
              <a:rPr lang="en-IN" sz="1100" dirty="0">
                <a:latin typeface="Calibri" pitchFamily="34" charset="0"/>
                <a:ea typeface="ＭＳ Ｐゴシック" charset="0"/>
                <a:cs typeface="Arial" pitchFamily="34" charset="0"/>
              </a:rPr>
              <a:t>will account </a:t>
            </a:r>
            <a:r>
              <a:rPr lang="en-US" sz="1100" dirty="0" smtClean="0">
                <a:latin typeface="Calibri" pitchFamily="34" charset="0"/>
                <a:ea typeface="ＭＳ Ｐゴシック" charset="0"/>
                <a:cs typeface="Arial" pitchFamily="34" charset="0"/>
              </a:rPr>
              <a:t>for the third largest share</a:t>
            </a:r>
            <a:r>
              <a:rPr lang="en-IN" sz="1100" dirty="0" smtClean="0">
                <a:latin typeface="Calibri" pitchFamily="34" charset="0"/>
                <a:ea typeface="ＭＳ Ｐゴシック" charset="0"/>
                <a:cs typeface="Arial" pitchFamily="34" charset="0"/>
              </a:rPr>
              <a:t> 17% of </a:t>
            </a:r>
            <a:r>
              <a:rPr lang="en-IN" sz="1100" dirty="0">
                <a:latin typeface="Calibri" pitchFamily="34" charset="0"/>
                <a:ea typeface="ＭＳ Ｐゴシック" charset="0"/>
                <a:cs typeface="Arial" pitchFamily="34" charset="0"/>
              </a:rPr>
              <a:t>total enterprise ICT spending in 2018, which is 1 p.p. more than their share of ICT spending in 2017.</a:t>
            </a:r>
          </a:p>
          <a:p>
            <a:pPr marL="231775" indent="-231775">
              <a:lnSpc>
                <a:spcPct val="150000"/>
              </a:lnSpc>
              <a:spcBef>
                <a:spcPts val="300"/>
              </a:spcBef>
              <a:spcAft>
                <a:spcPts val="300"/>
              </a:spcAft>
              <a:buFont typeface="Wingdings" pitchFamily="2" charset="2"/>
              <a:buChar char="§"/>
              <a:tabLst>
                <a:tab pos="360000" algn="l"/>
              </a:tabLst>
            </a:pPr>
            <a:r>
              <a:rPr lang="en-IN" sz="1100" dirty="0" smtClean="0">
                <a:latin typeface="Calibri" pitchFamily="34" charset="0"/>
                <a:ea typeface="ＭＳ Ｐゴシック" charset="0"/>
                <a:cs typeface="Arial" pitchFamily="34" charset="0"/>
              </a:rPr>
              <a:t>‘Telcos’ and ‘systems integrators’ will </a:t>
            </a:r>
            <a:r>
              <a:rPr lang="en-IN" sz="1100" dirty="0">
                <a:latin typeface="Calibri" pitchFamily="34" charset="0"/>
                <a:ea typeface="ＭＳ Ｐゴシック" charset="0"/>
                <a:cs typeface="Arial" pitchFamily="34" charset="0"/>
              </a:rPr>
              <a:t>account for 16% share each of total enterprise ICT spending in 2018, which is the same </a:t>
            </a:r>
            <a:r>
              <a:rPr lang="en-IN" sz="1100" dirty="0" smtClean="0">
                <a:latin typeface="Calibri" pitchFamily="34" charset="0"/>
                <a:ea typeface="ＭＳ Ｐゴシック" charset="0"/>
                <a:cs typeface="Arial" pitchFamily="34" charset="0"/>
              </a:rPr>
              <a:t>share as in </a:t>
            </a:r>
            <a:r>
              <a:rPr lang="en-IN" sz="1100" dirty="0">
                <a:latin typeface="Calibri" pitchFamily="34" charset="0"/>
                <a:ea typeface="ＭＳ Ｐゴシック" charset="0"/>
                <a:cs typeface="Arial" pitchFamily="34" charset="0"/>
              </a:rPr>
              <a:t>2017.</a:t>
            </a:r>
          </a:p>
          <a:p>
            <a:pPr marL="231775" indent="-231775">
              <a:lnSpc>
                <a:spcPct val="150000"/>
              </a:lnSpc>
              <a:spcBef>
                <a:spcPts val="300"/>
              </a:spcBef>
              <a:spcAft>
                <a:spcPts val="300"/>
              </a:spcAft>
              <a:buFont typeface="Wingdings" pitchFamily="2" charset="2"/>
              <a:buChar char="§"/>
              <a:tabLst>
                <a:tab pos="360000" algn="l"/>
              </a:tabLst>
            </a:pPr>
            <a:r>
              <a:rPr lang="en-IN" sz="1100" dirty="0" smtClean="0">
                <a:latin typeface="Calibri" pitchFamily="34" charset="0"/>
                <a:ea typeface="ＭＳ Ｐゴシック" charset="0"/>
                <a:cs typeface="Arial" pitchFamily="34" charset="0"/>
              </a:rPr>
              <a:t>‘Specialist </a:t>
            </a:r>
            <a:r>
              <a:rPr lang="en-IN" sz="1100" dirty="0">
                <a:latin typeface="Calibri" pitchFamily="34" charset="0"/>
                <a:ea typeface="ＭＳ Ｐゴシック" charset="0"/>
                <a:cs typeface="Arial" pitchFamily="34" charset="0"/>
              </a:rPr>
              <a:t>outsourcers’ on the other hand would account for </a:t>
            </a:r>
            <a:r>
              <a:rPr lang="en-IN" sz="1100" dirty="0" smtClean="0">
                <a:latin typeface="Calibri" pitchFamily="34" charset="0"/>
                <a:ea typeface="ＭＳ Ｐゴシック" charset="0"/>
                <a:cs typeface="Arial" pitchFamily="34" charset="0"/>
              </a:rPr>
              <a:t>12% </a:t>
            </a:r>
            <a:r>
              <a:rPr lang="en-IN" sz="1100" dirty="0">
                <a:latin typeface="Calibri" pitchFamily="34" charset="0"/>
                <a:ea typeface="ＭＳ Ｐゴシック" charset="0"/>
                <a:cs typeface="Arial" pitchFamily="34" charset="0"/>
              </a:rPr>
              <a:t>share </a:t>
            </a:r>
            <a:r>
              <a:rPr lang="en-IN" sz="1100" dirty="0" smtClean="0">
                <a:latin typeface="Calibri" pitchFamily="34" charset="0"/>
                <a:ea typeface="ＭＳ Ｐゴシック" charset="0"/>
                <a:cs typeface="Arial" pitchFamily="34" charset="0"/>
              </a:rPr>
              <a:t>of </a:t>
            </a:r>
            <a:r>
              <a:rPr lang="en-IN" sz="1100" dirty="0">
                <a:latin typeface="Calibri" pitchFamily="34" charset="0"/>
                <a:ea typeface="ＭＳ Ｐゴシック" charset="0"/>
                <a:cs typeface="Arial" pitchFamily="34" charset="0"/>
              </a:rPr>
              <a:t>total enterprise ICT spending in 2018, which is </a:t>
            </a:r>
            <a:r>
              <a:rPr lang="en-IN" sz="1100" dirty="0" smtClean="0">
                <a:latin typeface="Calibri" pitchFamily="34" charset="0"/>
                <a:ea typeface="ＭＳ Ｐゴシック" charset="0"/>
                <a:cs typeface="Arial" pitchFamily="34" charset="0"/>
              </a:rPr>
              <a:t>2 </a:t>
            </a:r>
            <a:r>
              <a:rPr lang="en-IN" sz="1100" dirty="0">
                <a:latin typeface="Calibri" pitchFamily="34" charset="0"/>
                <a:ea typeface="ＭＳ Ｐゴシック" charset="0"/>
                <a:cs typeface="Arial" pitchFamily="34" charset="0"/>
              </a:rPr>
              <a:t>p.p. less than their share of ICT spending in 2017</a:t>
            </a:r>
            <a:r>
              <a:rPr lang="en-IN" sz="1100" dirty="0" smtClean="0">
                <a:latin typeface="Calibri" pitchFamily="34" charset="0"/>
                <a:ea typeface="ＭＳ Ｐゴシック" charset="0"/>
                <a:cs typeface="Arial" pitchFamily="34" charset="0"/>
              </a:rPr>
              <a:t>.</a:t>
            </a:r>
            <a:r>
              <a:rPr lang="en-IN" sz="1100" dirty="0">
                <a:latin typeface="Calibri" pitchFamily="34" charset="0"/>
                <a:ea typeface="ＭＳ Ｐゴシック" charset="0"/>
                <a:cs typeface="Arial" pitchFamily="34" charset="0"/>
              </a:rPr>
              <a:t> </a:t>
            </a:r>
          </a:p>
          <a:p>
            <a:pPr marL="231775" indent="-231775">
              <a:lnSpc>
                <a:spcPts val="1700"/>
              </a:lnSpc>
              <a:spcBef>
                <a:spcPts val="300"/>
              </a:spcBef>
              <a:spcAft>
                <a:spcPts val="300"/>
              </a:spcAft>
              <a:buFont typeface="Wingdings" pitchFamily="2" charset="2"/>
              <a:buChar char="§"/>
              <a:tabLst>
                <a:tab pos="360000" algn="l"/>
              </a:tabLst>
            </a:pPr>
            <a:endParaRPr lang="en-IN" sz="1100" dirty="0">
              <a:latin typeface="Calibri" pitchFamily="34" charset="0"/>
              <a:ea typeface="ＭＳ Ｐゴシック" charset="0"/>
              <a:cs typeface="Arial" pitchFamily="34" charset="0"/>
            </a:endParaRPr>
          </a:p>
        </p:txBody>
      </p:sp>
      <p:sp>
        <p:nvSpPr>
          <p:cNvPr id="7" name="Rectangle 6"/>
          <p:cNvSpPr/>
          <p:nvPr/>
        </p:nvSpPr>
        <p:spPr>
          <a:xfrm>
            <a:off x="91440" y="817069"/>
            <a:ext cx="9691688" cy="584775"/>
          </a:xfrm>
          <a:prstGeom prst="rect">
            <a:avLst/>
          </a:prstGeom>
        </p:spPr>
        <p:txBody>
          <a:bodyPr wrap="square">
            <a:spAutoFit/>
          </a:bodyPr>
          <a:lstStyle/>
          <a:p>
            <a:r>
              <a:rPr lang="en-US" sz="1600" b="1" dirty="0">
                <a:solidFill>
                  <a:schemeClr val="accent5"/>
                </a:solidFill>
                <a:latin typeface="Calibri" pitchFamily="34" charset="0"/>
                <a:cs typeface="Arial" pitchFamily="34" charset="0"/>
              </a:rPr>
              <a:t>Technology vendors </a:t>
            </a:r>
            <a:r>
              <a:rPr lang="en-US" sz="1600" b="1" dirty="0" smtClean="0">
                <a:solidFill>
                  <a:schemeClr val="accent5"/>
                </a:solidFill>
                <a:latin typeface="Calibri" pitchFamily="34" charset="0"/>
                <a:cs typeface="Arial" pitchFamily="34" charset="0"/>
              </a:rPr>
              <a:t>will account for </a:t>
            </a:r>
            <a:r>
              <a:rPr lang="en-US" sz="1600" b="1" dirty="0">
                <a:solidFill>
                  <a:schemeClr val="accent5"/>
                </a:solidFill>
                <a:latin typeface="Calibri" pitchFamily="34" charset="0"/>
                <a:cs typeface="Arial" pitchFamily="34" charset="0"/>
              </a:rPr>
              <a:t>major share of enterprise ICT spend in 2018, followed by </a:t>
            </a:r>
            <a:r>
              <a:rPr lang="en-US" sz="1600" b="1" dirty="0" smtClean="0">
                <a:solidFill>
                  <a:schemeClr val="accent5"/>
                </a:solidFill>
                <a:latin typeface="Calibri" pitchFamily="34" charset="0"/>
                <a:cs typeface="Arial" pitchFamily="34" charset="0"/>
              </a:rPr>
              <a:t>local </a:t>
            </a:r>
            <a:r>
              <a:rPr lang="en-US" sz="1600" b="1" dirty="0">
                <a:solidFill>
                  <a:schemeClr val="accent5"/>
                </a:solidFill>
                <a:latin typeface="Calibri" pitchFamily="34" charset="0"/>
                <a:cs typeface="Arial" pitchFamily="34" charset="0"/>
              </a:rPr>
              <a:t>resellers of technology products</a:t>
            </a:r>
          </a:p>
        </p:txBody>
      </p:sp>
      <p:sp>
        <p:nvSpPr>
          <p:cNvPr id="9" name="Rectangle 8"/>
          <p:cNvSpPr/>
          <p:nvPr/>
        </p:nvSpPr>
        <p:spPr>
          <a:xfrm>
            <a:off x="1" y="192787"/>
            <a:ext cx="7953152" cy="369332"/>
          </a:xfrm>
          <a:prstGeom prst="rect">
            <a:avLst/>
          </a:prstGeom>
        </p:spPr>
        <p:txBody>
          <a:bodyPr wrap="square">
            <a:spAutoFit/>
          </a:bodyPr>
          <a:lstStyle/>
          <a:p>
            <a:r>
              <a:rPr lang="en-US" b="1" dirty="0">
                <a:solidFill>
                  <a:schemeClr val="bg1"/>
                </a:solidFill>
                <a:latin typeface="Calibri" pitchFamily="34" charset="0"/>
                <a:cs typeface="Arial" pitchFamily="34" charset="0"/>
              </a:rPr>
              <a:t>Annual change in distribution of enterprise ICT budget by vendor </a:t>
            </a:r>
            <a:r>
              <a:rPr lang="en-US" b="1" dirty="0" smtClean="0">
                <a:solidFill>
                  <a:schemeClr val="bg1"/>
                </a:solidFill>
                <a:latin typeface="Calibri" pitchFamily="34" charset="0"/>
                <a:cs typeface="Arial" pitchFamily="34" charset="0"/>
              </a:rPr>
              <a:t>type</a:t>
            </a:r>
            <a:endParaRPr lang="en-US" b="1" dirty="0">
              <a:solidFill>
                <a:schemeClr val="bg1"/>
              </a:solidFill>
              <a:latin typeface="Calibri" pitchFamily="34" charset="0"/>
              <a:cs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329" y="1609899"/>
            <a:ext cx="4572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2112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01618" y="0"/>
            <a:ext cx="8915400" cy="912889"/>
          </a:xfrm>
          <a:prstGeom prst="rect">
            <a:avLst/>
          </a:prstGeom>
        </p:spPr>
        <p:txBody>
          <a:bodyPr vert="horz" lIns="91440" tIns="45720" rIns="91440" bIns="45720" rtlCol="0" anchor="ctr">
            <a:normAutofit/>
          </a:bodyPr>
          <a:lstStyle/>
          <a:p>
            <a:pPr>
              <a:spcBef>
                <a:spcPct val="0"/>
              </a:spcBef>
              <a:defRPr/>
            </a:pPr>
            <a:endParaRPr lang="en-US" b="1" dirty="0">
              <a:solidFill>
                <a:srgbClr val="00646C"/>
              </a:solidFill>
              <a:latin typeface="Calibri" pitchFamily="34" charset="0"/>
              <a:ea typeface="+mj-ea"/>
              <a:cs typeface="Arial" pitchFamily="34" charset="0"/>
            </a:endParaRPr>
          </a:p>
        </p:txBody>
      </p:sp>
      <p:sp>
        <p:nvSpPr>
          <p:cNvPr id="8" name="Rectangle 7"/>
          <p:cNvSpPr/>
          <p:nvPr/>
        </p:nvSpPr>
        <p:spPr>
          <a:xfrm>
            <a:off x="190687" y="1180645"/>
            <a:ext cx="4648014" cy="50846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9" name="Title 1"/>
          <p:cNvSpPr txBox="1">
            <a:spLocks/>
          </p:cNvSpPr>
          <p:nvPr/>
        </p:nvSpPr>
        <p:spPr>
          <a:xfrm>
            <a:off x="0" y="13389"/>
            <a:ext cx="9352644" cy="752156"/>
          </a:xfrm>
          <a:prstGeom prst="rect">
            <a:avLst/>
          </a:prstGeom>
        </p:spPr>
        <p:txBody>
          <a:bodyPr vert="horz" lIns="91440" tIns="45720" rIns="91440" bIns="45720" rtlCol="0" anchor="ctr">
            <a:normAutofit/>
          </a:bodyPr>
          <a:lstStyle/>
          <a:p>
            <a:pPr>
              <a:spcBef>
                <a:spcPct val="0"/>
              </a:spcBef>
              <a:defRPr/>
            </a:pPr>
            <a:r>
              <a:rPr lang="en-US" b="1" dirty="0">
                <a:solidFill>
                  <a:schemeClr val="bg1"/>
                </a:solidFill>
                <a:latin typeface="Calibri" pitchFamily="34" charset="0"/>
                <a:cs typeface="Arial" pitchFamily="34" charset="0"/>
              </a:rPr>
              <a:t>Annual change in enterprise ICT budget for key business </a:t>
            </a:r>
            <a:r>
              <a:rPr lang="en-US" b="1" dirty="0" smtClean="0">
                <a:solidFill>
                  <a:schemeClr val="bg1"/>
                </a:solidFill>
                <a:latin typeface="Calibri" pitchFamily="34" charset="0"/>
                <a:cs typeface="Arial" pitchFamily="34" charset="0"/>
              </a:rPr>
              <a:t>functions</a:t>
            </a:r>
            <a:endParaRPr lang="en-US" b="1" dirty="0">
              <a:solidFill>
                <a:schemeClr val="bg1"/>
              </a:solidFill>
              <a:latin typeface="Calibri" pitchFamily="34" charset="0"/>
              <a:cs typeface="Arial" pitchFamily="34" charset="0"/>
            </a:endParaRPr>
          </a:p>
        </p:txBody>
      </p:sp>
      <p:sp>
        <p:nvSpPr>
          <p:cNvPr id="26" name="Rectangle 25"/>
          <p:cNvSpPr/>
          <p:nvPr/>
        </p:nvSpPr>
        <p:spPr>
          <a:xfrm>
            <a:off x="236704" y="4087776"/>
            <a:ext cx="4535424" cy="2208297"/>
          </a:xfrm>
          <a:prstGeom prst="rect">
            <a:avLst/>
          </a:prstGeom>
        </p:spPr>
        <p:txBody>
          <a:bodyPr wrap="square">
            <a:spAutoFit/>
          </a:bodyPr>
          <a:lstStyle/>
          <a:p>
            <a:pPr marL="231775" indent="-231775">
              <a:lnSpc>
                <a:spcPts val="1500"/>
              </a:lnSpc>
              <a:spcBef>
                <a:spcPts val="300"/>
              </a:spcBef>
              <a:spcAft>
                <a:spcPts val="200"/>
              </a:spcAft>
              <a:buFont typeface="Wingdings" pitchFamily="2" charset="2"/>
              <a:buChar char="§"/>
              <a:tabLst>
                <a:tab pos="360000" algn="l"/>
              </a:tabLst>
            </a:pPr>
            <a:r>
              <a:rPr lang="en-US" sz="1100" dirty="0" err="1">
                <a:latin typeface="Calibri" pitchFamily="34" charset="0"/>
                <a:ea typeface="ＭＳ Ｐゴシック" charset="0"/>
                <a:cs typeface="Arial" pitchFamily="34" charset="0"/>
              </a:rPr>
              <a:t>GlobalData’s</a:t>
            </a:r>
            <a:r>
              <a:rPr lang="en-US" sz="1100" dirty="0">
                <a:latin typeface="Calibri" pitchFamily="34" charset="0"/>
                <a:ea typeface="ＭＳ Ｐゴシック" charset="0"/>
                <a:cs typeface="Arial" pitchFamily="34" charset="0"/>
              </a:rPr>
              <a:t> survey indicates that enterprise ICT spending in </a:t>
            </a:r>
            <a:r>
              <a:rPr lang="en-US" sz="1100" dirty="0" smtClean="0">
                <a:latin typeface="Calibri" pitchFamily="34" charset="0"/>
                <a:ea typeface="ＭＳ Ｐゴシック" charset="0"/>
                <a:cs typeface="Arial" pitchFamily="34" charset="0"/>
              </a:rPr>
              <a:t>Hong Kong </a:t>
            </a:r>
            <a:r>
              <a:rPr lang="en-US" sz="1100" dirty="0">
                <a:latin typeface="Calibri" pitchFamily="34" charset="0"/>
                <a:ea typeface="ＭＳ Ｐゴシック" charset="0"/>
                <a:cs typeface="Arial" pitchFamily="34" charset="0"/>
              </a:rPr>
              <a:t>will mostly remain same in 2018 compared to 2017. </a:t>
            </a:r>
          </a:p>
          <a:p>
            <a:pPr marL="231775" indent="-231775">
              <a:lnSpc>
                <a:spcPts val="1300"/>
              </a:lnSpc>
              <a:spcBef>
                <a:spcPts val="300"/>
              </a:spcBef>
              <a:spcAft>
                <a:spcPts val="200"/>
              </a:spcAft>
              <a:buFont typeface="Wingdings" pitchFamily="2" charset="2"/>
              <a:buChar char="§"/>
              <a:tabLst>
                <a:tab pos="360000" algn="l"/>
              </a:tabLst>
            </a:pPr>
            <a:r>
              <a:rPr lang="en-US" sz="1100" dirty="0">
                <a:latin typeface="Calibri" pitchFamily="34" charset="0"/>
                <a:ea typeface="ＭＳ Ｐゴシック" charset="0"/>
                <a:cs typeface="Arial" pitchFamily="34" charset="0"/>
              </a:rPr>
              <a:t>The largest </a:t>
            </a:r>
            <a:r>
              <a:rPr lang="en-US" sz="1100" dirty="0" smtClean="0">
                <a:latin typeface="Calibri" pitchFamily="34" charset="0"/>
                <a:ea typeface="ＭＳ Ｐゴシック" charset="0"/>
                <a:cs typeface="Arial" pitchFamily="34" charset="0"/>
              </a:rPr>
              <a:t>proportion (67%) </a:t>
            </a:r>
            <a:r>
              <a:rPr lang="en-US" sz="1100" dirty="0">
                <a:latin typeface="Calibri" pitchFamily="34" charset="0"/>
                <a:ea typeface="ＭＳ Ｐゴシック" charset="0"/>
                <a:cs typeface="Arial" pitchFamily="34" charset="0"/>
              </a:rPr>
              <a:t>of survey respondents in </a:t>
            </a:r>
            <a:r>
              <a:rPr lang="en-US" sz="1100" dirty="0" smtClean="0">
                <a:latin typeface="Calibri" pitchFamily="34" charset="0"/>
                <a:ea typeface="ＭＳ Ｐゴシック" charset="0"/>
                <a:cs typeface="Arial" pitchFamily="34" charset="0"/>
              </a:rPr>
              <a:t>Hong Kong </a:t>
            </a:r>
            <a:r>
              <a:rPr lang="en-US" sz="1100" dirty="0">
                <a:latin typeface="Calibri" pitchFamily="34" charset="0"/>
                <a:ea typeface="ＭＳ Ｐゴシック" charset="0"/>
                <a:cs typeface="Arial" pitchFamily="34" charset="0"/>
              </a:rPr>
              <a:t>claim that </a:t>
            </a:r>
            <a:r>
              <a:rPr lang="en-IN" sz="1100" dirty="0">
                <a:latin typeface="Calibri" pitchFamily="34" charset="0"/>
                <a:ea typeface="ＭＳ Ｐゴシック" charset="0"/>
                <a:cs typeface="Arial" pitchFamily="34" charset="0"/>
              </a:rPr>
              <a:t>their ICT spending on </a:t>
            </a:r>
            <a:r>
              <a:rPr lang="en-IN" sz="1100" dirty="0" smtClean="0">
                <a:latin typeface="Calibri" pitchFamily="34" charset="0"/>
                <a:ea typeface="ＭＳ Ｐゴシック" charset="0"/>
                <a:cs typeface="Arial" pitchFamily="34" charset="0"/>
              </a:rPr>
              <a:t>‘production, procurement, and operations’ </a:t>
            </a:r>
            <a:r>
              <a:rPr lang="en-IN" sz="1100" dirty="0">
                <a:latin typeface="Calibri" pitchFamily="34" charset="0"/>
                <a:ea typeface="ＭＳ Ｐゴシック" charset="0"/>
                <a:cs typeface="Arial" pitchFamily="34" charset="0"/>
              </a:rPr>
              <a:t>business function in 2018 will remain same as in 2017, and about </a:t>
            </a:r>
            <a:r>
              <a:rPr lang="en-IN" sz="1100" dirty="0" smtClean="0">
                <a:latin typeface="Calibri" pitchFamily="34" charset="0"/>
                <a:ea typeface="ＭＳ Ｐゴシック" charset="0"/>
                <a:cs typeface="Arial" pitchFamily="34" charset="0"/>
              </a:rPr>
              <a:t>22% claim </a:t>
            </a:r>
            <a:r>
              <a:rPr lang="en-IN" sz="1100" dirty="0">
                <a:latin typeface="Calibri" pitchFamily="34" charset="0"/>
                <a:ea typeface="ＭＳ Ｐゴシック" charset="0"/>
                <a:cs typeface="Arial" pitchFamily="34" charset="0"/>
              </a:rPr>
              <a:t>that their ICT spending on this function will </a:t>
            </a:r>
            <a:r>
              <a:rPr lang="en-IN" sz="1100" dirty="0" smtClean="0">
                <a:latin typeface="Calibri" pitchFamily="34" charset="0"/>
                <a:ea typeface="ＭＳ Ｐゴシック" charset="0"/>
                <a:cs typeface="Arial" pitchFamily="34" charset="0"/>
              </a:rPr>
              <a:t>decrease </a:t>
            </a:r>
            <a:r>
              <a:rPr lang="en-IN" sz="1100" dirty="0">
                <a:latin typeface="Calibri" pitchFamily="34" charset="0"/>
                <a:ea typeface="ＭＳ Ｐゴシック" charset="0"/>
                <a:cs typeface="Arial" pitchFamily="34" charset="0"/>
              </a:rPr>
              <a:t>in 2018 compared to 2017.</a:t>
            </a:r>
          </a:p>
          <a:p>
            <a:pPr marL="231775" indent="-231775">
              <a:lnSpc>
                <a:spcPts val="1500"/>
              </a:lnSpc>
              <a:spcBef>
                <a:spcPts val="300"/>
              </a:spcBef>
              <a:spcAft>
                <a:spcPts val="200"/>
              </a:spcAft>
              <a:buFont typeface="Wingdings" pitchFamily="2" charset="2"/>
              <a:buChar char="§"/>
              <a:tabLst>
                <a:tab pos="360000" algn="l"/>
              </a:tabLst>
            </a:pPr>
            <a:r>
              <a:rPr lang="en-IN" sz="1100" dirty="0">
                <a:latin typeface="Calibri" pitchFamily="34" charset="0"/>
                <a:ea typeface="ＭＳ Ｐゴシック" charset="0"/>
                <a:cs typeface="Arial" pitchFamily="34" charset="0"/>
              </a:rPr>
              <a:t>About </a:t>
            </a:r>
            <a:r>
              <a:rPr lang="en-IN" sz="1100" dirty="0" smtClean="0">
                <a:latin typeface="Calibri" pitchFamily="34" charset="0"/>
                <a:ea typeface="ＭＳ Ｐゴシック" charset="0"/>
                <a:cs typeface="Arial" pitchFamily="34" charset="0"/>
              </a:rPr>
              <a:t>32% claim </a:t>
            </a:r>
            <a:r>
              <a:rPr lang="en-IN" sz="1100" dirty="0">
                <a:latin typeface="Calibri" pitchFamily="34" charset="0"/>
                <a:ea typeface="ＭＳ Ｐゴシック" charset="0"/>
                <a:cs typeface="Arial" pitchFamily="34" charset="0"/>
              </a:rPr>
              <a:t>that they would increase their ICT spend on </a:t>
            </a:r>
            <a:r>
              <a:rPr lang="en-IN" sz="1100" dirty="0" smtClean="0">
                <a:latin typeface="Calibri" pitchFamily="34" charset="0"/>
                <a:ea typeface="ＭＳ Ｐゴシック" charset="0"/>
                <a:cs typeface="Arial" pitchFamily="34" charset="0"/>
              </a:rPr>
              <a:t>‘research and development’ </a:t>
            </a:r>
            <a:r>
              <a:rPr lang="en-IN" sz="1100" dirty="0">
                <a:latin typeface="Calibri" pitchFamily="34" charset="0"/>
                <a:ea typeface="ＭＳ Ｐゴシック" charset="0"/>
                <a:cs typeface="Arial" pitchFamily="34" charset="0"/>
              </a:rPr>
              <a:t>business function in 2018 and about </a:t>
            </a:r>
            <a:r>
              <a:rPr lang="en-IN" sz="1100" dirty="0" smtClean="0">
                <a:latin typeface="Calibri" pitchFamily="34" charset="0"/>
                <a:ea typeface="ＭＳ Ｐゴシック" charset="0"/>
                <a:cs typeface="Arial" pitchFamily="34" charset="0"/>
              </a:rPr>
              <a:t>56% claim </a:t>
            </a:r>
            <a:r>
              <a:rPr lang="en-IN" sz="1100" dirty="0">
                <a:latin typeface="Calibri" pitchFamily="34" charset="0"/>
                <a:ea typeface="ＭＳ Ｐゴシック" charset="0"/>
                <a:cs typeface="Arial" pitchFamily="34" charset="0"/>
              </a:rPr>
              <a:t>that ICT spending on this business function in 2018 will remain same as in 2017. </a:t>
            </a:r>
          </a:p>
        </p:txBody>
      </p:sp>
      <p:sp>
        <p:nvSpPr>
          <p:cNvPr id="27" name="Rectangle 26"/>
          <p:cNvSpPr/>
          <p:nvPr/>
        </p:nvSpPr>
        <p:spPr>
          <a:xfrm>
            <a:off x="5089068" y="4087776"/>
            <a:ext cx="4533900" cy="2080057"/>
          </a:xfrm>
          <a:prstGeom prst="rect">
            <a:avLst/>
          </a:prstGeom>
        </p:spPr>
        <p:txBody>
          <a:bodyPr wrap="square">
            <a:spAutoFit/>
          </a:bodyPr>
          <a:lstStyle/>
          <a:p>
            <a:pPr marL="231775" indent="-231775">
              <a:lnSpc>
                <a:spcPts val="1500"/>
              </a:lnSpc>
              <a:spcBef>
                <a:spcPts val="300"/>
              </a:spcBef>
              <a:spcAft>
                <a:spcPts val="200"/>
              </a:spcAft>
              <a:buFont typeface="Wingdings" pitchFamily="2" charset="2"/>
              <a:buChar char="§"/>
              <a:tabLst>
                <a:tab pos="360000" algn="l"/>
              </a:tabLst>
            </a:pPr>
            <a:r>
              <a:rPr lang="en-US" sz="1100" dirty="0" err="1">
                <a:latin typeface="Calibri" pitchFamily="34" charset="0"/>
                <a:ea typeface="ＭＳ Ｐゴシック" charset="0"/>
                <a:cs typeface="Arial" pitchFamily="34" charset="0"/>
              </a:rPr>
              <a:t>GlobalData’s</a:t>
            </a:r>
            <a:r>
              <a:rPr lang="en-US" sz="1100" dirty="0">
                <a:latin typeface="Calibri" pitchFamily="34" charset="0"/>
                <a:ea typeface="ＭＳ Ｐゴシック" charset="0"/>
                <a:cs typeface="Arial" pitchFamily="34" charset="0"/>
              </a:rPr>
              <a:t> survey in </a:t>
            </a:r>
            <a:r>
              <a:rPr lang="en-US" sz="1100" dirty="0" smtClean="0">
                <a:latin typeface="Calibri" pitchFamily="34" charset="0"/>
                <a:ea typeface="ＭＳ Ｐゴシック" charset="0"/>
                <a:cs typeface="Arial" pitchFamily="34" charset="0"/>
              </a:rPr>
              <a:t>Hong Kong </a:t>
            </a:r>
            <a:r>
              <a:rPr lang="en-US" sz="1100" dirty="0">
                <a:latin typeface="Calibri" pitchFamily="34" charset="0"/>
                <a:ea typeface="ＭＳ Ｐゴシック" charset="0"/>
                <a:cs typeface="Arial" pitchFamily="34" charset="0"/>
              </a:rPr>
              <a:t>finds that the most prominent purpose of enterprise ICT spending in 2018 will be for ‘running or maintaining </a:t>
            </a:r>
            <a:r>
              <a:rPr lang="en-US" sz="1100" dirty="0" smtClean="0">
                <a:latin typeface="Calibri" pitchFamily="34" charset="0"/>
                <a:ea typeface="ＭＳ Ｐゴシック" charset="0"/>
                <a:cs typeface="Arial" pitchFamily="34" charset="0"/>
              </a:rPr>
              <a:t>businesses’</a:t>
            </a:r>
            <a:r>
              <a:rPr lang="en-IN" sz="1100" dirty="0">
                <a:latin typeface="Calibri" pitchFamily="34" charset="0"/>
                <a:ea typeface="ＭＳ Ｐゴシック" charset="0"/>
                <a:cs typeface="Arial" pitchFamily="34" charset="0"/>
              </a:rPr>
              <a:t>.</a:t>
            </a:r>
          </a:p>
          <a:p>
            <a:pPr marL="231775" indent="-231775">
              <a:lnSpc>
                <a:spcPts val="1500"/>
              </a:lnSpc>
              <a:spcBef>
                <a:spcPts val="300"/>
              </a:spcBef>
              <a:spcAft>
                <a:spcPts val="200"/>
              </a:spcAft>
              <a:buFont typeface="Wingdings" pitchFamily="2" charset="2"/>
              <a:buChar char="§"/>
              <a:tabLst>
                <a:tab pos="360000" algn="l"/>
              </a:tabLst>
            </a:pPr>
            <a:r>
              <a:rPr lang="en-US" sz="1100" dirty="0">
                <a:latin typeface="Calibri" pitchFamily="34" charset="0"/>
                <a:ea typeface="ＭＳ Ｐゴシック" charset="0"/>
                <a:cs typeface="Arial" pitchFamily="34" charset="0"/>
              </a:rPr>
              <a:t>The largest </a:t>
            </a:r>
            <a:r>
              <a:rPr lang="en-US" sz="1100" dirty="0" smtClean="0">
                <a:latin typeface="Calibri" pitchFamily="34" charset="0"/>
                <a:ea typeface="ＭＳ Ｐゴシック" charset="0"/>
                <a:cs typeface="Arial" pitchFamily="34" charset="0"/>
              </a:rPr>
              <a:t>proportion 81% </a:t>
            </a:r>
            <a:r>
              <a:rPr lang="en-US" sz="1100" dirty="0">
                <a:latin typeface="Calibri" pitchFamily="34" charset="0"/>
                <a:ea typeface="ＭＳ Ｐゴシック" charset="0"/>
                <a:cs typeface="Arial" pitchFamily="34" charset="0"/>
              </a:rPr>
              <a:t>of respondents </a:t>
            </a:r>
            <a:r>
              <a:rPr lang="en-US" sz="1100" dirty="0" smtClean="0">
                <a:latin typeface="Calibri" pitchFamily="34" charset="0"/>
                <a:ea typeface="ＭＳ Ｐゴシック" charset="0"/>
                <a:cs typeface="Arial" pitchFamily="34" charset="0"/>
              </a:rPr>
              <a:t>consider </a:t>
            </a:r>
            <a:r>
              <a:rPr lang="en-US" sz="1100" dirty="0">
                <a:latin typeface="Calibri" pitchFamily="34" charset="0"/>
                <a:ea typeface="ＭＳ Ｐゴシック" charset="0"/>
                <a:cs typeface="Arial" pitchFamily="34" charset="0"/>
              </a:rPr>
              <a:t>that their ICT spending on </a:t>
            </a:r>
            <a:r>
              <a:rPr lang="en-US" sz="1100" dirty="0" smtClean="0">
                <a:latin typeface="Calibri" pitchFamily="34" charset="0"/>
                <a:ea typeface="ＭＳ Ｐゴシック" charset="0"/>
                <a:cs typeface="Arial" pitchFamily="34" charset="0"/>
              </a:rPr>
              <a:t>‘production, procurement, and operations’ business function will </a:t>
            </a:r>
            <a:r>
              <a:rPr lang="en-US" sz="1100" dirty="0">
                <a:latin typeface="Calibri" pitchFamily="34" charset="0"/>
                <a:ea typeface="ＭＳ Ｐゴシック" charset="0"/>
                <a:cs typeface="Arial" pitchFamily="34" charset="0"/>
              </a:rPr>
              <a:t>be used to run or maintain business in 2018, and about </a:t>
            </a:r>
            <a:r>
              <a:rPr lang="en-US" sz="1100" dirty="0" smtClean="0">
                <a:latin typeface="Calibri" pitchFamily="34" charset="0"/>
                <a:ea typeface="ＭＳ Ｐゴシック" charset="0"/>
                <a:cs typeface="Arial" pitchFamily="34" charset="0"/>
              </a:rPr>
              <a:t>19% </a:t>
            </a:r>
            <a:r>
              <a:rPr lang="en-IN" sz="1100" dirty="0" smtClean="0">
                <a:latin typeface="Calibri" pitchFamily="34" charset="0"/>
                <a:ea typeface="ＭＳ Ｐゴシック" charset="0"/>
                <a:cs typeface="Arial" pitchFamily="34" charset="0"/>
              </a:rPr>
              <a:t>claim </a:t>
            </a:r>
            <a:r>
              <a:rPr lang="en-IN" sz="1100" dirty="0">
                <a:latin typeface="Calibri" pitchFamily="34" charset="0"/>
                <a:ea typeface="ＭＳ Ｐゴシック" charset="0"/>
                <a:cs typeface="Arial" pitchFamily="34" charset="0"/>
              </a:rPr>
              <a:t>that their ICT spending on this function will be to </a:t>
            </a:r>
            <a:r>
              <a:rPr lang="en-US" sz="1100" dirty="0">
                <a:latin typeface="Calibri" pitchFamily="34" charset="0"/>
                <a:ea typeface="ＭＳ Ｐゴシック" charset="0"/>
                <a:cs typeface="Arial" pitchFamily="34" charset="0"/>
              </a:rPr>
              <a:t>grow the business in 2018</a:t>
            </a:r>
            <a:r>
              <a:rPr lang="en-US" sz="1100" dirty="0" smtClean="0">
                <a:latin typeface="Calibri" pitchFamily="34" charset="0"/>
                <a:ea typeface="ＭＳ Ｐゴシック" charset="0"/>
                <a:cs typeface="Arial" pitchFamily="34" charset="0"/>
              </a:rPr>
              <a:t>. </a:t>
            </a:r>
            <a:r>
              <a:rPr lang="en-IN" sz="1100" dirty="0" smtClean="0">
                <a:latin typeface="Calibri" pitchFamily="34" charset="0"/>
                <a:ea typeface="ＭＳ Ｐゴシック" charset="0"/>
                <a:cs typeface="Arial" pitchFamily="34" charset="0"/>
              </a:rPr>
              <a:t>Meanwhile</a:t>
            </a:r>
            <a:r>
              <a:rPr lang="en-IN" sz="1100" dirty="0">
                <a:latin typeface="Calibri" pitchFamily="34" charset="0"/>
                <a:ea typeface="ＭＳ Ｐゴシック" charset="0"/>
                <a:cs typeface="Arial" pitchFamily="34" charset="0"/>
              </a:rPr>
              <a:t>, about </a:t>
            </a:r>
            <a:r>
              <a:rPr lang="en-IN" sz="1100" dirty="0" smtClean="0">
                <a:latin typeface="Calibri" pitchFamily="34" charset="0"/>
                <a:ea typeface="ＭＳ Ｐゴシック" charset="0"/>
                <a:cs typeface="Arial" pitchFamily="34" charset="0"/>
              </a:rPr>
              <a:t>43</a:t>
            </a:r>
            <a:r>
              <a:rPr lang="en-IN" sz="1100" dirty="0">
                <a:latin typeface="Calibri" pitchFamily="34" charset="0"/>
                <a:ea typeface="ＭＳ Ｐゴシック" charset="0"/>
                <a:cs typeface="Arial" pitchFamily="34" charset="0"/>
              </a:rPr>
              <a:t>% </a:t>
            </a:r>
            <a:r>
              <a:rPr lang="en-IN" sz="1100" dirty="0" smtClean="0">
                <a:latin typeface="Calibri" pitchFamily="34" charset="0"/>
                <a:ea typeface="ＭＳ Ｐゴシック" charset="0"/>
                <a:cs typeface="Arial" pitchFamily="34" charset="0"/>
              </a:rPr>
              <a:t>consider </a:t>
            </a:r>
            <a:r>
              <a:rPr lang="en-IN" sz="1100" dirty="0">
                <a:latin typeface="Calibri" pitchFamily="34" charset="0"/>
                <a:ea typeface="ＭＳ Ｐゴシック" charset="0"/>
                <a:cs typeface="Arial" pitchFamily="34" charset="0"/>
              </a:rPr>
              <a:t>that their ICT spending on </a:t>
            </a:r>
            <a:r>
              <a:rPr lang="en-IN" sz="1100" dirty="0" smtClean="0">
                <a:latin typeface="Calibri" pitchFamily="34" charset="0"/>
                <a:ea typeface="ＭＳ Ｐゴシック" charset="0"/>
                <a:cs typeface="Arial" pitchFamily="34" charset="0"/>
              </a:rPr>
              <a:t>‘sales, marketing, and customer relations’ business function will </a:t>
            </a:r>
            <a:r>
              <a:rPr lang="en-IN" sz="1100" dirty="0">
                <a:latin typeface="Calibri" pitchFamily="34" charset="0"/>
                <a:ea typeface="ＭＳ Ｐゴシック" charset="0"/>
                <a:cs typeface="Arial" pitchFamily="34" charset="0"/>
              </a:rPr>
              <a:t>be to grow/change the business in 2018</a:t>
            </a:r>
            <a:r>
              <a:rPr lang="en-US" sz="1100" dirty="0">
                <a:latin typeface="Calibri" pitchFamily="34" charset="0"/>
                <a:ea typeface="ＭＳ Ｐゴシック" charset="0"/>
                <a:cs typeface="Arial" pitchFamily="34" charset="0"/>
              </a:rPr>
              <a:t>.</a:t>
            </a:r>
            <a:endParaRPr lang="en-IN" sz="1100" dirty="0">
              <a:latin typeface="Calibri" pitchFamily="34" charset="0"/>
              <a:ea typeface="ＭＳ Ｐゴシック" charset="0"/>
              <a:cs typeface="Arial" pitchFamily="34" charset="0"/>
            </a:endParaRPr>
          </a:p>
        </p:txBody>
      </p:sp>
      <p:sp>
        <p:nvSpPr>
          <p:cNvPr id="12" name="Rectangle 11"/>
          <p:cNvSpPr/>
          <p:nvPr/>
        </p:nvSpPr>
        <p:spPr>
          <a:xfrm>
            <a:off x="5057962" y="1180645"/>
            <a:ext cx="4648014" cy="50846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2" name="Rectangle 1"/>
          <p:cNvSpPr/>
          <p:nvPr/>
        </p:nvSpPr>
        <p:spPr>
          <a:xfrm>
            <a:off x="91440" y="765545"/>
            <a:ext cx="9505950" cy="338554"/>
          </a:xfrm>
          <a:prstGeom prst="rect">
            <a:avLst/>
          </a:prstGeom>
        </p:spPr>
        <p:txBody>
          <a:bodyPr wrap="square">
            <a:spAutoFit/>
          </a:bodyPr>
          <a:lstStyle/>
          <a:p>
            <a:pPr>
              <a:spcBef>
                <a:spcPct val="0"/>
              </a:spcBef>
              <a:defRPr/>
            </a:pPr>
            <a:r>
              <a:rPr lang="en-IN" sz="1600" b="1" dirty="0">
                <a:solidFill>
                  <a:schemeClr val="accent5"/>
                </a:solidFill>
                <a:latin typeface="Calibri" pitchFamily="34" charset="0"/>
                <a:cs typeface="Arial" pitchFamily="34" charset="0"/>
              </a:rPr>
              <a:t>Enterprise ICT budget allocations across all business functions is mostly to ‘run or maintain </a:t>
            </a:r>
            <a:r>
              <a:rPr lang="en-IN" sz="1600" b="1" dirty="0" smtClean="0">
                <a:solidFill>
                  <a:schemeClr val="accent5"/>
                </a:solidFill>
                <a:latin typeface="Calibri" pitchFamily="34" charset="0"/>
                <a:cs typeface="Arial" pitchFamily="34" charset="0"/>
              </a:rPr>
              <a:t>business’</a:t>
            </a:r>
            <a:endParaRPr lang="en-US" sz="1600" b="1" dirty="0">
              <a:solidFill>
                <a:schemeClr val="accent5"/>
              </a:solidFill>
              <a:latin typeface="Calibri" pitchFamily="34" charset="0"/>
              <a:cs typeface="Arial" pitchFamily="34" charset="0"/>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180" y="1234462"/>
            <a:ext cx="4444473" cy="285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068" y="1213196"/>
            <a:ext cx="4574376" cy="2796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8635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91440" y="757699"/>
            <a:ext cx="9241777" cy="704078"/>
          </a:xfrm>
          <a:prstGeom prst="rect">
            <a:avLst/>
          </a:prstGeom>
        </p:spPr>
        <p:txBody>
          <a:bodyPr vert="horz" lIns="91440" tIns="45720" rIns="91440" bIns="45720" rtlCol="0" anchor="ctr">
            <a:normAutofit/>
          </a:bodyPr>
          <a:lstStyle/>
          <a:p>
            <a:pPr>
              <a:spcBef>
                <a:spcPct val="0"/>
              </a:spcBef>
              <a:defRPr/>
            </a:pPr>
            <a:r>
              <a:rPr lang="en-US" sz="1600" b="1" dirty="0">
                <a:solidFill>
                  <a:schemeClr val="accent5"/>
                </a:solidFill>
                <a:latin typeface="Calibri" pitchFamily="34" charset="0"/>
                <a:cs typeface="Arial" pitchFamily="34" charset="0"/>
              </a:rPr>
              <a:t>Highest proportion of enterprise ICT budget to be spent on data </a:t>
            </a:r>
            <a:r>
              <a:rPr lang="en-US" sz="1600" b="1" dirty="0" smtClean="0">
                <a:solidFill>
                  <a:schemeClr val="accent5"/>
                </a:solidFill>
                <a:latin typeface="Calibri" pitchFamily="34" charset="0"/>
                <a:cs typeface="Arial" pitchFamily="34" charset="0"/>
              </a:rPr>
              <a:t>center followed by ICT service desk and network functions in </a:t>
            </a:r>
            <a:r>
              <a:rPr lang="en-US" sz="1600" b="1" dirty="0">
                <a:solidFill>
                  <a:schemeClr val="accent5"/>
                </a:solidFill>
                <a:latin typeface="Calibri" pitchFamily="34" charset="0"/>
                <a:cs typeface="Arial" pitchFamily="34" charset="0"/>
              </a:rPr>
              <a:t>2018</a:t>
            </a:r>
          </a:p>
        </p:txBody>
      </p:sp>
      <p:sp>
        <p:nvSpPr>
          <p:cNvPr id="8" name="Rectangle 7"/>
          <p:cNvSpPr/>
          <p:nvPr/>
        </p:nvSpPr>
        <p:spPr>
          <a:xfrm>
            <a:off x="173736" y="1461776"/>
            <a:ext cx="4963885" cy="4659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13" name="Rectangle 12"/>
          <p:cNvSpPr/>
          <p:nvPr/>
        </p:nvSpPr>
        <p:spPr>
          <a:xfrm>
            <a:off x="5358384" y="1478159"/>
            <a:ext cx="4370120" cy="4632037"/>
          </a:xfrm>
          <a:prstGeom prst="rect">
            <a:avLst/>
          </a:prstGeom>
        </p:spPr>
        <p:txBody>
          <a:bodyPr wrap="square">
            <a:spAutoFit/>
          </a:bodyPr>
          <a:lstStyle/>
          <a:p>
            <a:pPr marL="231775" indent="-231775">
              <a:lnSpc>
                <a:spcPts val="1500"/>
              </a:lnSpc>
              <a:spcBef>
                <a:spcPts val="300"/>
              </a:spcBef>
              <a:spcAft>
                <a:spcPts val="300"/>
              </a:spcAft>
              <a:buFont typeface="Wingdings" pitchFamily="2" charset="2"/>
              <a:buChar char="§"/>
              <a:tabLst>
                <a:tab pos="360000" algn="l"/>
              </a:tabLst>
            </a:pPr>
            <a:r>
              <a:rPr lang="en-IN" sz="1100" dirty="0">
                <a:latin typeface="Calibri" pitchFamily="34" charset="0"/>
                <a:ea typeface="ＭＳ Ｐゴシック" charset="0"/>
                <a:cs typeface="Arial" pitchFamily="34" charset="0"/>
              </a:rPr>
              <a:t>According to GlobalData’s survey in </a:t>
            </a:r>
            <a:r>
              <a:rPr lang="en-IN" sz="1100" dirty="0" smtClean="0">
                <a:latin typeface="Calibri" pitchFamily="34" charset="0"/>
                <a:ea typeface="ＭＳ Ｐゴシック" charset="0"/>
                <a:cs typeface="Arial" pitchFamily="34" charset="0"/>
              </a:rPr>
              <a:t>Hong Kong, </a:t>
            </a:r>
            <a:r>
              <a:rPr lang="en-IN" sz="1100" dirty="0">
                <a:latin typeface="Calibri" pitchFamily="34" charset="0"/>
                <a:ea typeface="ＭＳ Ｐゴシック" charset="0"/>
                <a:cs typeface="Arial" pitchFamily="34" charset="0"/>
              </a:rPr>
              <a:t>‘data center’ function will account </a:t>
            </a:r>
            <a:r>
              <a:rPr lang="en-IN" sz="1100" dirty="0" smtClean="0">
                <a:latin typeface="Calibri" pitchFamily="34" charset="0"/>
                <a:ea typeface="ＭＳ Ｐゴシック" charset="0"/>
                <a:cs typeface="Arial" pitchFamily="34" charset="0"/>
              </a:rPr>
              <a:t>for the largest share 18%  </a:t>
            </a:r>
            <a:r>
              <a:rPr lang="en-IN" sz="1100" dirty="0">
                <a:latin typeface="Calibri" pitchFamily="34" charset="0"/>
                <a:ea typeface="ＭＳ Ｐゴシック" charset="0"/>
                <a:cs typeface="Arial" pitchFamily="34" charset="0"/>
              </a:rPr>
              <a:t>of total enterprise ICT spending in 2018, an increase of </a:t>
            </a:r>
            <a:r>
              <a:rPr lang="en-IN" sz="1100" dirty="0" smtClean="0">
                <a:latin typeface="Calibri" pitchFamily="34" charset="0"/>
                <a:ea typeface="ＭＳ Ｐゴシック" charset="0"/>
                <a:cs typeface="Arial" pitchFamily="34" charset="0"/>
              </a:rPr>
              <a:t>1 </a:t>
            </a:r>
            <a:r>
              <a:rPr lang="en-IN" sz="1100" dirty="0">
                <a:latin typeface="Calibri" pitchFamily="34" charset="0"/>
                <a:ea typeface="ＭＳ Ｐゴシック" charset="0"/>
                <a:cs typeface="Arial" pitchFamily="34" charset="0"/>
              </a:rPr>
              <a:t>p.p. over its share in 2017. </a:t>
            </a:r>
          </a:p>
          <a:p>
            <a:pPr marL="231775" indent="-231775">
              <a:lnSpc>
                <a:spcPts val="1500"/>
              </a:lnSpc>
              <a:spcBef>
                <a:spcPts val="300"/>
              </a:spcBef>
              <a:spcAft>
                <a:spcPts val="300"/>
              </a:spcAft>
              <a:buFont typeface="Wingdings" pitchFamily="2" charset="2"/>
              <a:buChar char="§"/>
              <a:tabLst>
                <a:tab pos="360000" algn="l"/>
              </a:tabLst>
            </a:pPr>
            <a:r>
              <a:rPr lang="en-IN" sz="1100" dirty="0" smtClean="0">
                <a:latin typeface="Calibri" pitchFamily="34" charset="0"/>
                <a:ea typeface="ＭＳ Ｐゴシック" charset="0"/>
                <a:cs typeface="Arial" pitchFamily="34" charset="0"/>
              </a:rPr>
              <a:t>‘ICT service desk’ and ‘network’ will account for the second largest share 15% share each of total enterprise ICT spending in 2018. </a:t>
            </a:r>
            <a:r>
              <a:rPr lang="en-IN" sz="1100" dirty="0">
                <a:latin typeface="Calibri" pitchFamily="34" charset="0"/>
                <a:ea typeface="ＭＳ Ｐゴシック" charset="0"/>
                <a:cs typeface="Arial" pitchFamily="34" charset="0"/>
              </a:rPr>
              <a:t>While </a:t>
            </a:r>
            <a:r>
              <a:rPr lang="en-US" sz="1100" dirty="0">
                <a:latin typeface="Calibri" pitchFamily="34" charset="0"/>
                <a:ea typeface="ＭＳ Ｐゴシック" charset="0"/>
                <a:cs typeface="Arial" pitchFamily="34" charset="0"/>
              </a:rPr>
              <a:t>the percentage of enterprise ICT spending on </a:t>
            </a:r>
            <a:r>
              <a:rPr lang="en-IN" sz="1100" dirty="0" smtClean="0">
                <a:latin typeface="Calibri" pitchFamily="34" charset="0"/>
                <a:ea typeface="ＭＳ Ｐゴシック" charset="0"/>
                <a:cs typeface="Arial" pitchFamily="34" charset="0"/>
              </a:rPr>
              <a:t>‘ICT service desk’ </a:t>
            </a:r>
            <a:r>
              <a:rPr lang="en-IN" sz="1100" dirty="0">
                <a:latin typeface="Calibri" pitchFamily="34" charset="0"/>
                <a:ea typeface="ＭＳ Ｐゴシック" charset="0"/>
                <a:cs typeface="Arial" pitchFamily="34" charset="0"/>
              </a:rPr>
              <a:t>in </a:t>
            </a:r>
            <a:r>
              <a:rPr lang="en-IN" sz="1100" dirty="0" smtClean="0">
                <a:latin typeface="Calibri" pitchFamily="34" charset="0"/>
                <a:ea typeface="ＭＳ Ｐゴシック" charset="0"/>
                <a:cs typeface="Arial" pitchFamily="34" charset="0"/>
              </a:rPr>
              <a:t>Hong Kong </a:t>
            </a:r>
            <a:r>
              <a:rPr lang="en-US" sz="1100" dirty="0">
                <a:latin typeface="Calibri" pitchFamily="34" charset="0"/>
                <a:ea typeface="ＭＳ Ｐゴシック" charset="0"/>
                <a:cs typeface="Arial" pitchFamily="34" charset="0"/>
              </a:rPr>
              <a:t>will </a:t>
            </a:r>
            <a:r>
              <a:rPr lang="en-US" sz="1100" dirty="0" smtClean="0">
                <a:latin typeface="Calibri" pitchFamily="34" charset="0"/>
                <a:ea typeface="ＭＳ Ｐゴシック" charset="0"/>
                <a:cs typeface="Arial" pitchFamily="34" charset="0"/>
              </a:rPr>
              <a:t>increase </a:t>
            </a:r>
            <a:r>
              <a:rPr lang="en-US" sz="1100" dirty="0">
                <a:latin typeface="Calibri" pitchFamily="34" charset="0"/>
                <a:ea typeface="ＭＳ Ｐゴシック" charset="0"/>
                <a:cs typeface="Arial" pitchFamily="34" charset="0"/>
              </a:rPr>
              <a:t>by 1 p.p. </a:t>
            </a:r>
            <a:r>
              <a:rPr lang="en-US" sz="1100" dirty="0" smtClean="0">
                <a:latin typeface="Calibri" pitchFamily="34" charset="0"/>
                <a:ea typeface="ＭＳ Ｐゴシック" charset="0"/>
                <a:cs typeface="Arial" pitchFamily="34" charset="0"/>
              </a:rPr>
              <a:t>over </a:t>
            </a:r>
            <a:r>
              <a:rPr lang="en-US" sz="1100" dirty="0">
                <a:latin typeface="Calibri" pitchFamily="34" charset="0"/>
                <a:ea typeface="ＭＳ Ｐゴシック" charset="0"/>
                <a:cs typeface="Arial" pitchFamily="34" charset="0"/>
              </a:rPr>
              <a:t>the percentage share it accounted for in </a:t>
            </a:r>
            <a:r>
              <a:rPr lang="en-US" sz="1100" dirty="0" smtClean="0">
                <a:latin typeface="Calibri" pitchFamily="34" charset="0"/>
                <a:ea typeface="ＭＳ Ｐゴシック" charset="0"/>
                <a:cs typeface="Arial" pitchFamily="34" charset="0"/>
              </a:rPr>
              <a:t>2017, </a:t>
            </a:r>
            <a:r>
              <a:rPr lang="en-IN" sz="1100" dirty="0" smtClean="0">
                <a:latin typeface="Calibri" pitchFamily="34" charset="0"/>
                <a:ea typeface="ＭＳ Ｐゴシック" charset="0"/>
                <a:cs typeface="Arial" pitchFamily="34" charset="0"/>
              </a:rPr>
              <a:t>the </a:t>
            </a:r>
            <a:r>
              <a:rPr lang="en-IN" sz="1100" dirty="0">
                <a:latin typeface="Calibri" pitchFamily="34" charset="0"/>
                <a:ea typeface="ＭＳ Ｐゴシック" charset="0"/>
                <a:cs typeface="Arial" pitchFamily="34" charset="0"/>
              </a:rPr>
              <a:t>percentage of enterprise ICT spending on the ‘network’ </a:t>
            </a:r>
            <a:r>
              <a:rPr lang="en-IN" sz="1100" dirty="0" smtClean="0">
                <a:latin typeface="Calibri" pitchFamily="34" charset="0"/>
                <a:ea typeface="ＭＳ Ｐゴシック" charset="0"/>
                <a:cs typeface="Arial" pitchFamily="34" charset="0"/>
              </a:rPr>
              <a:t>function </a:t>
            </a:r>
            <a:r>
              <a:rPr lang="en-IN" sz="1100" dirty="0">
                <a:latin typeface="Calibri" pitchFamily="34" charset="0"/>
                <a:ea typeface="ＭＳ Ｐゴシック" charset="0"/>
                <a:cs typeface="Arial" pitchFamily="34" charset="0"/>
              </a:rPr>
              <a:t>in </a:t>
            </a:r>
            <a:r>
              <a:rPr lang="en-IN" sz="1100" dirty="0" smtClean="0">
                <a:latin typeface="Calibri" pitchFamily="34" charset="0"/>
                <a:ea typeface="ＭＳ Ｐゴシック" charset="0"/>
                <a:cs typeface="Arial" pitchFamily="34" charset="0"/>
              </a:rPr>
              <a:t>Hong Kong </a:t>
            </a:r>
            <a:r>
              <a:rPr lang="en-IN" sz="1100" dirty="0">
                <a:latin typeface="Calibri" pitchFamily="34" charset="0"/>
                <a:ea typeface="ＭＳ Ｐゴシック" charset="0"/>
                <a:cs typeface="Arial" pitchFamily="34" charset="0"/>
              </a:rPr>
              <a:t>will remain same </a:t>
            </a:r>
            <a:r>
              <a:rPr lang="en-US" sz="1100" dirty="0" smtClean="0">
                <a:latin typeface="Calibri" pitchFamily="34" charset="0"/>
                <a:ea typeface="ＭＳ Ｐゴシック" charset="0"/>
                <a:cs typeface="Arial" pitchFamily="34" charset="0"/>
              </a:rPr>
              <a:t>share as in 2017. </a:t>
            </a:r>
            <a:r>
              <a:rPr lang="en-IN" sz="1100" dirty="0" smtClean="0">
                <a:latin typeface="Calibri" pitchFamily="34" charset="0"/>
                <a:ea typeface="ＭＳ Ｐゴシック" charset="0"/>
                <a:cs typeface="Arial" pitchFamily="34" charset="0"/>
              </a:rPr>
              <a:t> </a:t>
            </a:r>
            <a:endParaRPr lang="en-IN" sz="1100" dirty="0">
              <a:latin typeface="Calibri" pitchFamily="34" charset="0"/>
              <a:ea typeface="ＭＳ Ｐゴシック" charset="0"/>
              <a:cs typeface="Arial" pitchFamily="34" charset="0"/>
            </a:endParaRPr>
          </a:p>
          <a:p>
            <a:pPr marL="231775" indent="-231775">
              <a:lnSpc>
                <a:spcPts val="1500"/>
              </a:lnSpc>
              <a:spcBef>
                <a:spcPts val="300"/>
              </a:spcBef>
              <a:spcAft>
                <a:spcPts val="300"/>
              </a:spcAft>
              <a:buFont typeface="Wingdings" pitchFamily="2" charset="2"/>
              <a:buChar char="§"/>
              <a:tabLst>
                <a:tab pos="360000" algn="l"/>
              </a:tabLst>
            </a:pPr>
            <a:r>
              <a:rPr lang="en-IN" sz="1100" dirty="0" smtClean="0">
                <a:latin typeface="Calibri" pitchFamily="34" charset="0"/>
                <a:ea typeface="ＭＳ Ｐゴシック" charset="0"/>
                <a:cs typeface="Arial" pitchFamily="34" charset="0"/>
              </a:rPr>
              <a:t>‘Applications’ </a:t>
            </a:r>
            <a:r>
              <a:rPr lang="en-IN" sz="1100" dirty="0">
                <a:latin typeface="Calibri" pitchFamily="34" charset="0"/>
                <a:ea typeface="ＭＳ Ｐゴシック" charset="0"/>
                <a:cs typeface="Arial" pitchFamily="34" charset="0"/>
              </a:rPr>
              <a:t>function will account </a:t>
            </a:r>
            <a:r>
              <a:rPr lang="en-US" sz="1100" dirty="0" smtClean="0">
                <a:latin typeface="Calibri" pitchFamily="34" charset="0"/>
                <a:ea typeface="ＭＳ Ｐゴシック" charset="0"/>
                <a:cs typeface="Arial" pitchFamily="34" charset="0"/>
              </a:rPr>
              <a:t>for the third largest share</a:t>
            </a:r>
            <a:r>
              <a:rPr lang="en-IN" sz="1100" dirty="0" smtClean="0">
                <a:latin typeface="Calibri" pitchFamily="34" charset="0"/>
                <a:ea typeface="ＭＳ Ｐゴシック" charset="0"/>
                <a:cs typeface="Arial" pitchFamily="34" charset="0"/>
              </a:rPr>
              <a:t> 14% of </a:t>
            </a:r>
            <a:r>
              <a:rPr lang="en-IN" sz="1100" dirty="0">
                <a:latin typeface="Calibri" pitchFamily="34" charset="0"/>
                <a:ea typeface="ＭＳ Ｐゴシック" charset="0"/>
                <a:cs typeface="Arial" pitchFamily="34" charset="0"/>
              </a:rPr>
              <a:t>total enterprise ICT spending in 2018, maintaining the same share as in 2017.</a:t>
            </a:r>
          </a:p>
          <a:p>
            <a:pPr marL="231775" indent="-231775">
              <a:lnSpc>
                <a:spcPts val="1500"/>
              </a:lnSpc>
              <a:spcBef>
                <a:spcPts val="300"/>
              </a:spcBef>
              <a:spcAft>
                <a:spcPts val="300"/>
              </a:spcAft>
              <a:buFont typeface="Wingdings" pitchFamily="2" charset="2"/>
              <a:buChar char="§"/>
              <a:tabLst>
                <a:tab pos="360000" algn="l"/>
              </a:tabLst>
            </a:pPr>
            <a:r>
              <a:rPr lang="en-US" sz="1100" dirty="0" smtClean="0">
                <a:latin typeface="Calibri" pitchFamily="34" charset="0"/>
                <a:ea typeface="ＭＳ Ｐゴシック" charset="0"/>
                <a:cs typeface="Arial" pitchFamily="34" charset="0"/>
              </a:rPr>
              <a:t>“Management’ and ‘end-user computing’ business </a:t>
            </a:r>
            <a:r>
              <a:rPr lang="en-US" sz="1100" dirty="0">
                <a:latin typeface="Calibri" pitchFamily="34" charset="0"/>
                <a:ea typeface="ＭＳ Ｐゴシック" charset="0"/>
                <a:cs typeface="Arial" pitchFamily="34" charset="0"/>
              </a:rPr>
              <a:t>functions will </a:t>
            </a:r>
            <a:r>
              <a:rPr lang="en-US" sz="1100" dirty="0" smtClean="0">
                <a:latin typeface="Calibri" pitchFamily="34" charset="0"/>
                <a:ea typeface="ＭＳ Ｐゴシック" charset="0"/>
                <a:cs typeface="Arial" pitchFamily="34" charset="0"/>
              </a:rPr>
              <a:t> </a:t>
            </a:r>
            <a:r>
              <a:rPr lang="en-US" sz="1100" dirty="0">
                <a:latin typeface="Calibri" pitchFamily="34" charset="0"/>
                <a:ea typeface="ＭＳ Ｐゴシック" charset="0"/>
                <a:cs typeface="Arial" pitchFamily="34" charset="0"/>
              </a:rPr>
              <a:t>account for </a:t>
            </a:r>
            <a:r>
              <a:rPr lang="en-US" sz="1100" dirty="0" smtClean="0">
                <a:latin typeface="Calibri" pitchFamily="34" charset="0"/>
                <a:ea typeface="ＭＳ Ｐゴシック" charset="0"/>
                <a:cs typeface="Arial" pitchFamily="34" charset="0"/>
              </a:rPr>
              <a:t>13% </a:t>
            </a:r>
            <a:r>
              <a:rPr lang="en-US" sz="1100" dirty="0">
                <a:latin typeface="Calibri" pitchFamily="34" charset="0"/>
                <a:ea typeface="ＭＳ Ｐゴシック" charset="0"/>
                <a:cs typeface="Arial" pitchFamily="34" charset="0"/>
              </a:rPr>
              <a:t>share </a:t>
            </a:r>
            <a:r>
              <a:rPr lang="en-US" sz="1100" dirty="0" smtClean="0">
                <a:latin typeface="Calibri" pitchFamily="34" charset="0"/>
                <a:ea typeface="ＭＳ Ｐゴシック" charset="0"/>
                <a:cs typeface="Arial" pitchFamily="34" charset="0"/>
              </a:rPr>
              <a:t>each </a:t>
            </a:r>
            <a:r>
              <a:rPr lang="en-IN" sz="1100" dirty="0" smtClean="0">
                <a:latin typeface="Calibri" pitchFamily="34" charset="0"/>
                <a:ea typeface="ＭＳ Ｐゴシック" charset="0"/>
                <a:cs typeface="Arial" pitchFamily="34" charset="0"/>
              </a:rPr>
              <a:t>of </a:t>
            </a:r>
            <a:r>
              <a:rPr lang="en-IN" sz="1100" dirty="0">
                <a:latin typeface="Calibri" pitchFamily="34" charset="0"/>
                <a:ea typeface="ＭＳ Ｐゴシック" charset="0"/>
                <a:cs typeface="Arial" pitchFamily="34" charset="0"/>
              </a:rPr>
              <a:t>total enterprise ICT spending in 2018. While the percentage of enterprise ICT spending on the </a:t>
            </a:r>
            <a:r>
              <a:rPr lang="en-IN" sz="1100" dirty="0" smtClean="0">
                <a:latin typeface="Calibri" pitchFamily="34" charset="0"/>
                <a:ea typeface="ＭＳ Ｐゴシック" charset="0"/>
                <a:cs typeface="Arial" pitchFamily="34" charset="0"/>
              </a:rPr>
              <a:t>‘management’ function </a:t>
            </a:r>
            <a:r>
              <a:rPr lang="en-IN" sz="1100" dirty="0">
                <a:latin typeface="Calibri" pitchFamily="34" charset="0"/>
                <a:ea typeface="ＭＳ Ｐゴシック" charset="0"/>
                <a:cs typeface="Arial" pitchFamily="34" charset="0"/>
              </a:rPr>
              <a:t>in </a:t>
            </a:r>
            <a:r>
              <a:rPr lang="en-IN" sz="1100" dirty="0" smtClean="0">
                <a:latin typeface="Calibri" pitchFamily="34" charset="0"/>
                <a:ea typeface="ＭＳ Ｐゴシック" charset="0"/>
                <a:cs typeface="Arial" pitchFamily="34" charset="0"/>
              </a:rPr>
              <a:t>Hong Kong will </a:t>
            </a:r>
            <a:r>
              <a:rPr lang="en-IN" sz="1100" dirty="0">
                <a:latin typeface="Calibri" pitchFamily="34" charset="0"/>
                <a:ea typeface="ＭＳ Ｐゴシック" charset="0"/>
                <a:cs typeface="Arial" pitchFamily="34" charset="0"/>
              </a:rPr>
              <a:t>remain same </a:t>
            </a:r>
            <a:r>
              <a:rPr lang="en-US" sz="1100" dirty="0">
                <a:latin typeface="Calibri" pitchFamily="34" charset="0"/>
                <a:ea typeface="ＭＳ Ｐゴシック" charset="0"/>
                <a:cs typeface="Arial" pitchFamily="34" charset="0"/>
              </a:rPr>
              <a:t>as the percentage </a:t>
            </a:r>
            <a:r>
              <a:rPr lang="en-US" sz="1100" dirty="0" smtClean="0">
                <a:latin typeface="Calibri" pitchFamily="34" charset="0"/>
                <a:ea typeface="ＭＳ Ｐゴシック" charset="0"/>
                <a:cs typeface="Arial" pitchFamily="34" charset="0"/>
              </a:rPr>
              <a:t>it </a:t>
            </a:r>
            <a:r>
              <a:rPr lang="en-US" sz="1100" dirty="0">
                <a:latin typeface="Calibri" pitchFamily="34" charset="0"/>
                <a:ea typeface="ＭＳ Ｐゴシック" charset="0"/>
                <a:cs typeface="Arial" pitchFamily="34" charset="0"/>
              </a:rPr>
              <a:t>accounted for in the previous year</a:t>
            </a:r>
            <a:r>
              <a:rPr lang="en-IN" sz="1100" dirty="0">
                <a:latin typeface="Calibri" pitchFamily="34" charset="0"/>
                <a:ea typeface="ＭＳ Ｐゴシック" charset="0"/>
                <a:cs typeface="Arial" pitchFamily="34" charset="0"/>
              </a:rPr>
              <a:t>, </a:t>
            </a:r>
            <a:r>
              <a:rPr lang="en-US" sz="1100" dirty="0">
                <a:latin typeface="Calibri" pitchFamily="34" charset="0"/>
                <a:ea typeface="ＭＳ Ｐゴシック" charset="0"/>
                <a:cs typeface="Arial" pitchFamily="34" charset="0"/>
              </a:rPr>
              <a:t>the percentage of enterprise ICT spending on </a:t>
            </a:r>
            <a:r>
              <a:rPr lang="en-IN" sz="1100" dirty="0" smtClean="0">
                <a:latin typeface="Calibri" pitchFamily="34" charset="0"/>
                <a:ea typeface="ＭＳ Ｐゴシック" charset="0"/>
                <a:cs typeface="Arial" pitchFamily="34" charset="0"/>
              </a:rPr>
              <a:t>‘end-user computing’ </a:t>
            </a:r>
            <a:r>
              <a:rPr lang="en-IN" sz="1100" dirty="0">
                <a:latin typeface="Calibri" pitchFamily="34" charset="0"/>
                <a:ea typeface="ＭＳ Ｐゴシック" charset="0"/>
                <a:cs typeface="Arial" pitchFamily="34" charset="0"/>
              </a:rPr>
              <a:t>in </a:t>
            </a:r>
            <a:r>
              <a:rPr lang="en-IN" sz="1100" dirty="0" smtClean="0">
                <a:latin typeface="Calibri" pitchFamily="34" charset="0"/>
                <a:ea typeface="ＭＳ Ｐゴシック" charset="0"/>
                <a:cs typeface="Arial" pitchFamily="34" charset="0"/>
              </a:rPr>
              <a:t>Hong Kong </a:t>
            </a:r>
            <a:r>
              <a:rPr lang="en-US" sz="1100" dirty="0">
                <a:latin typeface="Calibri" pitchFamily="34" charset="0"/>
                <a:ea typeface="ＭＳ Ｐゴシック" charset="0"/>
                <a:cs typeface="Arial" pitchFamily="34" charset="0"/>
              </a:rPr>
              <a:t>will drop by 1 p.p. from </a:t>
            </a:r>
            <a:r>
              <a:rPr lang="en-US" sz="1100" dirty="0" smtClean="0">
                <a:latin typeface="Calibri" pitchFamily="34" charset="0"/>
                <a:ea typeface="ＭＳ Ｐゴシック" charset="0"/>
                <a:cs typeface="Arial" pitchFamily="34" charset="0"/>
              </a:rPr>
              <a:t>2017</a:t>
            </a:r>
            <a:r>
              <a:rPr lang="en-US" sz="1100" dirty="0">
                <a:latin typeface="Calibri" pitchFamily="34" charset="0"/>
                <a:ea typeface="ＭＳ Ｐゴシック" charset="0"/>
                <a:cs typeface="Arial" pitchFamily="34" charset="0"/>
              </a:rPr>
              <a:t>. </a:t>
            </a:r>
            <a:endParaRPr lang="en-IN" sz="1100" dirty="0">
              <a:latin typeface="Calibri" pitchFamily="34" charset="0"/>
              <a:ea typeface="ＭＳ Ｐゴシック" charset="0"/>
              <a:cs typeface="Arial" pitchFamily="34" charset="0"/>
            </a:endParaRPr>
          </a:p>
          <a:p>
            <a:pPr marL="231775" indent="-231775">
              <a:lnSpc>
                <a:spcPts val="1500"/>
              </a:lnSpc>
              <a:spcBef>
                <a:spcPts val="300"/>
              </a:spcBef>
              <a:spcAft>
                <a:spcPts val="300"/>
              </a:spcAft>
              <a:buFont typeface="Wingdings" pitchFamily="2" charset="2"/>
              <a:buChar char="§"/>
              <a:tabLst>
                <a:tab pos="360000" algn="l"/>
              </a:tabLst>
            </a:pPr>
            <a:r>
              <a:rPr lang="en-IN" sz="1100" dirty="0" smtClean="0">
                <a:latin typeface="Calibri" pitchFamily="34" charset="0"/>
                <a:ea typeface="ＭＳ Ｐゴシック" charset="0"/>
                <a:cs typeface="Arial" pitchFamily="34" charset="0"/>
              </a:rPr>
              <a:t>‘Communications’ function will account for 12% share of total enterprise ICT spending in 2018, a drop </a:t>
            </a:r>
            <a:r>
              <a:rPr lang="en-IN" sz="1100" dirty="0">
                <a:latin typeface="Calibri" pitchFamily="34" charset="0"/>
                <a:ea typeface="ＭＳ Ｐゴシック" charset="0"/>
                <a:cs typeface="Arial" pitchFamily="34" charset="0"/>
              </a:rPr>
              <a:t>of 1 p.p. </a:t>
            </a:r>
            <a:r>
              <a:rPr lang="en-IN" sz="1100" dirty="0" smtClean="0">
                <a:latin typeface="Calibri" pitchFamily="34" charset="0"/>
                <a:ea typeface="ＭＳ Ｐゴシック" charset="0"/>
                <a:cs typeface="Arial" pitchFamily="34" charset="0"/>
              </a:rPr>
              <a:t>from 2017</a:t>
            </a:r>
            <a:r>
              <a:rPr lang="en-IN" sz="1100" dirty="0">
                <a:latin typeface="Calibri" pitchFamily="34" charset="0"/>
                <a:ea typeface="ＭＳ Ｐゴシック" charset="0"/>
                <a:cs typeface="Arial" pitchFamily="34" charset="0"/>
              </a:rPr>
              <a:t>. </a:t>
            </a:r>
          </a:p>
        </p:txBody>
      </p:sp>
      <p:sp>
        <p:nvSpPr>
          <p:cNvPr id="7" name="Title 1"/>
          <p:cNvSpPr txBox="1">
            <a:spLocks/>
          </p:cNvSpPr>
          <p:nvPr/>
        </p:nvSpPr>
        <p:spPr>
          <a:xfrm>
            <a:off x="0" y="13389"/>
            <a:ext cx="9352644" cy="752156"/>
          </a:xfrm>
          <a:prstGeom prst="rect">
            <a:avLst/>
          </a:prstGeom>
        </p:spPr>
        <p:txBody>
          <a:bodyPr vert="horz" lIns="91440" tIns="45720" rIns="91440" bIns="45720" rtlCol="0" anchor="ctr">
            <a:normAutofit/>
          </a:bodyPr>
          <a:lstStyle/>
          <a:p>
            <a:pPr>
              <a:spcBef>
                <a:spcPct val="0"/>
              </a:spcBef>
              <a:defRPr/>
            </a:pPr>
            <a:r>
              <a:rPr lang="en-US" b="1" dirty="0">
                <a:solidFill>
                  <a:schemeClr val="bg1"/>
                </a:solidFill>
                <a:latin typeface="Calibri" pitchFamily="34" charset="0"/>
                <a:cs typeface="Arial" pitchFamily="34" charset="0"/>
              </a:rPr>
              <a:t>Annual change in distribution of enterprise ICT budget by ICT </a:t>
            </a:r>
            <a:r>
              <a:rPr lang="en-US" b="1" dirty="0" smtClean="0">
                <a:solidFill>
                  <a:schemeClr val="bg1"/>
                </a:solidFill>
                <a:latin typeface="Calibri" pitchFamily="34" charset="0"/>
                <a:cs typeface="Arial" pitchFamily="34" charset="0"/>
              </a:rPr>
              <a:t>functions</a:t>
            </a:r>
            <a:endParaRPr lang="en-US" b="1" dirty="0">
              <a:solidFill>
                <a:schemeClr val="bg1"/>
              </a:solidFill>
              <a:latin typeface="Calibri" pitchFamily="34" charset="0"/>
              <a:cs typeface="Arial" pitchFamily="34"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190" y="1506963"/>
            <a:ext cx="475297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8299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91440" y="777317"/>
            <a:ext cx="9468756" cy="725914"/>
          </a:xfrm>
          <a:prstGeom prst="rect">
            <a:avLst/>
          </a:prstGeom>
        </p:spPr>
        <p:txBody>
          <a:bodyPr vert="horz" lIns="91440" tIns="45720" rIns="91440" bIns="45720" rtlCol="0" anchor="ctr">
            <a:normAutofit/>
          </a:bodyPr>
          <a:lstStyle/>
          <a:p>
            <a:pPr>
              <a:spcBef>
                <a:spcPct val="0"/>
              </a:spcBef>
              <a:defRPr/>
            </a:pPr>
            <a:r>
              <a:rPr lang="en-US" sz="1600" b="1" dirty="0" smtClean="0">
                <a:solidFill>
                  <a:schemeClr val="accent5"/>
                </a:solidFill>
                <a:latin typeface="Calibri" pitchFamily="34" charset="0"/>
                <a:cs typeface="Arial" pitchFamily="34" charset="0"/>
              </a:rPr>
              <a:t>Hardware to </a:t>
            </a:r>
            <a:r>
              <a:rPr lang="en-US" sz="1600" b="1" dirty="0">
                <a:solidFill>
                  <a:schemeClr val="accent5"/>
                </a:solidFill>
                <a:latin typeface="Calibri" pitchFamily="34" charset="0"/>
                <a:cs typeface="Arial" pitchFamily="34" charset="0"/>
              </a:rPr>
              <a:t>account </a:t>
            </a:r>
            <a:r>
              <a:rPr lang="en-US" sz="1600" b="1" dirty="0" smtClean="0">
                <a:solidFill>
                  <a:schemeClr val="accent5"/>
                </a:solidFill>
                <a:latin typeface="Calibri" pitchFamily="34" charset="0"/>
                <a:cs typeface="Arial" pitchFamily="34" charset="0"/>
              </a:rPr>
              <a:t>for the largest share </a:t>
            </a:r>
            <a:r>
              <a:rPr lang="en-US" sz="1600" b="1" dirty="0">
                <a:solidFill>
                  <a:schemeClr val="accent5"/>
                </a:solidFill>
                <a:latin typeface="Calibri" pitchFamily="34" charset="0"/>
                <a:cs typeface="Arial" pitchFamily="34" charset="0"/>
              </a:rPr>
              <a:t>of ICT budget allocations among enterprises in </a:t>
            </a:r>
            <a:r>
              <a:rPr lang="en-US" sz="1600" b="1" dirty="0" smtClean="0">
                <a:solidFill>
                  <a:schemeClr val="accent5"/>
                </a:solidFill>
                <a:latin typeface="Calibri" pitchFamily="34" charset="0"/>
                <a:cs typeface="Arial" pitchFamily="34" charset="0"/>
              </a:rPr>
              <a:t>Hong Kong for 2018</a:t>
            </a:r>
            <a:endParaRPr lang="en-US" sz="1600" b="1" dirty="0">
              <a:solidFill>
                <a:schemeClr val="accent5"/>
              </a:solidFill>
              <a:latin typeface="Calibri" pitchFamily="34" charset="0"/>
              <a:cs typeface="Arial" pitchFamily="34" charset="0"/>
            </a:endParaRPr>
          </a:p>
        </p:txBody>
      </p:sp>
      <p:sp>
        <p:nvSpPr>
          <p:cNvPr id="8" name="Rectangle 7"/>
          <p:cNvSpPr/>
          <p:nvPr/>
        </p:nvSpPr>
        <p:spPr>
          <a:xfrm>
            <a:off x="173737" y="1552711"/>
            <a:ext cx="5011387" cy="4679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itchFamily="34" charset="0"/>
            </a:endParaRPr>
          </a:p>
        </p:txBody>
      </p:sp>
      <p:sp>
        <p:nvSpPr>
          <p:cNvPr id="13" name="Rectangle 12"/>
          <p:cNvSpPr/>
          <p:nvPr/>
        </p:nvSpPr>
        <p:spPr>
          <a:xfrm>
            <a:off x="5355772" y="1547966"/>
            <a:ext cx="4334494" cy="3701013"/>
          </a:xfrm>
          <a:prstGeom prst="rect">
            <a:avLst/>
          </a:prstGeom>
        </p:spPr>
        <p:txBody>
          <a:bodyPr wrap="square">
            <a:spAutoFit/>
          </a:bodyPr>
          <a:lstStyle/>
          <a:p>
            <a:pPr marL="231775" indent="-231775">
              <a:lnSpc>
                <a:spcPct val="150000"/>
              </a:lnSpc>
              <a:spcBef>
                <a:spcPts val="300"/>
              </a:spcBef>
              <a:spcAft>
                <a:spcPts val="300"/>
              </a:spcAft>
              <a:buFont typeface="Wingdings" pitchFamily="2" charset="2"/>
              <a:buChar char="§"/>
              <a:tabLst>
                <a:tab pos="360000" algn="l"/>
              </a:tabLst>
            </a:pPr>
            <a:r>
              <a:rPr lang="en-IN" sz="1100" dirty="0">
                <a:latin typeface="Calibri" pitchFamily="34" charset="0"/>
                <a:ea typeface="ＭＳ Ｐゴシック" charset="0"/>
                <a:cs typeface="Arial" pitchFamily="34" charset="0"/>
              </a:rPr>
              <a:t>According to GlobalData’s survey in </a:t>
            </a:r>
            <a:r>
              <a:rPr lang="en-IN" sz="1100" dirty="0" smtClean="0">
                <a:latin typeface="Calibri" pitchFamily="34" charset="0"/>
                <a:ea typeface="ＭＳ Ｐゴシック" charset="0"/>
                <a:cs typeface="Arial" pitchFamily="34" charset="0"/>
              </a:rPr>
              <a:t>Hong Kong, </a:t>
            </a:r>
            <a:r>
              <a:rPr lang="en-IN" sz="1100" dirty="0">
                <a:latin typeface="Calibri" pitchFamily="34" charset="0"/>
                <a:ea typeface="ＭＳ Ｐゴシック" charset="0"/>
                <a:cs typeface="Arial" pitchFamily="34" charset="0"/>
              </a:rPr>
              <a:t>hardware will account </a:t>
            </a:r>
            <a:r>
              <a:rPr lang="en-IN" sz="1100" dirty="0" smtClean="0">
                <a:latin typeface="Calibri" pitchFamily="34" charset="0"/>
                <a:ea typeface="ＭＳ Ｐゴシック" charset="0"/>
                <a:cs typeface="Arial" pitchFamily="34" charset="0"/>
              </a:rPr>
              <a:t>for the largest share (20%) </a:t>
            </a:r>
            <a:r>
              <a:rPr lang="en-IN" sz="1100" dirty="0">
                <a:latin typeface="Calibri" pitchFamily="34" charset="0"/>
                <a:ea typeface="ＭＳ Ｐゴシック" charset="0"/>
                <a:cs typeface="Arial" pitchFamily="34" charset="0"/>
              </a:rPr>
              <a:t>of total enterprise ICT spending in 2018, an increase of 1 p.p. over its share of ICT spending it accounted for in 2017.</a:t>
            </a:r>
          </a:p>
          <a:p>
            <a:pPr marL="231775" indent="-231775">
              <a:lnSpc>
                <a:spcPct val="150000"/>
              </a:lnSpc>
              <a:spcBef>
                <a:spcPts val="300"/>
              </a:spcBef>
              <a:spcAft>
                <a:spcPts val="300"/>
              </a:spcAft>
              <a:buFont typeface="Wingdings" pitchFamily="2" charset="2"/>
              <a:buChar char="§"/>
              <a:tabLst>
                <a:tab pos="360000" algn="l"/>
              </a:tabLst>
            </a:pPr>
            <a:r>
              <a:rPr lang="en-IN" sz="1100" dirty="0">
                <a:latin typeface="Calibri" pitchFamily="34" charset="0"/>
                <a:ea typeface="ＭＳ Ｐゴシック" charset="0"/>
                <a:cs typeface="Arial" pitchFamily="34" charset="0"/>
              </a:rPr>
              <a:t>Software </a:t>
            </a:r>
            <a:r>
              <a:rPr lang="en-IN" sz="1100" dirty="0" smtClean="0">
                <a:latin typeface="Calibri" pitchFamily="34" charset="0"/>
                <a:ea typeface="ＭＳ Ｐゴシック" charset="0"/>
                <a:cs typeface="Arial" pitchFamily="34" charset="0"/>
              </a:rPr>
              <a:t> </a:t>
            </a:r>
            <a:r>
              <a:rPr lang="en-IN" sz="1100" dirty="0">
                <a:latin typeface="Calibri" pitchFamily="34" charset="0"/>
                <a:ea typeface="ＭＳ Ｐゴシック" charset="0"/>
                <a:cs typeface="Arial" pitchFamily="34" charset="0"/>
              </a:rPr>
              <a:t>will account </a:t>
            </a:r>
            <a:r>
              <a:rPr lang="en-IN" sz="1100" dirty="0" smtClean="0">
                <a:latin typeface="Calibri" pitchFamily="34" charset="0"/>
                <a:ea typeface="ＭＳ Ｐゴシック" charset="0"/>
                <a:cs typeface="Arial" pitchFamily="34" charset="0"/>
              </a:rPr>
              <a:t>for the second largest share (19%) </a:t>
            </a:r>
            <a:r>
              <a:rPr lang="en-IN" sz="1100" dirty="0">
                <a:latin typeface="Calibri" pitchFamily="34" charset="0"/>
                <a:ea typeface="ＭＳ Ｐゴシック" charset="0"/>
                <a:cs typeface="Arial" pitchFamily="34" charset="0"/>
              </a:rPr>
              <a:t>of total enterprise ICT spending in 2018, the same </a:t>
            </a:r>
            <a:r>
              <a:rPr lang="en-IN" sz="1100" dirty="0" smtClean="0">
                <a:latin typeface="Calibri" pitchFamily="34" charset="0"/>
                <a:ea typeface="ＭＳ Ｐゴシック" charset="0"/>
                <a:cs typeface="Arial" pitchFamily="34" charset="0"/>
              </a:rPr>
              <a:t>share as in </a:t>
            </a:r>
            <a:r>
              <a:rPr lang="en-IN" sz="1100" dirty="0">
                <a:latin typeface="Calibri" pitchFamily="34" charset="0"/>
                <a:ea typeface="ＭＳ Ｐゴシック" charset="0"/>
                <a:cs typeface="Arial" pitchFamily="34" charset="0"/>
              </a:rPr>
              <a:t>2017.</a:t>
            </a:r>
          </a:p>
          <a:p>
            <a:pPr marL="231775" indent="-231775">
              <a:lnSpc>
                <a:spcPct val="150000"/>
              </a:lnSpc>
              <a:spcBef>
                <a:spcPts val="300"/>
              </a:spcBef>
              <a:spcAft>
                <a:spcPts val="300"/>
              </a:spcAft>
              <a:buFont typeface="Wingdings" pitchFamily="2" charset="2"/>
              <a:buChar char="§"/>
              <a:tabLst>
                <a:tab pos="360000" algn="l"/>
              </a:tabLst>
            </a:pPr>
            <a:r>
              <a:rPr lang="en-IN" sz="1100" dirty="0">
                <a:latin typeface="Calibri" pitchFamily="34" charset="0"/>
                <a:ea typeface="ＭＳ Ｐゴシック" charset="0"/>
                <a:cs typeface="Arial" pitchFamily="34" charset="0"/>
              </a:rPr>
              <a:t>Network and communications will account </a:t>
            </a:r>
            <a:r>
              <a:rPr lang="en-US" sz="1100" dirty="0" smtClean="0">
                <a:latin typeface="Calibri" pitchFamily="34" charset="0"/>
                <a:ea typeface="ＭＳ Ｐゴシック" charset="0"/>
                <a:cs typeface="Arial" pitchFamily="34" charset="0"/>
              </a:rPr>
              <a:t>for the third largest share</a:t>
            </a:r>
            <a:r>
              <a:rPr lang="en-IN" sz="1100" dirty="0" smtClean="0">
                <a:latin typeface="Calibri" pitchFamily="34" charset="0"/>
                <a:ea typeface="ＭＳ Ｐゴシック" charset="0"/>
                <a:cs typeface="Arial" pitchFamily="34" charset="0"/>
              </a:rPr>
              <a:t> (18%) </a:t>
            </a:r>
            <a:r>
              <a:rPr lang="en-IN" sz="1100" dirty="0">
                <a:latin typeface="Calibri" pitchFamily="34" charset="0"/>
                <a:ea typeface="ＭＳ Ｐゴシック" charset="0"/>
                <a:cs typeface="Arial" pitchFamily="34" charset="0"/>
              </a:rPr>
              <a:t>of total enterprise ICT spending in 2018, an increase of 1 p.p. </a:t>
            </a:r>
            <a:r>
              <a:rPr lang="en-IN" sz="1100" dirty="0" smtClean="0">
                <a:latin typeface="Calibri" pitchFamily="34" charset="0"/>
                <a:ea typeface="ＭＳ Ｐゴシック" charset="0"/>
                <a:cs typeface="Arial" pitchFamily="34" charset="0"/>
              </a:rPr>
              <a:t>over its share in 2017</a:t>
            </a:r>
            <a:r>
              <a:rPr lang="en-IN" sz="1100" dirty="0">
                <a:latin typeface="Calibri" pitchFamily="34" charset="0"/>
                <a:ea typeface="ＭＳ Ｐゴシック" charset="0"/>
                <a:cs typeface="Arial" pitchFamily="34" charset="0"/>
              </a:rPr>
              <a:t>.</a:t>
            </a:r>
            <a:endParaRPr lang="en-US" sz="1100" dirty="0">
              <a:latin typeface="Calibri" pitchFamily="34" charset="0"/>
              <a:ea typeface="ＭＳ Ｐゴシック" charset="0"/>
              <a:cs typeface="Arial" pitchFamily="34" charset="0"/>
            </a:endParaRPr>
          </a:p>
          <a:p>
            <a:pPr marL="231775" indent="-231775">
              <a:lnSpc>
                <a:spcPct val="150000"/>
              </a:lnSpc>
              <a:spcBef>
                <a:spcPts val="300"/>
              </a:spcBef>
              <a:spcAft>
                <a:spcPts val="300"/>
              </a:spcAft>
              <a:buFont typeface="Wingdings" pitchFamily="2" charset="2"/>
              <a:buChar char="§"/>
              <a:tabLst>
                <a:tab pos="360000" algn="l"/>
              </a:tabLst>
            </a:pPr>
            <a:r>
              <a:rPr lang="en-IN" sz="1100" dirty="0" smtClean="0">
                <a:latin typeface="Calibri" pitchFamily="34" charset="0"/>
                <a:ea typeface="ＭＳ Ｐゴシック" charset="0"/>
                <a:cs typeface="Arial" pitchFamily="34" charset="0"/>
              </a:rPr>
              <a:t>Managed </a:t>
            </a:r>
            <a:r>
              <a:rPr lang="en-IN" sz="1100" dirty="0">
                <a:latin typeface="Calibri" pitchFamily="34" charset="0"/>
                <a:ea typeface="ＭＳ Ｐゴシック" charset="0"/>
                <a:cs typeface="Arial" pitchFamily="34" charset="0"/>
              </a:rPr>
              <a:t>IT services will account for </a:t>
            </a:r>
            <a:r>
              <a:rPr lang="en-IN" sz="1100" dirty="0" smtClean="0">
                <a:latin typeface="Calibri" pitchFamily="34" charset="0"/>
                <a:ea typeface="ＭＳ Ｐゴシック" charset="0"/>
                <a:cs typeface="Arial" pitchFamily="34" charset="0"/>
              </a:rPr>
              <a:t>16</a:t>
            </a:r>
            <a:r>
              <a:rPr lang="en-IN" sz="1100" dirty="0">
                <a:latin typeface="Calibri" pitchFamily="34" charset="0"/>
                <a:ea typeface="ＭＳ Ｐゴシック" charset="0"/>
                <a:cs typeface="Arial" pitchFamily="34" charset="0"/>
              </a:rPr>
              <a:t>% share of total enterprise ICT spending in 2018, the same </a:t>
            </a:r>
            <a:r>
              <a:rPr lang="en-IN" sz="1100" dirty="0" smtClean="0">
                <a:latin typeface="Calibri" pitchFamily="34" charset="0"/>
                <a:ea typeface="ＭＳ Ｐゴシック" charset="0"/>
                <a:cs typeface="Arial" pitchFamily="34" charset="0"/>
              </a:rPr>
              <a:t>share as in </a:t>
            </a:r>
            <a:r>
              <a:rPr lang="en-IN" sz="1100" dirty="0">
                <a:latin typeface="Calibri" pitchFamily="34" charset="0"/>
                <a:ea typeface="ＭＳ Ｐゴシック" charset="0"/>
                <a:cs typeface="Arial" pitchFamily="34" charset="0"/>
              </a:rPr>
              <a:t>2017. </a:t>
            </a:r>
          </a:p>
          <a:p>
            <a:pPr marL="231775" indent="-231775">
              <a:lnSpc>
                <a:spcPct val="150000"/>
              </a:lnSpc>
              <a:spcBef>
                <a:spcPts val="300"/>
              </a:spcBef>
              <a:spcAft>
                <a:spcPts val="300"/>
              </a:spcAft>
              <a:buFont typeface="Wingdings" pitchFamily="2" charset="2"/>
              <a:buChar char="§"/>
              <a:tabLst>
                <a:tab pos="360000" algn="l"/>
              </a:tabLst>
            </a:pPr>
            <a:r>
              <a:rPr lang="en-IN" sz="1100" dirty="0">
                <a:latin typeface="Calibri" pitchFamily="34" charset="0"/>
                <a:ea typeface="ＭＳ Ｐゴシック" charset="0"/>
                <a:cs typeface="Arial" pitchFamily="34" charset="0"/>
              </a:rPr>
              <a:t>Consulting will account for </a:t>
            </a:r>
            <a:r>
              <a:rPr lang="en-IN" sz="1100" dirty="0" smtClean="0">
                <a:latin typeface="Calibri" pitchFamily="34" charset="0"/>
                <a:ea typeface="ＭＳ Ｐゴシック" charset="0"/>
                <a:cs typeface="Arial" pitchFamily="34" charset="0"/>
              </a:rPr>
              <a:t>a 14</a:t>
            </a:r>
            <a:r>
              <a:rPr lang="en-IN" sz="1100" dirty="0">
                <a:latin typeface="Calibri" pitchFamily="34" charset="0"/>
                <a:ea typeface="ＭＳ Ｐゴシック" charset="0"/>
                <a:cs typeface="Arial" pitchFamily="34" charset="0"/>
              </a:rPr>
              <a:t>% share of total enterprise ICT spending in 2018, a decline of 1 p.p. </a:t>
            </a:r>
            <a:r>
              <a:rPr lang="en-IN" sz="1100">
                <a:latin typeface="Calibri" pitchFamily="34" charset="0"/>
                <a:ea typeface="ＭＳ Ｐゴシック" charset="0"/>
                <a:cs typeface="Arial" pitchFamily="34" charset="0"/>
              </a:rPr>
              <a:t>from its share in </a:t>
            </a:r>
            <a:r>
              <a:rPr lang="en-IN" sz="1100" dirty="0" smtClean="0">
                <a:latin typeface="Calibri" pitchFamily="34" charset="0"/>
                <a:ea typeface="ＭＳ Ｐゴシック" charset="0"/>
                <a:cs typeface="Arial" pitchFamily="34" charset="0"/>
              </a:rPr>
              <a:t>2017.</a:t>
            </a:r>
          </a:p>
        </p:txBody>
      </p:sp>
      <p:sp>
        <p:nvSpPr>
          <p:cNvPr id="7" name="Title 1"/>
          <p:cNvSpPr txBox="1">
            <a:spLocks/>
          </p:cNvSpPr>
          <p:nvPr/>
        </p:nvSpPr>
        <p:spPr>
          <a:xfrm>
            <a:off x="0" y="13389"/>
            <a:ext cx="9352644" cy="752156"/>
          </a:xfrm>
          <a:prstGeom prst="rect">
            <a:avLst/>
          </a:prstGeom>
        </p:spPr>
        <p:txBody>
          <a:bodyPr vert="horz" lIns="91440" tIns="45720" rIns="91440" bIns="45720" rtlCol="0" anchor="ctr">
            <a:normAutofit/>
          </a:bodyPr>
          <a:lstStyle/>
          <a:p>
            <a:pPr lvl="0">
              <a:spcBef>
                <a:spcPct val="0"/>
              </a:spcBef>
              <a:defRPr/>
            </a:pPr>
            <a:r>
              <a:rPr lang="en-US" b="1" dirty="0">
                <a:solidFill>
                  <a:schemeClr val="bg1"/>
                </a:solidFill>
                <a:latin typeface="Calibri" pitchFamily="34" charset="0"/>
                <a:cs typeface="Arial" pitchFamily="34" charset="0"/>
              </a:rPr>
              <a:t>Annual change in distribution of enterprise ICT budget by segment</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640" y="1601129"/>
            <a:ext cx="4572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057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4292" y="3746500"/>
            <a:ext cx="8920965" cy="1212850"/>
          </a:xfrm>
        </p:spPr>
        <p:txBody>
          <a:bodyPr>
            <a:normAutofit/>
          </a:bodyPr>
          <a:lstStyle/>
          <a:p>
            <a:r>
              <a:rPr lang="en-US" dirty="0">
                <a:latin typeface="Calibri (Headings)"/>
              </a:rPr>
              <a:t>Segment </a:t>
            </a:r>
            <a:r>
              <a:rPr lang="en-US" dirty="0" smtClean="0">
                <a:latin typeface="Calibri (Headings)"/>
              </a:rPr>
              <a:t> </a:t>
            </a:r>
            <a:r>
              <a:rPr lang="en-US" dirty="0">
                <a:latin typeface="Calibri (Headings)"/>
              </a:rPr>
              <a:t>ICT Budget Allocations – 2017 </a:t>
            </a:r>
            <a:r>
              <a:rPr lang="en-US" dirty="0" smtClean="0">
                <a:latin typeface="Calibri (Headings)"/>
              </a:rPr>
              <a:t>vs. </a:t>
            </a:r>
            <a:r>
              <a:rPr lang="en-US" dirty="0">
                <a:latin typeface="Calibri (Headings)"/>
              </a:rPr>
              <a:t>2018</a:t>
            </a:r>
          </a:p>
        </p:txBody>
      </p:sp>
    </p:spTree>
    <p:extLst>
      <p:ext uri="{BB962C8B-B14F-4D97-AF65-F5344CB8AC3E}">
        <p14:creationId xmlns:p14="http://schemas.microsoft.com/office/powerpoint/2010/main" val="229964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91440" y="810863"/>
            <a:ext cx="9300143" cy="745369"/>
          </a:xfrm>
          <a:prstGeom prst="rect">
            <a:avLst/>
          </a:prstGeom>
        </p:spPr>
        <p:txBody>
          <a:bodyPr vert="horz" lIns="91440" tIns="45720" rIns="91440" bIns="45720" rtlCol="0" anchor="ctr">
            <a:normAutofit/>
          </a:bodyPr>
          <a:lstStyle/>
          <a:p>
            <a:pPr>
              <a:spcBef>
                <a:spcPct val="0"/>
              </a:spcBef>
              <a:defRPr/>
            </a:pPr>
            <a:r>
              <a:rPr lang="en-US" sz="1600" b="1" dirty="0" smtClean="0">
                <a:solidFill>
                  <a:schemeClr val="accent5"/>
                </a:solidFill>
                <a:latin typeface="Calibri" pitchFamily="34" charset="0"/>
                <a:cs typeface="Arial" pitchFamily="34" charset="0"/>
              </a:rPr>
              <a:t>‘Security’ &amp; ‘network’ equipment to </a:t>
            </a:r>
            <a:r>
              <a:rPr lang="en-US" sz="1600" b="1" dirty="0">
                <a:solidFill>
                  <a:schemeClr val="accent5"/>
                </a:solidFill>
                <a:latin typeface="Calibri" pitchFamily="34" charset="0"/>
                <a:cs typeface="Arial" pitchFamily="34" charset="0"/>
              </a:rPr>
              <a:t>account for largest proportion of enterprise hardware </a:t>
            </a:r>
            <a:r>
              <a:rPr lang="en-US" sz="1600" b="1" dirty="0" smtClean="0">
                <a:solidFill>
                  <a:schemeClr val="accent5"/>
                </a:solidFill>
                <a:latin typeface="Calibri" pitchFamily="34" charset="0"/>
                <a:cs typeface="Arial" pitchFamily="34" charset="0"/>
              </a:rPr>
              <a:t>expenditure budget in Hong Kong in </a:t>
            </a:r>
            <a:r>
              <a:rPr lang="en-US" sz="1600" b="1" dirty="0">
                <a:solidFill>
                  <a:schemeClr val="accent5"/>
                </a:solidFill>
                <a:latin typeface="Calibri" pitchFamily="34" charset="0"/>
                <a:cs typeface="Arial" pitchFamily="34" charset="0"/>
              </a:rPr>
              <a:t>2018</a:t>
            </a:r>
          </a:p>
        </p:txBody>
      </p:sp>
      <p:sp>
        <p:nvSpPr>
          <p:cNvPr id="8" name="Rectangle 7"/>
          <p:cNvSpPr/>
          <p:nvPr/>
        </p:nvSpPr>
        <p:spPr>
          <a:xfrm>
            <a:off x="173736" y="1628036"/>
            <a:ext cx="5153891" cy="46038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itchFamily="34" charset="0"/>
            </a:endParaRPr>
          </a:p>
        </p:txBody>
      </p:sp>
      <p:sp>
        <p:nvSpPr>
          <p:cNvPr id="13" name="Rectangle 12"/>
          <p:cNvSpPr/>
          <p:nvPr/>
        </p:nvSpPr>
        <p:spPr>
          <a:xfrm>
            <a:off x="5384956" y="1637654"/>
            <a:ext cx="4334494" cy="5044394"/>
          </a:xfrm>
          <a:prstGeom prst="rect">
            <a:avLst/>
          </a:prstGeom>
        </p:spPr>
        <p:txBody>
          <a:bodyPr wrap="square">
            <a:spAutoFit/>
          </a:bodyPr>
          <a:lstStyle/>
          <a:p>
            <a:pPr marL="231775" indent="-231775">
              <a:lnSpc>
                <a:spcPct val="150000"/>
              </a:lnSpc>
              <a:spcBef>
                <a:spcPts val="300"/>
              </a:spcBef>
              <a:spcAft>
                <a:spcPts val="300"/>
              </a:spcAft>
              <a:buFont typeface="Wingdings" pitchFamily="2" charset="2"/>
              <a:buChar char="§"/>
              <a:tabLst>
                <a:tab pos="360000" algn="l"/>
              </a:tabLst>
            </a:pPr>
            <a:r>
              <a:rPr lang="en-IN" sz="1100" dirty="0">
                <a:latin typeface="Calibri" pitchFamily="34" charset="0"/>
                <a:ea typeface="ＭＳ Ｐゴシック" charset="0"/>
                <a:cs typeface="Arial" pitchFamily="34" charset="0"/>
              </a:rPr>
              <a:t>According to GlobalData’s survey in </a:t>
            </a:r>
            <a:r>
              <a:rPr lang="en-IN" sz="1100" dirty="0" smtClean="0">
                <a:latin typeface="Calibri" pitchFamily="34" charset="0"/>
                <a:ea typeface="ＭＳ Ｐゴシック" charset="0"/>
                <a:cs typeface="Arial" pitchFamily="34" charset="0"/>
              </a:rPr>
              <a:t>Hong Kong, ‘security equipment’ and ‘network equipment’ </a:t>
            </a:r>
            <a:r>
              <a:rPr lang="en-IN" sz="1100" dirty="0">
                <a:latin typeface="Calibri" pitchFamily="34" charset="0"/>
                <a:ea typeface="ＭＳ Ｐゴシック" charset="0"/>
                <a:cs typeface="Arial" pitchFamily="34" charset="0"/>
              </a:rPr>
              <a:t>will </a:t>
            </a:r>
            <a:r>
              <a:rPr lang="en-IN" sz="1100" dirty="0" smtClean="0">
                <a:latin typeface="Calibri" pitchFamily="34" charset="0"/>
                <a:ea typeface="ＭＳ Ｐゴシック" charset="0"/>
                <a:cs typeface="Arial" pitchFamily="34" charset="0"/>
              </a:rPr>
              <a:t>each account </a:t>
            </a:r>
            <a:r>
              <a:rPr lang="en-IN" sz="1100" dirty="0">
                <a:latin typeface="Calibri" pitchFamily="34" charset="0"/>
                <a:ea typeface="ＭＳ Ｐゴシック" charset="0"/>
                <a:cs typeface="Arial" pitchFamily="34" charset="0"/>
              </a:rPr>
              <a:t>for the largest </a:t>
            </a:r>
            <a:r>
              <a:rPr lang="en-IN" sz="1100" dirty="0" smtClean="0">
                <a:latin typeface="Calibri" pitchFamily="34" charset="0"/>
                <a:ea typeface="ＭＳ Ｐゴシック" charset="0"/>
                <a:cs typeface="Arial" pitchFamily="34" charset="0"/>
              </a:rPr>
              <a:t>share 18% </a:t>
            </a:r>
            <a:r>
              <a:rPr lang="en-IN" sz="1100" dirty="0">
                <a:latin typeface="Calibri" pitchFamily="34" charset="0"/>
                <a:ea typeface="ＭＳ Ｐゴシック" charset="0"/>
                <a:cs typeface="Arial" pitchFamily="34" charset="0"/>
              </a:rPr>
              <a:t>of total enterprise hardware spending in </a:t>
            </a:r>
            <a:r>
              <a:rPr lang="en-IN" sz="1100" dirty="0" smtClean="0">
                <a:latin typeface="Calibri" pitchFamily="34" charset="0"/>
                <a:ea typeface="ＭＳ Ｐゴシック" charset="0"/>
                <a:cs typeface="Arial" pitchFamily="34" charset="0"/>
              </a:rPr>
              <a:t>2018. </a:t>
            </a:r>
            <a:r>
              <a:rPr lang="en-IN" sz="1100" dirty="0">
                <a:latin typeface="Calibri" pitchFamily="34" charset="0"/>
                <a:ea typeface="ＭＳ Ｐゴシック" charset="0"/>
                <a:cs typeface="Arial" pitchFamily="34" charset="0"/>
              </a:rPr>
              <a:t>While </a:t>
            </a:r>
            <a:r>
              <a:rPr lang="en-US" sz="1100" dirty="0">
                <a:latin typeface="Calibri" pitchFamily="34" charset="0"/>
                <a:ea typeface="ＭＳ Ｐゴシック" charset="0"/>
                <a:cs typeface="Arial" pitchFamily="34" charset="0"/>
              </a:rPr>
              <a:t>the percentage of enterprise </a:t>
            </a:r>
            <a:r>
              <a:rPr lang="en-US" sz="1100" dirty="0" smtClean="0">
                <a:latin typeface="Calibri" pitchFamily="34" charset="0"/>
                <a:ea typeface="ＭＳ Ｐゴシック" charset="0"/>
                <a:cs typeface="Arial" pitchFamily="34" charset="0"/>
              </a:rPr>
              <a:t>hardware </a:t>
            </a:r>
            <a:r>
              <a:rPr lang="en-US" sz="1100" dirty="0">
                <a:latin typeface="Calibri" pitchFamily="34" charset="0"/>
                <a:ea typeface="ＭＳ Ｐゴシック" charset="0"/>
                <a:cs typeface="Arial" pitchFamily="34" charset="0"/>
              </a:rPr>
              <a:t>spending on </a:t>
            </a:r>
            <a:r>
              <a:rPr lang="en-IN" sz="1100" dirty="0" smtClean="0">
                <a:latin typeface="Calibri" pitchFamily="34" charset="0"/>
                <a:ea typeface="ＭＳ Ｐゴシック" charset="0"/>
                <a:cs typeface="Arial" pitchFamily="34" charset="0"/>
              </a:rPr>
              <a:t>‘security equipment’ </a:t>
            </a:r>
            <a:r>
              <a:rPr lang="en-IN" sz="1100" dirty="0">
                <a:latin typeface="Calibri" pitchFamily="34" charset="0"/>
                <a:ea typeface="ＭＳ Ｐゴシック" charset="0"/>
                <a:cs typeface="Arial" pitchFamily="34" charset="0"/>
              </a:rPr>
              <a:t>in Hong Kong </a:t>
            </a:r>
            <a:r>
              <a:rPr lang="en-US" sz="1100" dirty="0">
                <a:latin typeface="Calibri" pitchFamily="34" charset="0"/>
                <a:ea typeface="ＭＳ Ｐゴシック" charset="0"/>
                <a:cs typeface="Arial" pitchFamily="34" charset="0"/>
              </a:rPr>
              <a:t>will increase by </a:t>
            </a:r>
            <a:r>
              <a:rPr lang="en-US" sz="1100" dirty="0" smtClean="0">
                <a:latin typeface="Calibri" pitchFamily="34" charset="0"/>
                <a:ea typeface="ＭＳ Ｐゴシック" charset="0"/>
                <a:cs typeface="Arial" pitchFamily="34" charset="0"/>
              </a:rPr>
              <a:t>2 </a:t>
            </a:r>
            <a:r>
              <a:rPr lang="en-US" sz="1100" dirty="0">
                <a:latin typeface="Calibri" pitchFamily="34" charset="0"/>
                <a:ea typeface="ＭＳ Ｐゴシック" charset="0"/>
                <a:cs typeface="Arial" pitchFamily="34" charset="0"/>
              </a:rPr>
              <a:t>p.p. over the percentage share it accounted for in 2017, </a:t>
            </a:r>
            <a:r>
              <a:rPr lang="en-IN" sz="1100" dirty="0">
                <a:latin typeface="Calibri" pitchFamily="34" charset="0"/>
                <a:ea typeface="ＭＳ Ｐゴシック" charset="0"/>
                <a:cs typeface="Arial" pitchFamily="34" charset="0"/>
              </a:rPr>
              <a:t>the percentage of enterprise </a:t>
            </a:r>
            <a:r>
              <a:rPr lang="en-IN" sz="1100" dirty="0" smtClean="0">
                <a:latin typeface="Calibri" pitchFamily="34" charset="0"/>
                <a:ea typeface="ＭＳ Ｐゴシック" charset="0"/>
                <a:cs typeface="Arial" pitchFamily="34" charset="0"/>
              </a:rPr>
              <a:t>hardware </a:t>
            </a:r>
            <a:r>
              <a:rPr lang="en-IN" sz="1100" dirty="0">
                <a:latin typeface="Calibri" pitchFamily="34" charset="0"/>
                <a:ea typeface="ＭＳ Ｐゴシック" charset="0"/>
                <a:cs typeface="Arial" pitchFamily="34" charset="0"/>
              </a:rPr>
              <a:t>spending on the ‘</a:t>
            </a:r>
            <a:r>
              <a:rPr lang="en-IN" sz="1100" dirty="0" smtClean="0">
                <a:latin typeface="Calibri" pitchFamily="34" charset="0"/>
                <a:ea typeface="ＭＳ Ｐゴシック" charset="0"/>
                <a:cs typeface="Arial" pitchFamily="34" charset="0"/>
              </a:rPr>
              <a:t>network equipment’ </a:t>
            </a:r>
            <a:r>
              <a:rPr lang="en-IN" sz="1100" dirty="0">
                <a:latin typeface="Calibri" pitchFamily="34" charset="0"/>
                <a:ea typeface="ＭＳ Ｐゴシック" charset="0"/>
                <a:cs typeface="Arial" pitchFamily="34" charset="0"/>
              </a:rPr>
              <a:t>in Hong Kong will remain same </a:t>
            </a:r>
            <a:r>
              <a:rPr lang="en-US" sz="1100" dirty="0">
                <a:latin typeface="Calibri" pitchFamily="34" charset="0"/>
                <a:ea typeface="ＭＳ Ｐゴシック" charset="0"/>
                <a:cs typeface="Arial" pitchFamily="34" charset="0"/>
              </a:rPr>
              <a:t>as the percentage it accounted for in the previous year. </a:t>
            </a:r>
            <a:r>
              <a:rPr lang="en-IN" sz="1100" dirty="0">
                <a:latin typeface="Calibri" pitchFamily="34" charset="0"/>
                <a:ea typeface="ＭＳ Ｐゴシック" charset="0"/>
                <a:cs typeface="Arial" pitchFamily="34" charset="0"/>
              </a:rPr>
              <a:t> </a:t>
            </a:r>
            <a:endParaRPr lang="en-IN" sz="1100" dirty="0" smtClean="0">
              <a:latin typeface="Calibri" pitchFamily="34" charset="0"/>
              <a:ea typeface="ＭＳ Ｐゴシック" charset="0"/>
              <a:cs typeface="Arial" pitchFamily="34" charset="0"/>
            </a:endParaRPr>
          </a:p>
          <a:p>
            <a:pPr marL="231775" indent="-231775">
              <a:lnSpc>
                <a:spcPct val="150000"/>
              </a:lnSpc>
              <a:spcBef>
                <a:spcPts val="300"/>
              </a:spcBef>
              <a:spcAft>
                <a:spcPts val="300"/>
              </a:spcAft>
              <a:buFont typeface="Wingdings" pitchFamily="2" charset="2"/>
              <a:buChar char="§"/>
              <a:tabLst>
                <a:tab pos="360000" algn="l"/>
              </a:tabLst>
            </a:pPr>
            <a:r>
              <a:rPr lang="en-IN" sz="1100" dirty="0" smtClean="0">
                <a:latin typeface="Calibri" pitchFamily="34" charset="0"/>
                <a:ea typeface="ＭＳ Ｐゴシック" charset="0"/>
                <a:cs typeface="Arial" pitchFamily="34" charset="0"/>
              </a:rPr>
              <a:t>‘Servers’ </a:t>
            </a:r>
            <a:r>
              <a:rPr lang="en-IN" sz="1100" dirty="0">
                <a:latin typeface="Calibri" pitchFamily="34" charset="0"/>
                <a:ea typeface="ＭＳ Ｐゴシック" charset="0"/>
                <a:cs typeface="Arial" pitchFamily="34" charset="0"/>
              </a:rPr>
              <a:t>will account </a:t>
            </a:r>
            <a:r>
              <a:rPr lang="en-IN" sz="1100" dirty="0" smtClean="0">
                <a:latin typeface="Calibri" pitchFamily="34" charset="0"/>
                <a:ea typeface="ＭＳ Ｐゴシック" charset="0"/>
                <a:cs typeface="Arial" pitchFamily="34" charset="0"/>
              </a:rPr>
              <a:t>for the second largest share 16% </a:t>
            </a:r>
            <a:r>
              <a:rPr lang="en-IN" sz="1100" dirty="0">
                <a:latin typeface="Calibri" pitchFamily="34" charset="0"/>
                <a:ea typeface="ＭＳ Ｐゴシック" charset="0"/>
                <a:cs typeface="Arial" pitchFamily="34" charset="0"/>
              </a:rPr>
              <a:t>of total enterprise hardware spending in 2018, which is the same proportion of total enterprise hardware spending it accounted for in 2017. </a:t>
            </a:r>
            <a:r>
              <a:rPr lang="en-IN" sz="1100" dirty="0" smtClean="0">
                <a:latin typeface="Calibri" pitchFamily="34" charset="0"/>
                <a:ea typeface="ＭＳ Ｐゴシック" charset="0"/>
                <a:cs typeface="Arial" pitchFamily="34" charset="0"/>
              </a:rPr>
              <a:t>‘Desktop PCs/laptops/printers’ </a:t>
            </a:r>
            <a:r>
              <a:rPr lang="en-IN" sz="1100" dirty="0">
                <a:latin typeface="Calibri" pitchFamily="34" charset="0"/>
                <a:ea typeface="ＭＳ Ｐゴシック" charset="0"/>
                <a:cs typeface="Arial" pitchFamily="34" charset="0"/>
              </a:rPr>
              <a:t>will account for </a:t>
            </a:r>
            <a:r>
              <a:rPr lang="en-IN" sz="1100" dirty="0" smtClean="0">
                <a:latin typeface="Calibri" pitchFamily="34" charset="0"/>
                <a:ea typeface="ＭＳ Ｐゴシック" charset="0"/>
                <a:cs typeface="Arial" pitchFamily="34" charset="0"/>
              </a:rPr>
              <a:t>a 15% share of </a:t>
            </a:r>
            <a:r>
              <a:rPr lang="en-IN" sz="1100" dirty="0">
                <a:latin typeface="Calibri" pitchFamily="34" charset="0"/>
                <a:ea typeface="ＭＳ Ｐゴシック" charset="0"/>
                <a:cs typeface="Arial" pitchFamily="34" charset="0"/>
              </a:rPr>
              <a:t>total enterprise hardware spending in 2018, a decrease of 1 p.p. from its share in 2017. </a:t>
            </a:r>
            <a:r>
              <a:rPr lang="en-IN" sz="1100" dirty="0" smtClean="0">
                <a:latin typeface="Calibri" pitchFamily="34" charset="0"/>
                <a:ea typeface="ＭＳ Ｐゴシック" charset="0"/>
                <a:cs typeface="Arial" pitchFamily="34" charset="0"/>
              </a:rPr>
              <a:t>‘Storage’ </a:t>
            </a:r>
            <a:r>
              <a:rPr lang="en-IN" sz="1100" dirty="0">
                <a:latin typeface="Calibri" pitchFamily="34" charset="0"/>
                <a:ea typeface="ＭＳ Ｐゴシック" charset="0"/>
                <a:cs typeface="Arial" pitchFamily="34" charset="0"/>
              </a:rPr>
              <a:t>will account for </a:t>
            </a:r>
            <a:r>
              <a:rPr lang="en-IN" sz="1100" dirty="0" smtClean="0">
                <a:latin typeface="Calibri" pitchFamily="34" charset="0"/>
                <a:ea typeface="ＭＳ Ｐゴシック" charset="0"/>
                <a:cs typeface="Arial" pitchFamily="34" charset="0"/>
              </a:rPr>
              <a:t>a 14% share  </a:t>
            </a:r>
            <a:r>
              <a:rPr lang="en-IN" sz="1100" dirty="0">
                <a:latin typeface="Calibri" pitchFamily="34" charset="0"/>
                <a:ea typeface="ＭＳ Ｐゴシック" charset="0"/>
                <a:cs typeface="Arial" pitchFamily="34" charset="0"/>
              </a:rPr>
              <a:t>of total enterprise hardware spending in 2018, which is the same proportion of total enterprise hardware spending it accounted for in </a:t>
            </a:r>
            <a:r>
              <a:rPr lang="en-IN" sz="1100" dirty="0" smtClean="0">
                <a:latin typeface="Calibri" pitchFamily="34" charset="0"/>
                <a:ea typeface="ＭＳ Ｐゴシック" charset="0"/>
                <a:cs typeface="Arial" pitchFamily="34" charset="0"/>
              </a:rPr>
              <a:t>2017, while ‘communication devices’ </a:t>
            </a:r>
            <a:r>
              <a:rPr lang="en-IN" sz="1100" dirty="0">
                <a:latin typeface="Calibri" pitchFamily="34" charset="0"/>
                <a:ea typeface="ＭＳ Ｐゴシック" charset="0"/>
                <a:cs typeface="Arial" pitchFamily="34" charset="0"/>
              </a:rPr>
              <a:t>will account for </a:t>
            </a:r>
            <a:r>
              <a:rPr lang="en-IN" sz="1100" dirty="0" smtClean="0">
                <a:latin typeface="Calibri" pitchFamily="34" charset="0"/>
                <a:ea typeface="ＭＳ Ｐゴシック" charset="0"/>
                <a:cs typeface="Arial" pitchFamily="34" charset="0"/>
              </a:rPr>
              <a:t>a 13% share of </a:t>
            </a:r>
            <a:r>
              <a:rPr lang="en-IN" sz="1100" dirty="0">
                <a:latin typeface="Calibri" pitchFamily="34" charset="0"/>
                <a:ea typeface="ＭＳ Ｐゴシック" charset="0"/>
                <a:cs typeface="Arial" pitchFamily="34" charset="0"/>
              </a:rPr>
              <a:t>total enterprise hardware spending in </a:t>
            </a:r>
            <a:r>
              <a:rPr lang="en-IN" sz="1100" dirty="0" smtClean="0">
                <a:latin typeface="Calibri" pitchFamily="34" charset="0"/>
                <a:ea typeface="ＭＳ Ｐゴシック" charset="0"/>
                <a:cs typeface="Arial" pitchFamily="34" charset="0"/>
              </a:rPr>
              <a:t>2018.</a:t>
            </a:r>
            <a:endParaRPr lang="en-IN" sz="1100" dirty="0">
              <a:latin typeface="Calibri" pitchFamily="34" charset="0"/>
              <a:ea typeface="ＭＳ Ｐゴシック" charset="0"/>
              <a:cs typeface="Arial" pitchFamily="34" charset="0"/>
            </a:endParaRPr>
          </a:p>
          <a:p>
            <a:pPr marL="231775" indent="-231775">
              <a:lnSpc>
                <a:spcPct val="150000"/>
              </a:lnSpc>
              <a:spcBef>
                <a:spcPts val="300"/>
              </a:spcBef>
              <a:spcAft>
                <a:spcPts val="300"/>
              </a:spcAft>
              <a:buFont typeface="Wingdings" pitchFamily="2" charset="2"/>
              <a:buChar char="§"/>
              <a:tabLst>
                <a:tab pos="360000" algn="l"/>
              </a:tabLst>
            </a:pPr>
            <a:endParaRPr lang="en-IN" sz="1100" dirty="0" smtClean="0">
              <a:latin typeface="Calibri" pitchFamily="34" charset="0"/>
              <a:ea typeface="ＭＳ Ｐゴシック" charset="0"/>
              <a:cs typeface="Arial" pitchFamily="34" charset="0"/>
            </a:endParaRPr>
          </a:p>
        </p:txBody>
      </p:sp>
      <p:sp>
        <p:nvSpPr>
          <p:cNvPr id="12" name="Title 1"/>
          <p:cNvSpPr txBox="1">
            <a:spLocks/>
          </p:cNvSpPr>
          <p:nvPr/>
        </p:nvSpPr>
        <p:spPr>
          <a:xfrm>
            <a:off x="0" y="13389"/>
            <a:ext cx="9352644" cy="752156"/>
          </a:xfrm>
          <a:prstGeom prst="rect">
            <a:avLst/>
          </a:prstGeom>
        </p:spPr>
        <p:txBody>
          <a:bodyPr vert="horz" lIns="91440" tIns="45720" rIns="91440" bIns="45720" rtlCol="0" anchor="ctr">
            <a:normAutofit/>
          </a:bodyPr>
          <a:lstStyle/>
          <a:p>
            <a:pPr>
              <a:spcBef>
                <a:spcPct val="0"/>
              </a:spcBef>
              <a:defRPr/>
            </a:pPr>
            <a:r>
              <a:rPr lang="en-US" b="1" dirty="0">
                <a:solidFill>
                  <a:schemeClr val="bg1"/>
                </a:solidFill>
                <a:latin typeface="Calibri" pitchFamily="34" charset="0"/>
                <a:cs typeface="Arial" pitchFamily="34" charset="0"/>
              </a:rPr>
              <a:t>Annual change in enterprise hardware budget </a:t>
            </a:r>
            <a:r>
              <a:rPr lang="en-US" b="1" dirty="0" smtClean="0">
                <a:solidFill>
                  <a:schemeClr val="bg1"/>
                </a:solidFill>
                <a:latin typeface="Calibri" pitchFamily="34" charset="0"/>
                <a:cs typeface="Arial" pitchFamily="34" charset="0"/>
              </a:rPr>
              <a:t>allocations</a:t>
            </a:r>
            <a:endParaRPr lang="en-US" b="1" dirty="0">
              <a:solidFill>
                <a:schemeClr val="bg1"/>
              </a:solidFill>
              <a:latin typeface="Calibri" pitchFamily="34" charset="0"/>
              <a:cs typeface="Arial" pitchFamily="34" charset="0"/>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96" y="1649302"/>
            <a:ext cx="475297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2112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91440" y="789598"/>
            <a:ext cx="8915400" cy="725914"/>
          </a:xfrm>
          <a:prstGeom prst="rect">
            <a:avLst/>
          </a:prstGeom>
        </p:spPr>
        <p:txBody>
          <a:bodyPr vert="horz" lIns="91440" tIns="45720" rIns="91440" bIns="45720" rtlCol="0" anchor="ctr">
            <a:normAutofit/>
          </a:bodyPr>
          <a:lstStyle/>
          <a:p>
            <a:pPr lvl="0">
              <a:spcBef>
                <a:spcPct val="0"/>
              </a:spcBef>
              <a:defRPr/>
            </a:pPr>
            <a:r>
              <a:rPr lang="en-US" sz="1600" b="1" dirty="0" smtClean="0">
                <a:solidFill>
                  <a:schemeClr val="accent5"/>
                </a:solidFill>
                <a:latin typeface="Calibri" pitchFamily="34" charset="0"/>
                <a:cs typeface="Arial" pitchFamily="34" charset="0"/>
              </a:rPr>
              <a:t>Enterprise applications will </a:t>
            </a:r>
            <a:r>
              <a:rPr lang="en-US" sz="1600" b="1" dirty="0">
                <a:solidFill>
                  <a:schemeClr val="accent5"/>
                </a:solidFill>
                <a:latin typeface="Calibri" pitchFamily="34" charset="0"/>
                <a:cs typeface="Arial" pitchFamily="34" charset="0"/>
              </a:rPr>
              <a:t>account </a:t>
            </a:r>
            <a:r>
              <a:rPr lang="en-US" sz="1600" b="1" dirty="0" smtClean="0">
                <a:solidFill>
                  <a:schemeClr val="accent5"/>
                </a:solidFill>
                <a:latin typeface="Calibri" pitchFamily="34" charset="0"/>
                <a:cs typeface="Arial" pitchFamily="34" charset="0"/>
              </a:rPr>
              <a:t>for the largest share </a:t>
            </a:r>
            <a:r>
              <a:rPr lang="en-US" sz="1600" b="1" dirty="0">
                <a:solidFill>
                  <a:schemeClr val="accent5"/>
                </a:solidFill>
                <a:latin typeface="Calibri" pitchFamily="34" charset="0"/>
                <a:cs typeface="Arial" pitchFamily="34" charset="0"/>
              </a:rPr>
              <a:t>of total enterprise software spending in 2018</a:t>
            </a:r>
          </a:p>
        </p:txBody>
      </p:sp>
      <p:sp>
        <p:nvSpPr>
          <p:cNvPr id="8" name="Rectangle 7"/>
          <p:cNvSpPr/>
          <p:nvPr/>
        </p:nvSpPr>
        <p:spPr>
          <a:xfrm>
            <a:off x="173736" y="1552354"/>
            <a:ext cx="5153891" cy="46795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13" name="Rectangle 12"/>
          <p:cNvSpPr/>
          <p:nvPr/>
        </p:nvSpPr>
        <p:spPr>
          <a:xfrm>
            <a:off x="5438774" y="1563691"/>
            <a:ext cx="4251491" cy="4924425"/>
          </a:xfrm>
          <a:prstGeom prst="rect">
            <a:avLst/>
          </a:prstGeom>
        </p:spPr>
        <p:txBody>
          <a:bodyPr wrap="square">
            <a:spAutoFit/>
          </a:bodyPr>
          <a:lstStyle/>
          <a:p>
            <a:pPr marL="231775" indent="-231775">
              <a:lnSpc>
                <a:spcPts val="1600"/>
              </a:lnSpc>
              <a:spcBef>
                <a:spcPts val="300"/>
              </a:spcBef>
              <a:spcAft>
                <a:spcPts val="300"/>
              </a:spcAft>
              <a:buFont typeface="Wingdings" pitchFamily="2" charset="2"/>
              <a:buChar char="§"/>
              <a:tabLst>
                <a:tab pos="360000" algn="l"/>
              </a:tabLst>
            </a:pPr>
            <a:r>
              <a:rPr lang="en-IN" sz="1100" dirty="0">
                <a:latin typeface="Calibri" pitchFamily="34" charset="0"/>
                <a:ea typeface="ＭＳ Ｐゴシック" charset="0"/>
                <a:cs typeface="Arial" pitchFamily="34" charset="0"/>
              </a:rPr>
              <a:t>According to GlobalData’s survey in </a:t>
            </a:r>
            <a:r>
              <a:rPr lang="en-IN" sz="1100" dirty="0" smtClean="0">
                <a:latin typeface="Calibri" pitchFamily="34" charset="0"/>
                <a:ea typeface="ＭＳ Ｐゴシック" charset="0"/>
                <a:cs typeface="Arial" pitchFamily="34" charset="0"/>
              </a:rPr>
              <a:t>Hong Kong, ‘enterprise applications’ will account for the largest share (18%) of </a:t>
            </a:r>
            <a:r>
              <a:rPr lang="en-IN" sz="1100" dirty="0">
                <a:latin typeface="Calibri" pitchFamily="34" charset="0"/>
                <a:ea typeface="ＭＳ Ｐゴシック" charset="0"/>
                <a:cs typeface="Arial" pitchFamily="34" charset="0"/>
              </a:rPr>
              <a:t>the total enterprise software spending in </a:t>
            </a:r>
            <a:r>
              <a:rPr lang="en-IN" sz="1100" dirty="0" smtClean="0">
                <a:latin typeface="Calibri" pitchFamily="34" charset="0"/>
                <a:ea typeface="ＭＳ Ｐゴシック" charset="0"/>
                <a:cs typeface="Arial" pitchFamily="34" charset="0"/>
              </a:rPr>
              <a:t>2018, </a:t>
            </a:r>
            <a:r>
              <a:rPr lang="en-IN" sz="1100" dirty="0">
                <a:latin typeface="Calibri" pitchFamily="34" charset="0"/>
                <a:ea typeface="ＭＳ Ｐゴシック" charset="0"/>
                <a:cs typeface="Arial" pitchFamily="34" charset="0"/>
              </a:rPr>
              <a:t>an increase of </a:t>
            </a:r>
            <a:r>
              <a:rPr lang="en-IN" sz="1100" dirty="0" smtClean="0">
                <a:latin typeface="Calibri" pitchFamily="34" charset="0"/>
                <a:ea typeface="ＭＳ Ｐゴシック" charset="0"/>
                <a:cs typeface="Arial" pitchFamily="34" charset="0"/>
              </a:rPr>
              <a:t>1 </a:t>
            </a:r>
            <a:r>
              <a:rPr lang="en-IN" sz="1100" dirty="0">
                <a:latin typeface="Calibri" pitchFamily="34" charset="0"/>
                <a:ea typeface="ＭＳ Ｐゴシック" charset="0"/>
                <a:cs typeface="Arial" pitchFamily="34" charset="0"/>
              </a:rPr>
              <a:t>p.p. over its share in 2017. </a:t>
            </a:r>
          </a:p>
          <a:p>
            <a:pPr marL="231775" indent="-231775">
              <a:spcBef>
                <a:spcPts val="300"/>
              </a:spcBef>
              <a:spcAft>
                <a:spcPts val="300"/>
              </a:spcAft>
              <a:buFont typeface="Wingdings" pitchFamily="2" charset="2"/>
              <a:buChar char="§"/>
              <a:tabLst>
                <a:tab pos="360000" algn="l"/>
              </a:tabLst>
            </a:pPr>
            <a:r>
              <a:rPr lang="en-IN" sz="1100" dirty="0" smtClean="0">
                <a:latin typeface="Calibri" pitchFamily="34" charset="0"/>
                <a:ea typeface="ＭＳ Ｐゴシック" charset="0"/>
                <a:cs typeface="Arial" pitchFamily="34" charset="0"/>
              </a:rPr>
              <a:t>‘Data management and analytics’ will account for the second largest share (16%) of </a:t>
            </a:r>
            <a:r>
              <a:rPr lang="en-IN" sz="1100" dirty="0">
                <a:latin typeface="Calibri" pitchFamily="34" charset="0"/>
                <a:ea typeface="ＭＳ Ｐゴシック" charset="0"/>
                <a:cs typeface="Arial" pitchFamily="34" charset="0"/>
              </a:rPr>
              <a:t>total enterprise software spending in 2018, which is the same </a:t>
            </a:r>
            <a:r>
              <a:rPr lang="en-IN" sz="1100" dirty="0" smtClean="0">
                <a:latin typeface="Calibri" pitchFamily="34" charset="0"/>
                <a:ea typeface="ＭＳ Ｐゴシック" charset="0"/>
                <a:cs typeface="Arial" pitchFamily="34" charset="0"/>
              </a:rPr>
              <a:t>share as in 2017. </a:t>
            </a:r>
            <a:endParaRPr lang="en-IN" sz="1100" dirty="0">
              <a:latin typeface="Calibri" pitchFamily="34" charset="0"/>
              <a:ea typeface="ＭＳ Ｐゴシック" charset="0"/>
              <a:cs typeface="Arial" pitchFamily="34" charset="0"/>
            </a:endParaRPr>
          </a:p>
          <a:p>
            <a:pPr marL="231775" indent="-231775">
              <a:lnSpc>
                <a:spcPts val="1600"/>
              </a:lnSpc>
              <a:spcBef>
                <a:spcPts val="300"/>
              </a:spcBef>
              <a:spcAft>
                <a:spcPts val="300"/>
              </a:spcAft>
              <a:buFont typeface="Wingdings" pitchFamily="2" charset="2"/>
              <a:buChar char="§"/>
              <a:tabLst>
                <a:tab pos="360000" algn="l"/>
              </a:tabLst>
            </a:pPr>
            <a:r>
              <a:rPr lang="en-IN" sz="1100" dirty="0" smtClean="0">
                <a:latin typeface="Calibri" pitchFamily="34" charset="0"/>
                <a:ea typeface="ＭＳ Ｐゴシック" charset="0"/>
                <a:cs typeface="Arial" pitchFamily="34" charset="0"/>
              </a:rPr>
              <a:t>‘ICT operations management’ </a:t>
            </a:r>
            <a:r>
              <a:rPr lang="en-IN" sz="1100" dirty="0">
                <a:latin typeface="Calibri" pitchFamily="34" charset="0"/>
                <a:ea typeface="ＭＳ Ｐゴシック" charset="0"/>
                <a:cs typeface="Arial" pitchFamily="34" charset="0"/>
              </a:rPr>
              <a:t>will account </a:t>
            </a:r>
            <a:r>
              <a:rPr lang="en-US" sz="1100" dirty="0" smtClean="0">
                <a:latin typeface="Calibri" pitchFamily="34" charset="0"/>
                <a:ea typeface="ＭＳ Ｐゴシック" charset="0"/>
                <a:cs typeface="Arial" pitchFamily="34" charset="0"/>
              </a:rPr>
              <a:t>for the third largest share</a:t>
            </a:r>
            <a:r>
              <a:rPr lang="en-IN" sz="1100" dirty="0" smtClean="0">
                <a:latin typeface="Calibri" pitchFamily="34" charset="0"/>
                <a:ea typeface="ＭＳ Ｐゴシック" charset="0"/>
                <a:cs typeface="Arial" pitchFamily="34" charset="0"/>
              </a:rPr>
              <a:t> (14%) of </a:t>
            </a:r>
            <a:r>
              <a:rPr lang="en-IN" sz="1100" dirty="0">
                <a:latin typeface="Calibri" pitchFamily="34" charset="0"/>
                <a:ea typeface="ＭＳ Ｐゴシック" charset="0"/>
                <a:cs typeface="Arial" pitchFamily="34" charset="0"/>
              </a:rPr>
              <a:t>the total enterprise software spending in 2018, </a:t>
            </a:r>
            <a:r>
              <a:rPr lang="en-IN" sz="1100" dirty="0" smtClean="0">
                <a:latin typeface="Calibri" pitchFamily="34" charset="0"/>
                <a:ea typeface="ＭＳ Ｐゴシック" charset="0"/>
                <a:cs typeface="Arial" pitchFamily="34" charset="0"/>
              </a:rPr>
              <a:t>an increase of 1 p.p</a:t>
            </a:r>
            <a:r>
              <a:rPr lang="en-IN" sz="1100" dirty="0">
                <a:latin typeface="Calibri" pitchFamily="34" charset="0"/>
                <a:ea typeface="ＭＳ Ｐゴシック" charset="0"/>
                <a:cs typeface="Arial" pitchFamily="34" charset="0"/>
              </a:rPr>
              <a:t>. over its share in 2017. </a:t>
            </a:r>
          </a:p>
          <a:p>
            <a:pPr marL="231775" indent="-231775">
              <a:lnSpc>
                <a:spcPts val="1600"/>
              </a:lnSpc>
              <a:spcBef>
                <a:spcPts val="300"/>
              </a:spcBef>
              <a:spcAft>
                <a:spcPts val="300"/>
              </a:spcAft>
              <a:buFont typeface="Wingdings" pitchFamily="2" charset="2"/>
              <a:buChar char="§"/>
              <a:tabLst>
                <a:tab pos="360000" algn="l"/>
              </a:tabLst>
            </a:pPr>
            <a:r>
              <a:rPr lang="en-IN" sz="1100" dirty="0" smtClean="0">
                <a:latin typeface="Calibri" pitchFamily="34" charset="0"/>
                <a:ea typeface="ＭＳ Ｐゴシック" charset="0"/>
                <a:cs typeface="Arial" pitchFamily="34" charset="0"/>
              </a:rPr>
              <a:t>‘Communication software’ will account for a 13% </a:t>
            </a:r>
            <a:r>
              <a:rPr lang="en-IN" sz="1100" dirty="0">
                <a:latin typeface="Calibri" pitchFamily="34" charset="0"/>
                <a:ea typeface="ＭＳ Ｐゴシック" charset="0"/>
                <a:cs typeface="Arial" pitchFamily="34" charset="0"/>
              </a:rPr>
              <a:t>share of total enterprise software spending in 2018, </a:t>
            </a:r>
            <a:r>
              <a:rPr lang="en-IN" sz="1100" dirty="0" smtClean="0">
                <a:latin typeface="Calibri" pitchFamily="34" charset="0"/>
                <a:ea typeface="ＭＳ Ｐゴシック" charset="0"/>
                <a:cs typeface="Arial" pitchFamily="34" charset="0"/>
              </a:rPr>
              <a:t>a decrease of </a:t>
            </a:r>
            <a:r>
              <a:rPr lang="en-IN" sz="1100" dirty="0">
                <a:latin typeface="Calibri" pitchFamily="34" charset="0"/>
                <a:ea typeface="ＭＳ Ｐゴシック" charset="0"/>
                <a:cs typeface="Arial" pitchFamily="34" charset="0"/>
              </a:rPr>
              <a:t>1 p.p. </a:t>
            </a:r>
            <a:r>
              <a:rPr lang="en-IN" sz="1100" dirty="0" smtClean="0">
                <a:latin typeface="Calibri" pitchFamily="34" charset="0"/>
                <a:ea typeface="ＭＳ Ｐゴシック" charset="0"/>
                <a:cs typeface="Arial" pitchFamily="34" charset="0"/>
              </a:rPr>
              <a:t>from 2017</a:t>
            </a:r>
            <a:r>
              <a:rPr lang="en-IN" sz="1100" dirty="0">
                <a:latin typeface="Calibri" pitchFamily="34" charset="0"/>
                <a:ea typeface="ＭＳ Ｐゴシック" charset="0"/>
                <a:cs typeface="Arial" pitchFamily="34" charset="0"/>
              </a:rPr>
              <a:t>. </a:t>
            </a:r>
          </a:p>
          <a:p>
            <a:pPr marL="231775" indent="-231775">
              <a:lnSpc>
                <a:spcPts val="1600"/>
              </a:lnSpc>
              <a:spcBef>
                <a:spcPts val="300"/>
              </a:spcBef>
              <a:spcAft>
                <a:spcPts val="300"/>
              </a:spcAft>
              <a:buFont typeface="Wingdings" pitchFamily="2" charset="2"/>
              <a:buChar char="§"/>
              <a:tabLst>
                <a:tab pos="360000" algn="l"/>
              </a:tabLst>
            </a:pPr>
            <a:r>
              <a:rPr lang="en-IN" sz="1100" dirty="0">
                <a:latin typeface="Calibri" pitchFamily="34" charset="0"/>
                <a:ea typeface="ＭＳ Ｐゴシック" charset="0"/>
                <a:cs typeface="Arial" pitchFamily="34" charset="0"/>
              </a:rPr>
              <a:t>‘Software defined </a:t>
            </a:r>
            <a:r>
              <a:rPr lang="en-IN" sz="1100" dirty="0" smtClean="0">
                <a:latin typeface="Calibri" pitchFamily="34" charset="0"/>
                <a:ea typeface="ＭＳ Ｐゴシック" charset="0"/>
                <a:cs typeface="Arial" pitchFamily="34" charset="0"/>
              </a:rPr>
              <a:t>networking/SD–WAN</a:t>
            </a:r>
            <a:r>
              <a:rPr lang="en-IN" sz="1100" dirty="0">
                <a:latin typeface="Calibri" pitchFamily="34" charset="0"/>
                <a:ea typeface="ＭＳ Ｐゴシック" charset="0"/>
                <a:cs typeface="Arial" pitchFamily="34" charset="0"/>
              </a:rPr>
              <a:t>’ will account for </a:t>
            </a:r>
            <a:r>
              <a:rPr lang="en-IN" sz="1100" dirty="0" smtClean="0">
                <a:latin typeface="Calibri" pitchFamily="34" charset="0"/>
                <a:ea typeface="ＭＳ Ｐゴシック" charset="0"/>
                <a:cs typeface="Arial" pitchFamily="34" charset="0"/>
              </a:rPr>
              <a:t>a 12% </a:t>
            </a:r>
            <a:r>
              <a:rPr lang="en-IN" sz="1100" dirty="0">
                <a:latin typeface="Calibri" pitchFamily="34" charset="0"/>
                <a:ea typeface="ＭＳ Ｐゴシック" charset="0"/>
                <a:cs typeface="Arial" pitchFamily="34" charset="0"/>
              </a:rPr>
              <a:t>share of total enterprise software spending in 2018, </a:t>
            </a:r>
            <a:r>
              <a:rPr lang="en-IN" sz="1100" dirty="0" smtClean="0">
                <a:latin typeface="Calibri" pitchFamily="34" charset="0"/>
                <a:ea typeface="ＭＳ Ｐゴシック" charset="0"/>
                <a:cs typeface="Arial" pitchFamily="34" charset="0"/>
              </a:rPr>
              <a:t>an increase of </a:t>
            </a:r>
            <a:r>
              <a:rPr lang="en-IN" sz="1100" dirty="0">
                <a:latin typeface="Calibri" pitchFamily="34" charset="0"/>
                <a:ea typeface="ＭＳ Ｐゴシック" charset="0"/>
                <a:cs typeface="Arial" pitchFamily="34" charset="0"/>
              </a:rPr>
              <a:t>1 p.p. </a:t>
            </a:r>
            <a:r>
              <a:rPr lang="en-IN" sz="1100" dirty="0" smtClean="0">
                <a:latin typeface="Calibri" pitchFamily="34" charset="0"/>
                <a:ea typeface="ＭＳ Ｐゴシック" charset="0"/>
                <a:cs typeface="Arial" pitchFamily="34" charset="0"/>
              </a:rPr>
              <a:t>over in </a:t>
            </a:r>
            <a:r>
              <a:rPr lang="en-IN" sz="1100" dirty="0">
                <a:latin typeface="Calibri" pitchFamily="34" charset="0"/>
                <a:ea typeface="ＭＳ Ｐゴシック" charset="0"/>
                <a:cs typeface="Arial" pitchFamily="34" charset="0"/>
              </a:rPr>
              <a:t>2017. </a:t>
            </a:r>
          </a:p>
          <a:p>
            <a:pPr marL="231775" indent="-231775">
              <a:lnSpc>
                <a:spcPts val="1600"/>
              </a:lnSpc>
              <a:spcBef>
                <a:spcPts val="300"/>
              </a:spcBef>
              <a:spcAft>
                <a:spcPts val="300"/>
              </a:spcAft>
              <a:buFont typeface="Wingdings" pitchFamily="2" charset="2"/>
              <a:buChar char="§"/>
              <a:tabLst>
                <a:tab pos="360000" algn="l"/>
              </a:tabLst>
            </a:pPr>
            <a:r>
              <a:rPr lang="en-IN" sz="1100" dirty="0" smtClean="0">
                <a:latin typeface="Calibri" pitchFamily="34" charset="0"/>
                <a:ea typeface="ＭＳ Ｐゴシック" charset="0"/>
                <a:cs typeface="Arial" pitchFamily="34" charset="0"/>
              </a:rPr>
              <a:t>‘Security’ will account </a:t>
            </a:r>
            <a:r>
              <a:rPr lang="en-IN" sz="1100" dirty="0">
                <a:latin typeface="Calibri" pitchFamily="34" charset="0"/>
                <a:ea typeface="ＭＳ Ｐゴシック" charset="0"/>
                <a:cs typeface="Arial" pitchFamily="34" charset="0"/>
              </a:rPr>
              <a:t>for </a:t>
            </a:r>
            <a:r>
              <a:rPr lang="en-IN" sz="1100" dirty="0" smtClean="0">
                <a:latin typeface="Calibri" pitchFamily="34" charset="0"/>
                <a:ea typeface="ＭＳ Ｐゴシック" charset="0"/>
                <a:cs typeface="Arial" pitchFamily="34" charset="0"/>
              </a:rPr>
              <a:t>a 11% share </a:t>
            </a:r>
            <a:r>
              <a:rPr lang="en-IN" sz="1100" dirty="0">
                <a:latin typeface="Calibri" pitchFamily="34" charset="0"/>
                <a:ea typeface="ＭＳ Ｐゴシック" charset="0"/>
                <a:cs typeface="Arial" pitchFamily="34" charset="0"/>
              </a:rPr>
              <a:t>of total enterprise software spending </a:t>
            </a:r>
            <a:r>
              <a:rPr lang="en-IN" sz="1100" dirty="0" smtClean="0">
                <a:latin typeface="Calibri" pitchFamily="34" charset="0"/>
                <a:ea typeface="ＭＳ Ｐゴシック" charset="0"/>
                <a:cs typeface="Arial" pitchFamily="34" charset="0"/>
              </a:rPr>
              <a:t>in </a:t>
            </a:r>
            <a:r>
              <a:rPr lang="en-IN" sz="1100" dirty="0">
                <a:latin typeface="Calibri" pitchFamily="34" charset="0"/>
                <a:ea typeface="ＭＳ Ｐゴシック" charset="0"/>
                <a:cs typeface="Arial" pitchFamily="34" charset="0"/>
              </a:rPr>
              <a:t>2018, a decrease of 1 p.p. </a:t>
            </a:r>
            <a:r>
              <a:rPr lang="en-IN" sz="1100" dirty="0" smtClean="0">
                <a:latin typeface="Calibri" pitchFamily="34" charset="0"/>
                <a:ea typeface="ＭＳ Ｐゴシック" charset="0"/>
                <a:cs typeface="Arial" pitchFamily="34" charset="0"/>
              </a:rPr>
              <a:t>from 2017</a:t>
            </a:r>
            <a:r>
              <a:rPr lang="en-IN" sz="1100" dirty="0">
                <a:latin typeface="Calibri" pitchFamily="34" charset="0"/>
                <a:ea typeface="ＭＳ Ｐゴシック" charset="0"/>
                <a:cs typeface="Arial" pitchFamily="34" charset="0"/>
              </a:rPr>
              <a:t>. </a:t>
            </a:r>
          </a:p>
          <a:p>
            <a:pPr marL="231775" indent="-231775">
              <a:lnSpc>
                <a:spcPts val="1600"/>
              </a:lnSpc>
              <a:spcBef>
                <a:spcPts val="300"/>
              </a:spcBef>
              <a:spcAft>
                <a:spcPts val="300"/>
              </a:spcAft>
              <a:buFont typeface="Wingdings" pitchFamily="2" charset="2"/>
              <a:buChar char="§"/>
              <a:tabLst>
                <a:tab pos="360000" algn="l"/>
              </a:tabLst>
            </a:pPr>
            <a:r>
              <a:rPr lang="en-IN" sz="1100" dirty="0" smtClean="0">
                <a:latin typeface="Calibri" pitchFamily="34" charset="0"/>
                <a:ea typeface="ＭＳ Ｐゴシック" charset="0"/>
                <a:cs typeface="Arial" pitchFamily="34" charset="0"/>
              </a:rPr>
              <a:t>‘ICT infrastructure management’ </a:t>
            </a:r>
            <a:r>
              <a:rPr lang="en-IN" sz="1100" dirty="0">
                <a:latin typeface="Calibri" pitchFamily="34" charset="0"/>
                <a:ea typeface="ＭＳ Ｐゴシック" charset="0"/>
                <a:cs typeface="Arial" pitchFamily="34" charset="0"/>
              </a:rPr>
              <a:t>will account for </a:t>
            </a:r>
            <a:r>
              <a:rPr lang="en-IN" sz="1100" dirty="0" smtClean="0">
                <a:latin typeface="Calibri" pitchFamily="34" charset="0"/>
                <a:ea typeface="ＭＳ Ｐゴシック" charset="0"/>
                <a:cs typeface="Arial" pitchFamily="34" charset="0"/>
              </a:rPr>
              <a:t>6% </a:t>
            </a:r>
            <a:r>
              <a:rPr lang="en-IN" sz="1100" dirty="0">
                <a:latin typeface="Calibri" pitchFamily="34" charset="0"/>
                <a:ea typeface="ＭＳ Ｐゴシック" charset="0"/>
                <a:cs typeface="Arial" pitchFamily="34" charset="0"/>
              </a:rPr>
              <a:t>share of total enterprise software spending in 2018, a decrease </a:t>
            </a:r>
            <a:r>
              <a:rPr lang="en-IN" sz="1100" dirty="0" smtClean="0">
                <a:latin typeface="Calibri" pitchFamily="34" charset="0"/>
                <a:ea typeface="ＭＳ Ｐゴシック" charset="0"/>
                <a:cs typeface="Arial" pitchFamily="34" charset="0"/>
              </a:rPr>
              <a:t>of 1 p.p</a:t>
            </a:r>
            <a:r>
              <a:rPr lang="en-IN" sz="1100" dirty="0">
                <a:latin typeface="Calibri" pitchFamily="34" charset="0"/>
                <a:ea typeface="ＭＳ Ｐゴシック" charset="0"/>
                <a:cs typeface="Arial" pitchFamily="34" charset="0"/>
              </a:rPr>
              <a:t>. </a:t>
            </a:r>
            <a:r>
              <a:rPr lang="en-IN" sz="1100" dirty="0" smtClean="0">
                <a:latin typeface="Calibri" pitchFamily="34" charset="0"/>
                <a:ea typeface="ＭＳ Ｐゴシック" charset="0"/>
                <a:cs typeface="Arial" pitchFamily="34" charset="0"/>
              </a:rPr>
              <a:t>from 2017</a:t>
            </a:r>
            <a:r>
              <a:rPr lang="en-IN" sz="1100" dirty="0">
                <a:latin typeface="Calibri" pitchFamily="34" charset="0"/>
                <a:ea typeface="ＭＳ Ｐゴシック" charset="0"/>
                <a:cs typeface="Arial" pitchFamily="34" charset="0"/>
              </a:rPr>
              <a:t>. </a:t>
            </a:r>
          </a:p>
        </p:txBody>
      </p:sp>
      <p:sp>
        <p:nvSpPr>
          <p:cNvPr id="7" name="Title 1"/>
          <p:cNvSpPr txBox="1">
            <a:spLocks/>
          </p:cNvSpPr>
          <p:nvPr/>
        </p:nvSpPr>
        <p:spPr>
          <a:xfrm>
            <a:off x="0" y="13389"/>
            <a:ext cx="9352644" cy="752156"/>
          </a:xfrm>
          <a:prstGeom prst="rect">
            <a:avLst/>
          </a:prstGeom>
        </p:spPr>
        <p:txBody>
          <a:bodyPr vert="horz" lIns="91440" tIns="45720" rIns="91440" bIns="45720" rtlCol="0" anchor="ctr">
            <a:normAutofit/>
          </a:bodyPr>
          <a:lstStyle/>
          <a:p>
            <a:pPr lvl="0">
              <a:spcBef>
                <a:spcPct val="0"/>
              </a:spcBef>
              <a:defRPr/>
            </a:pPr>
            <a:r>
              <a:rPr lang="en-US" b="1" dirty="0">
                <a:solidFill>
                  <a:schemeClr val="bg1"/>
                </a:solidFill>
                <a:latin typeface="Calibri" pitchFamily="34" charset="0"/>
                <a:cs typeface="Arial" pitchFamily="34" charset="0"/>
              </a:rPr>
              <a:t>Annual change </a:t>
            </a:r>
            <a:r>
              <a:rPr lang="en-US" b="1" dirty="0" smtClean="0">
                <a:solidFill>
                  <a:schemeClr val="bg1"/>
                </a:solidFill>
                <a:latin typeface="Calibri" pitchFamily="34" charset="0"/>
                <a:cs typeface="Arial" pitchFamily="34" charset="0"/>
              </a:rPr>
              <a:t>in </a:t>
            </a:r>
            <a:r>
              <a:rPr lang="en-US" b="1" dirty="0">
                <a:solidFill>
                  <a:schemeClr val="bg1"/>
                </a:solidFill>
                <a:latin typeface="Calibri" pitchFamily="34" charset="0"/>
                <a:cs typeface="Arial" pitchFamily="34" charset="0"/>
              </a:rPr>
              <a:t>enterprise software budget </a:t>
            </a:r>
            <a:r>
              <a:rPr lang="en-US" b="1" dirty="0" smtClean="0">
                <a:solidFill>
                  <a:schemeClr val="bg1"/>
                </a:solidFill>
                <a:latin typeface="Calibri" pitchFamily="34" charset="0"/>
                <a:cs typeface="Arial" pitchFamily="34" charset="0"/>
              </a:rPr>
              <a:t>allocations</a:t>
            </a:r>
            <a:endParaRPr lang="en-US" b="1" dirty="0">
              <a:solidFill>
                <a:schemeClr val="bg1"/>
              </a:solidFill>
              <a:latin typeface="Calibri" pitchFamily="34" charset="0"/>
              <a:cs typeface="Arial" pitchFamily="34" charset="0"/>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20" y="1613429"/>
            <a:ext cx="475297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2112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91440" y="789597"/>
            <a:ext cx="9290416" cy="755097"/>
          </a:xfrm>
          <a:prstGeom prst="rect">
            <a:avLst/>
          </a:prstGeom>
        </p:spPr>
        <p:txBody>
          <a:bodyPr vert="horz" lIns="91440" tIns="45720" rIns="91440" bIns="45720" rtlCol="0" anchor="ctr">
            <a:normAutofit/>
          </a:bodyPr>
          <a:lstStyle/>
          <a:p>
            <a:pPr>
              <a:spcBef>
                <a:spcPct val="0"/>
              </a:spcBef>
              <a:defRPr/>
            </a:pPr>
            <a:r>
              <a:rPr lang="en-US" sz="1600" b="1" dirty="0" smtClean="0">
                <a:solidFill>
                  <a:schemeClr val="accent5"/>
                </a:solidFill>
                <a:latin typeface="Calibri" pitchFamily="34" charset="0"/>
                <a:cs typeface="Arial" pitchFamily="34" charset="0"/>
              </a:rPr>
              <a:t>Application </a:t>
            </a:r>
            <a:r>
              <a:rPr lang="en-US" sz="1600" b="1" dirty="0">
                <a:solidFill>
                  <a:schemeClr val="accent5"/>
                </a:solidFill>
                <a:latin typeface="Calibri" pitchFamily="34" charset="0"/>
                <a:cs typeface="Arial" pitchFamily="34" charset="0"/>
              </a:rPr>
              <a:t>services will account </a:t>
            </a:r>
            <a:r>
              <a:rPr lang="en-US" sz="1600" b="1" dirty="0" smtClean="0">
                <a:solidFill>
                  <a:schemeClr val="accent5"/>
                </a:solidFill>
                <a:latin typeface="Calibri" pitchFamily="34" charset="0"/>
                <a:cs typeface="Arial" pitchFamily="34" charset="0"/>
              </a:rPr>
              <a:t>for the largest share </a:t>
            </a:r>
            <a:r>
              <a:rPr lang="en-US" sz="1600" b="1" dirty="0">
                <a:solidFill>
                  <a:schemeClr val="accent5"/>
                </a:solidFill>
                <a:latin typeface="Calibri" pitchFamily="34" charset="0"/>
                <a:cs typeface="Arial" pitchFamily="34" charset="0"/>
              </a:rPr>
              <a:t>of managed IT services budget among enterprises in 2018</a:t>
            </a:r>
          </a:p>
        </p:txBody>
      </p:sp>
      <p:sp>
        <p:nvSpPr>
          <p:cNvPr id="8" name="Rectangle 7"/>
          <p:cNvSpPr/>
          <p:nvPr/>
        </p:nvSpPr>
        <p:spPr>
          <a:xfrm>
            <a:off x="173737" y="1605876"/>
            <a:ext cx="5011387" cy="46260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13" name="Rectangle 12"/>
          <p:cNvSpPr/>
          <p:nvPr/>
        </p:nvSpPr>
        <p:spPr>
          <a:xfrm>
            <a:off x="5302606" y="1579866"/>
            <a:ext cx="4458079" cy="4355038"/>
          </a:xfrm>
          <a:prstGeom prst="rect">
            <a:avLst/>
          </a:prstGeom>
        </p:spPr>
        <p:txBody>
          <a:bodyPr wrap="square">
            <a:spAutoFit/>
          </a:bodyPr>
          <a:lstStyle/>
          <a:p>
            <a:pPr marL="231775" indent="-231775">
              <a:lnSpc>
                <a:spcPts val="1500"/>
              </a:lnSpc>
              <a:spcBef>
                <a:spcPts val="300"/>
              </a:spcBef>
              <a:spcAft>
                <a:spcPts val="300"/>
              </a:spcAft>
              <a:buFont typeface="Wingdings" pitchFamily="2" charset="2"/>
              <a:buChar char="§"/>
              <a:tabLst>
                <a:tab pos="360000" algn="l"/>
              </a:tabLst>
            </a:pPr>
            <a:r>
              <a:rPr lang="en-IN" sz="1100" dirty="0">
                <a:latin typeface="Calibri" pitchFamily="34" charset="0"/>
                <a:ea typeface="ＭＳ Ｐゴシック" charset="0"/>
                <a:cs typeface="Arial" pitchFamily="34" charset="0"/>
              </a:rPr>
              <a:t>According to GlobalData’s survey in </a:t>
            </a:r>
            <a:r>
              <a:rPr lang="en-IN" sz="1100" dirty="0" smtClean="0">
                <a:latin typeface="Calibri" pitchFamily="34" charset="0"/>
                <a:ea typeface="ＭＳ Ｐゴシック" charset="0"/>
                <a:cs typeface="Arial" pitchFamily="34" charset="0"/>
              </a:rPr>
              <a:t>Hong Kong, ‘application services’ will account for the largest share 16% of </a:t>
            </a:r>
            <a:r>
              <a:rPr lang="en-IN" sz="1100" dirty="0">
                <a:latin typeface="Calibri" pitchFamily="34" charset="0"/>
                <a:ea typeface="ＭＳ Ｐゴシック" charset="0"/>
                <a:cs typeface="Arial" pitchFamily="34" charset="0"/>
              </a:rPr>
              <a:t>total enterprise managed IT services spending in 2018, </a:t>
            </a:r>
            <a:r>
              <a:rPr lang="en-IN" sz="1100" dirty="0" smtClean="0">
                <a:latin typeface="Calibri" pitchFamily="34" charset="0"/>
                <a:ea typeface="ＭＳ Ｐゴシック" charset="0"/>
                <a:cs typeface="Arial" pitchFamily="34" charset="0"/>
              </a:rPr>
              <a:t>a decrease of 1 </a:t>
            </a:r>
            <a:r>
              <a:rPr lang="en-IN" sz="1100" dirty="0">
                <a:latin typeface="Calibri" pitchFamily="34" charset="0"/>
                <a:ea typeface="ＭＳ Ｐゴシック" charset="0"/>
                <a:cs typeface="Arial" pitchFamily="34" charset="0"/>
              </a:rPr>
              <a:t>p.p. </a:t>
            </a:r>
            <a:r>
              <a:rPr lang="en-IN" sz="1100" dirty="0" smtClean="0">
                <a:latin typeface="Calibri" pitchFamily="34" charset="0"/>
                <a:ea typeface="ＭＳ Ｐゴシック" charset="0"/>
                <a:cs typeface="Arial" pitchFamily="34" charset="0"/>
              </a:rPr>
              <a:t>from </a:t>
            </a:r>
            <a:r>
              <a:rPr lang="en-IN" sz="1100" dirty="0">
                <a:latin typeface="Calibri" pitchFamily="34" charset="0"/>
                <a:ea typeface="ＭＳ Ｐゴシック" charset="0"/>
                <a:cs typeface="Arial" pitchFamily="34" charset="0"/>
              </a:rPr>
              <a:t>its share in 2017.</a:t>
            </a:r>
            <a:r>
              <a:rPr lang="en-IN" sz="1100" dirty="0" smtClean="0">
                <a:latin typeface="Calibri" pitchFamily="34" charset="0"/>
                <a:ea typeface="ＭＳ Ｐゴシック" charset="0"/>
                <a:cs typeface="Arial" pitchFamily="34" charset="0"/>
              </a:rPr>
              <a:t> </a:t>
            </a:r>
            <a:endParaRPr lang="en-IN" sz="1100" dirty="0">
              <a:latin typeface="Calibri" pitchFamily="34" charset="0"/>
              <a:ea typeface="ＭＳ Ｐゴシック" charset="0"/>
              <a:cs typeface="Arial" pitchFamily="34" charset="0"/>
            </a:endParaRPr>
          </a:p>
          <a:p>
            <a:pPr marL="231775" indent="-231775">
              <a:spcBef>
                <a:spcPts val="300"/>
              </a:spcBef>
              <a:spcAft>
                <a:spcPts val="300"/>
              </a:spcAft>
              <a:buFont typeface="Wingdings" pitchFamily="2" charset="2"/>
              <a:buChar char="§"/>
              <a:tabLst>
                <a:tab pos="360000" algn="l"/>
              </a:tabLst>
            </a:pPr>
            <a:r>
              <a:rPr lang="en-IN" sz="1100" dirty="0" smtClean="0">
                <a:latin typeface="Calibri" pitchFamily="34" charset="0"/>
                <a:ea typeface="ＭＳ Ｐゴシック" charset="0"/>
                <a:cs typeface="Arial" pitchFamily="34" charset="0"/>
              </a:rPr>
              <a:t>‘</a:t>
            </a:r>
            <a:r>
              <a:rPr lang="en-IN" sz="1100" dirty="0">
                <a:latin typeface="Calibri" pitchFamily="34" charset="0"/>
                <a:ea typeface="ＭＳ Ｐゴシック" charset="0"/>
                <a:cs typeface="Arial" pitchFamily="34" charset="0"/>
              </a:rPr>
              <a:t>Hosting &amp; data center services’ </a:t>
            </a:r>
            <a:r>
              <a:rPr lang="en-IN" sz="1100" dirty="0" smtClean="0">
                <a:latin typeface="Calibri" pitchFamily="34" charset="0"/>
                <a:ea typeface="ＭＳ Ｐゴシック" charset="0"/>
                <a:cs typeface="Arial" pitchFamily="34" charset="0"/>
              </a:rPr>
              <a:t>and ‘security &amp; privacy services’ will each </a:t>
            </a:r>
            <a:r>
              <a:rPr lang="en-IN" sz="1100" dirty="0">
                <a:latin typeface="Calibri" pitchFamily="34" charset="0"/>
                <a:ea typeface="ＭＳ Ｐゴシック" charset="0"/>
                <a:cs typeface="Arial" pitchFamily="34" charset="0"/>
              </a:rPr>
              <a:t>account </a:t>
            </a:r>
            <a:r>
              <a:rPr lang="en-IN" sz="1100" dirty="0" smtClean="0">
                <a:latin typeface="Calibri" pitchFamily="34" charset="0"/>
                <a:ea typeface="ＭＳ Ｐゴシック" charset="0"/>
                <a:cs typeface="Arial" pitchFamily="34" charset="0"/>
              </a:rPr>
              <a:t>for the second largest share (15%) of </a:t>
            </a:r>
            <a:r>
              <a:rPr lang="en-IN" sz="1100" dirty="0">
                <a:latin typeface="Calibri" pitchFamily="34" charset="0"/>
                <a:ea typeface="ＭＳ Ｐゴシック" charset="0"/>
                <a:cs typeface="Arial" pitchFamily="34" charset="0"/>
              </a:rPr>
              <a:t>total enterprise managed IT services spending in </a:t>
            </a:r>
            <a:r>
              <a:rPr lang="en-IN" sz="1100" dirty="0" smtClean="0">
                <a:latin typeface="Calibri" pitchFamily="34" charset="0"/>
                <a:ea typeface="ＭＳ Ｐゴシック" charset="0"/>
                <a:cs typeface="Arial" pitchFamily="34" charset="0"/>
              </a:rPr>
              <a:t>2018</a:t>
            </a:r>
            <a:r>
              <a:rPr lang="en-IN" sz="1100" dirty="0">
                <a:latin typeface="Calibri" pitchFamily="34" charset="0"/>
                <a:ea typeface="ＭＳ Ｐゴシック" charset="0"/>
                <a:cs typeface="Arial" pitchFamily="34" charset="0"/>
              </a:rPr>
              <a:t>. While the percentage of total enterprise managed IT services spending on the ‘hosting &amp; data center services’ in H</a:t>
            </a:r>
            <a:r>
              <a:rPr lang="en-IN" sz="1100" dirty="0" smtClean="0">
                <a:latin typeface="Calibri" pitchFamily="34" charset="0"/>
                <a:ea typeface="ＭＳ Ｐゴシック" charset="0"/>
                <a:cs typeface="Arial" pitchFamily="34" charset="0"/>
              </a:rPr>
              <a:t>ong Kong </a:t>
            </a:r>
            <a:r>
              <a:rPr lang="en-IN" sz="1100" dirty="0">
                <a:latin typeface="Calibri" pitchFamily="34" charset="0"/>
                <a:ea typeface="ＭＳ Ｐゴシック" charset="0"/>
                <a:cs typeface="Arial" pitchFamily="34" charset="0"/>
              </a:rPr>
              <a:t>will remain same </a:t>
            </a:r>
            <a:r>
              <a:rPr lang="en-US" sz="1100" dirty="0" smtClean="0">
                <a:latin typeface="Calibri" pitchFamily="34" charset="0"/>
                <a:ea typeface="ＭＳ Ｐゴシック" charset="0"/>
                <a:cs typeface="Arial" pitchFamily="34" charset="0"/>
              </a:rPr>
              <a:t>from previous year, </a:t>
            </a:r>
            <a:r>
              <a:rPr lang="en-US" sz="1100" dirty="0">
                <a:latin typeface="Calibri" pitchFamily="34" charset="0"/>
                <a:ea typeface="ＭＳ Ｐゴシック" charset="0"/>
                <a:cs typeface="Arial" pitchFamily="34" charset="0"/>
              </a:rPr>
              <a:t>the percentage of </a:t>
            </a:r>
            <a:r>
              <a:rPr lang="en-IN" sz="1100" dirty="0">
                <a:latin typeface="Calibri" pitchFamily="34" charset="0"/>
                <a:ea typeface="ＭＳ Ｐゴシック" charset="0"/>
                <a:cs typeface="Arial" pitchFamily="34" charset="0"/>
              </a:rPr>
              <a:t>total enterprise managed IT services spending</a:t>
            </a:r>
            <a:r>
              <a:rPr lang="en-US" sz="1100" dirty="0">
                <a:latin typeface="Calibri" pitchFamily="34" charset="0"/>
                <a:ea typeface="ＭＳ Ｐゴシック" charset="0"/>
                <a:cs typeface="Arial" pitchFamily="34" charset="0"/>
              </a:rPr>
              <a:t> </a:t>
            </a:r>
            <a:r>
              <a:rPr lang="en-US" sz="1100" dirty="0" smtClean="0">
                <a:latin typeface="Calibri" pitchFamily="34" charset="0"/>
                <a:ea typeface="ＭＳ Ｐゴシック" charset="0"/>
                <a:cs typeface="Arial" pitchFamily="34" charset="0"/>
              </a:rPr>
              <a:t>on ‘</a:t>
            </a:r>
            <a:r>
              <a:rPr lang="en-IN" sz="1100" dirty="0" smtClean="0">
                <a:latin typeface="Calibri" pitchFamily="34" charset="0"/>
                <a:ea typeface="ＭＳ Ｐゴシック" charset="0"/>
                <a:cs typeface="Arial" pitchFamily="34" charset="0"/>
              </a:rPr>
              <a:t>security </a:t>
            </a:r>
            <a:r>
              <a:rPr lang="en-IN" sz="1100" dirty="0">
                <a:latin typeface="Calibri" pitchFamily="34" charset="0"/>
                <a:ea typeface="ＭＳ Ｐゴシック" charset="0"/>
                <a:cs typeface="Arial" pitchFamily="34" charset="0"/>
              </a:rPr>
              <a:t>&amp; privacy </a:t>
            </a:r>
            <a:r>
              <a:rPr lang="en-IN" sz="1100" dirty="0" smtClean="0">
                <a:latin typeface="Calibri" pitchFamily="34" charset="0"/>
                <a:ea typeface="ＭＳ Ｐゴシック" charset="0"/>
                <a:cs typeface="Arial" pitchFamily="34" charset="0"/>
              </a:rPr>
              <a:t>services’</a:t>
            </a:r>
            <a:r>
              <a:rPr lang="en-US" sz="1100" dirty="0" smtClean="0">
                <a:latin typeface="Calibri" pitchFamily="34" charset="0"/>
                <a:ea typeface="ＭＳ Ｐゴシック" charset="0"/>
                <a:cs typeface="Arial" pitchFamily="34" charset="0"/>
              </a:rPr>
              <a:t>will increase </a:t>
            </a:r>
            <a:r>
              <a:rPr lang="en-US" sz="1100" dirty="0">
                <a:latin typeface="Calibri" pitchFamily="34" charset="0"/>
                <a:ea typeface="ＭＳ Ｐゴシック" charset="0"/>
                <a:cs typeface="Arial" pitchFamily="34" charset="0"/>
              </a:rPr>
              <a:t>by 1 p.p. over </a:t>
            </a:r>
            <a:r>
              <a:rPr lang="en-US" sz="1100" dirty="0" smtClean="0">
                <a:latin typeface="Calibri" pitchFamily="34" charset="0"/>
                <a:ea typeface="ＭＳ Ｐゴシック" charset="0"/>
                <a:cs typeface="Arial" pitchFamily="34" charset="0"/>
              </a:rPr>
              <a:t>in 2017. </a:t>
            </a:r>
            <a:endParaRPr lang="en-US" sz="1100" dirty="0">
              <a:latin typeface="Calibri" pitchFamily="34" charset="0"/>
              <a:ea typeface="ＭＳ Ｐゴシック" charset="0"/>
              <a:cs typeface="Arial" pitchFamily="34" charset="0"/>
            </a:endParaRPr>
          </a:p>
          <a:p>
            <a:pPr marL="231775" indent="-231775">
              <a:lnSpc>
                <a:spcPts val="1500"/>
              </a:lnSpc>
              <a:spcBef>
                <a:spcPts val="300"/>
              </a:spcBef>
              <a:spcAft>
                <a:spcPts val="300"/>
              </a:spcAft>
              <a:buFont typeface="Wingdings" pitchFamily="2" charset="2"/>
              <a:buChar char="§"/>
              <a:tabLst>
                <a:tab pos="360000" algn="l"/>
              </a:tabLst>
            </a:pPr>
            <a:r>
              <a:rPr lang="en-IN" sz="1100" dirty="0" smtClean="0">
                <a:latin typeface="Calibri" pitchFamily="34" charset="0"/>
                <a:ea typeface="ＭＳ Ｐゴシック" charset="0"/>
                <a:cs typeface="Arial" pitchFamily="34" charset="0"/>
              </a:rPr>
              <a:t>‘</a:t>
            </a:r>
            <a:r>
              <a:rPr lang="en-IN" sz="1100" dirty="0">
                <a:latin typeface="Calibri" pitchFamily="34" charset="0"/>
                <a:ea typeface="ＭＳ Ｐゴシック" charset="0"/>
                <a:cs typeface="Arial" pitchFamily="34" charset="0"/>
              </a:rPr>
              <a:t>Storage services’ </a:t>
            </a:r>
            <a:r>
              <a:rPr lang="en-IN" sz="1100" dirty="0" smtClean="0">
                <a:latin typeface="Calibri" pitchFamily="34" charset="0"/>
                <a:ea typeface="ＭＳ Ｐゴシック" charset="0"/>
                <a:cs typeface="Arial" pitchFamily="34" charset="0"/>
              </a:rPr>
              <a:t>will </a:t>
            </a:r>
            <a:r>
              <a:rPr lang="en-IN" sz="1100" dirty="0">
                <a:latin typeface="Calibri" pitchFamily="34" charset="0"/>
                <a:ea typeface="ＭＳ Ｐゴシック" charset="0"/>
                <a:cs typeface="Arial" pitchFamily="34" charset="0"/>
              </a:rPr>
              <a:t>account for </a:t>
            </a:r>
            <a:r>
              <a:rPr lang="en-IN" sz="1100" dirty="0" smtClean="0">
                <a:latin typeface="Calibri" pitchFamily="34" charset="0"/>
                <a:ea typeface="ＭＳ Ｐゴシック" charset="0"/>
                <a:cs typeface="Arial" pitchFamily="34" charset="0"/>
              </a:rPr>
              <a:t>a 14% </a:t>
            </a:r>
            <a:r>
              <a:rPr lang="en-IN" sz="1100" dirty="0">
                <a:latin typeface="Calibri" pitchFamily="34" charset="0"/>
                <a:ea typeface="ＭＳ Ｐゴシック" charset="0"/>
                <a:cs typeface="Arial" pitchFamily="34" charset="0"/>
              </a:rPr>
              <a:t>share </a:t>
            </a:r>
            <a:r>
              <a:rPr lang="en-IN" sz="1100" dirty="0" smtClean="0">
                <a:latin typeface="Calibri" pitchFamily="34" charset="0"/>
                <a:ea typeface="ＭＳ Ｐゴシック" charset="0"/>
                <a:cs typeface="Arial" pitchFamily="34" charset="0"/>
              </a:rPr>
              <a:t>of </a:t>
            </a:r>
            <a:r>
              <a:rPr lang="en-IN" sz="1100" dirty="0">
                <a:latin typeface="Calibri" pitchFamily="34" charset="0"/>
                <a:ea typeface="ＭＳ Ｐゴシック" charset="0"/>
                <a:cs typeface="Arial" pitchFamily="34" charset="0"/>
              </a:rPr>
              <a:t>total enterprise managed IT services spending in 2018, </a:t>
            </a:r>
            <a:r>
              <a:rPr lang="en-IN" sz="1100" dirty="0" smtClean="0">
                <a:latin typeface="Calibri" pitchFamily="34" charset="0"/>
                <a:ea typeface="ＭＳ Ｐゴシック" charset="0"/>
                <a:cs typeface="Arial" pitchFamily="34" charset="0"/>
              </a:rPr>
              <a:t>an increase of </a:t>
            </a:r>
            <a:r>
              <a:rPr lang="en-IN" sz="1100" dirty="0">
                <a:latin typeface="Calibri" pitchFamily="34" charset="0"/>
                <a:ea typeface="ＭＳ Ｐゴシック" charset="0"/>
                <a:cs typeface="Arial" pitchFamily="34" charset="0"/>
              </a:rPr>
              <a:t>1 p.p. </a:t>
            </a:r>
            <a:r>
              <a:rPr lang="en-IN" sz="1100" dirty="0" smtClean="0">
                <a:latin typeface="Calibri" pitchFamily="34" charset="0"/>
                <a:ea typeface="ＭＳ Ｐゴシック" charset="0"/>
                <a:cs typeface="Arial" pitchFamily="34" charset="0"/>
              </a:rPr>
              <a:t>over in </a:t>
            </a:r>
            <a:r>
              <a:rPr lang="en-IN" sz="1100" dirty="0">
                <a:latin typeface="Calibri" pitchFamily="34" charset="0"/>
                <a:ea typeface="ＭＳ Ｐゴシック" charset="0"/>
                <a:cs typeface="Arial" pitchFamily="34" charset="0"/>
              </a:rPr>
              <a:t>2017. </a:t>
            </a:r>
          </a:p>
          <a:p>
            <a:pPr marL="231775" indent="-231775">
              <a:lnSpc>
                <a:spcPts val="1500"/>
              </a:lnSpc>
              <a:spcBef>
                <a:spcPts val="300"/>
              </a:spcBef>
              <a:spcAft>
                <a:spcPts val="300"/>
              </a:spcAft>
              <a:buFont typeface="Wingdings" pitchFamily="2" charset="2"/>
              <a:buChar char="§"/>
              <a:tabLst>
                <a:tab pos="360000" algn="l"/>
              </a:tabLst>
            </a:pPr>
            <a:r>
              <a:rPr lang="en-IN" sz="1100" dirty="0" smtClean="0">
                <a:latin typeface="Calibri" pitchFamily="34" charset="0"/>
                <a:ea typeface="ＭＳ Ｐゴシック" charset="0"/>
                <a:cs typeface="Arial" pitchFamily="34" charset="0"/>
              </a:rPr>
              <a:t>‘Desktop services &amp; user support’ will account for a 13% share of total enterprise managed IT services spending in 2018, </a:t>
            </a:r>
            <a:r>
              <a:rPr lang="en-IN" sz="1100" dirty="0">
                <a:latin typeface="Calibri" pitchFamily="34" charset="0"/>
                <a:ea typeface="ＭＳ Ｐゴシック" charset="0"/>
                <a:cs typeface="Arial" pitchFamily="34" charset="0"/>
              </a:rPr>
              <a:t>which is the same </a:t>
            </a:r>
            <a:r>
              <a:rPr lang="en-IN" sz="1100" dirty="0" smtClean="0">
                <a:latin typeface="Calibri" pitchFamily="34" charset="0"/>
                <a:ea typeface="ＭＳ Ｐゴシック" charset="0"/>
                <a:cs typeface="Arial" pitchFamily="34" charset="0"/>
              </a:rPr>
              <a:t>share as in 2017. </a:t>
            </a:r>
          </a:p>
          <a:p>
            <a:pPr marL="231775" indent="-231775">
              <a:lnSpc>
                <a:spcPts val="1500"/>
              </a:lnSpc>
              <a:spcBef>
                <a:spcPts val="300"/>
              </a:spcBef>
              <a:spcAft>
                <a:spcPts val="300"/>
              </a:spcAft>
              <a:buFont typeface="Wingdings" pitchFamily="2" charset="2"/>
              <a:buChar char="§"/>
              <a:tabLst>
                <a:tab pos="360000" algn="l"/>
              </a:tabLst>
            </a:pPr>
            <a:r>
              <a:rPr lang="en-IN" sz="1100" dirty="0" smtClean="0">
                <a:latin typeface="Calibri" pitchFamily="34" charset="0"/>
                <a:ea typeface="ＭＳ Ｐゴシック" charset="0"/>
                <a:cs typeface="Arial" pitchFamily="34" charset="0"/>
              </a:rPr>
              <a:t>‘Cloud management services’ will account for a 12% share of total enterprise managed IT services spending in 2018, an increase of 1 </a:t>
            </a:r>
            <a:r>
              <a:rPr lang="en-IN" sz="1100" dirty="0">
                <a:latin typeface="Calibri" pitchFamily="34" charset="0"/>
                <a:ea typeface="ＭＳ Ｐゴシック" charset="0"/>
                <a:cs typeface="Arial" pitchFamily="34" charset="0"/>
              </a:rPr>
              <a:t>p.p. </a:t>
            </a:r>
            <a:r>
              <a:rPr lang="en-IN" sz="1100" dirty="0" smtClean="0">
                <a:latin typeface="Calibri" pitchFamily="34" charset="0"/>
                <a:ea typeface="ＭＳ Ｐゴシック" charset="0"/>
                <a:cs typeface="Arial" pitchFamily="34" charset="0"/>
              </a:rPr>
              <a:t>over in </a:t>
            </a:r>
            <a:r>
              <a:rPr lang="en-IN" sz="1100" dirty="0">
                <a:latin typeface="Calibri" pitchFamily="34" charset="0"/>
                <a:ea typeface="ＭＳ Ｐゴシック" charset="0"/>
                <a:cs typeface="Arial" pitchFamily="34" charset="0"/>
              </a:rPr>
              <a:t>2017. </a:t>
            </a:r>
            <a:endParaRPr lang="en-IN" sz="1100" dirty="0" smtClean="0">
              <a:latin typeface="Calibri" pitchFamily="34" charset="0"/>
              <a:ea typeface="ＭＳ Ｐゴシック" charset="0"/>
              <a:cs typeface="Arial" pitchFamily="34" charset="0"/>
            </a:endParaRPr>
          </a:p>
          <a:p>
            <a:pPr marL="231775" indent="-231775">
              <a:lnSpc>
                <a:spcPts val="1500"/>
              </a:lnSpc>
              <a:spcBef>
                <a:spcPts val="300"/>
              </a:spcBef>
              <a:spcAft>
                <a:spcPts val="300"/>
              </a:spcAft>
              <a:buFont typeface="Wingdings" pitchFamily="2" charset="2"/>
              <a:buChar char="§"/>
              <a:tabLst>
                <a:tab pos="360000" algn="l"/>
              </a:tabLst>
            </a:pPr>
            <a:r>
              <a:rPr lang="en-IN" sz="1100" dirty="0" smtClean="0">
                <a:latin typeface="Calibri" pitchFamily="34" charset="0"/>
                <a:ea typeface="ＭＳ Ｐゴシック" charset="0"/>
                <a:cs typeface="Arial" pitchFamily="34" charset="0"/>
              </a:rPr>
              <a:t>‘Systems integration’ </a:t>
            </a:r>
            <a:r>
              <a:rPr lang="en-IN" sz="1100" dirty="0">
                <a:latin typeface="Calibri" pitchFamily="34" charset="0"/>
                <a:ea typeface="ＭＳ Ｐゴシック" charset="0"/>
                <a:cs typeface="Arial" pitchFamily="34" charset="0"/>
              </a:rPr>
              <a:t>will account for </a:t>
            </a:r>
            <a:r>
              <a:rPr lang="en-IN" sz="1100" dirty="0" smtClean="0">
                <a:latin typeface="Calibri" pitchFamily="34" charset="0"/>
                <a:ea typeface="ＭＳ Ｐゴシック" charset="0"/>
                <a:cs typeface="Arial" pitchFamily="34" charset="0"/>
              </a:rPr>
              <a:t>a 10% </a:t>
            </a:r>
            <a:r>
              <a:rPr lang="en-IN" sz="1100" dirty="0">
                <a:latin typeface="Calibri" pitchFamily="34" charset="0"/>
                <a:ea typeface="ＭＳ Ｐゴシック" charset="0"/>
                <a:cs typeface="Arial" pitchFamily="34" charset="0"/>
              </a:rPr>
              <a:t>share of total enterprise managed IT services spending in 2018, </a:t>
            </a:r>
            <a:r>
              <a:rPr lang="en-IN" sz="1100" dirty="0" smtClean="0">
                <a:latin typeface="Calibri" pitchFamily="34" charset="0"/>
                <a:ea typeface="ＭＳ Ｐゴシック" charset="0"/>
                <a:cs typeface="Arial" pitchFamily="34" charset="0"/>
              </a:rPr>
              <a:t>a decrease of </a:t>
            </a:r>
            <a:r>
              <a:rPr lang="en-IN" sz="1100" dirty="0">
                <a:latin typeface="Calibri" pitchFamily="34" charset="0"/>
                <a:ea typeface="ＭＳ Ｐゴシック" charset="0"/>
                <a:cs typeface="Arial" pitchFamily="34" charset="0"/>
              </a:rPr>
              <a:t>1 p.p. </a:t>
            </a:r>
            <a:r>
              <a:rPr lang="en-IN" sz="1100" dirty="0" smtClean="0">
                <a:latin typeface="Calibri" pitchFamily="34" charset="0"/>
                <a:ea typeface="ＭＳ Ｐゴシック" charset="0"/>
                <a:cs typeface="Arial" pitchFamily="34" charset="0"/>
              </a:rPr>
              <a:t>from 2017</a:t>
            </a:r>
            <a:r>
              <a:rPr lang="en-IN" sz="1100" dirty="0">
                <a:latin typeface="Calibri" pitchFamily="34" charset="0"/>
                <a:ea typeface="ＭＳ Ｐゴシック" charset="0"/>
                <a:cs typeface="Arial" pitchFamily="34" charset="0"/>
              </a:rPr>
              <a:t>. </a:t>
            </a:r>
          </a:p>
        </p:txBody>
      </p:sp>
      <p:sp>
        <p:nvSpPr>
          <p:cNvPr id="6" name="Title 1"/>
          <p:cNvSpPr txBox="1">
            <a:spLocks/>
          </p:cNvSpPr>
          <p:nvPr/>
        </p:nvSpPr>
        <p:spPr>
          <a:xfrm>
            <a:off x="0" y="13389"/>
            <a:ext cx="9352644" cy="752156"/>
          </a:xfrm>
          <a:prstGeom prst="rect">
            <a:avLst/>
          </a:prstGeom>
        </p:spPr>
        <p:txBody>
          <a:bodyPr vert="horz" lIns="91440" tIns="45720" rIns="91440" bIns="45720" rtlCol="0" anchor="ctr">
            <a:normAutofit/>
          </a:bodyPr>
          <a:lstStyle/>
          <a:p>
            <a:pPr>
              <a:spcBef>
                <a:spcPct val="0"/>
              </a:spcBef>
              <a:defRPr/>
            </a:pPr>
            <a:r>
              <a:rPr lang="en-US" b="1" dirty="0">
                <a:solidFill>
                  <a:schemeClr val="bg1"/>
                </a:solidFill>
                <a:latin typeface="Calibri" pitchFamily="34" charset="0"/>
                <a:cs typeface="Arial" pitchFamily="34" charset="0"/>
              </a:rPr>
              <a:t>Annual change in enterprise managed IT service budget </a:t>
            </a:r>
            <a:r>
              <a:rPr lang="en-US" b="1" dirty="0" smtClean="0">
                <a:solidFill>
                  <a:schemeClr val="bg1"/>
                </a:solidFill>
                <a:latin typeface="Calibri" pitchFamily="34" charset="0"/>
                <a:cs typeface="Arial" pitchFamily="34" charset="0"/>
              </a:rPr>
              <a:t>allocations</a:t>
            </a:r>
            <a:endParaRPr lang="en-US" b="1" dirty="0">
              <a:solidFill>
                <a:schemeClr val="bg1"/>
              </a:solidFill>
              <a:latin typeface="Calibri" pitchFamily="34" charset="0"/>
              <a:cs typeface="Arial" pitchFamily="34" charset="0"/>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75" y="1628036"/>
            <a:ext cx="475297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2112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p:nvPr>
        </p:nvSpPr>
        <p:spPr>
          <a:xfrm>
            <a:off x="0" y="0"/>
            <a:ext cx="8915400" cy="754912"/>
          </a:xfrm>
        </p:spPr>
        <p:txBody>
          <a:bodyPr/>
          <a:lstStyle/>
          <a:p>
            <a:pPr eaLnBrk="1" hangingPunct="1">
              <a:defRPr/>
            </a:pPr>
            <a:r>
              <a:rPr lang="en-GB" dirty="0">
                <a:latin typeface="Calibri" pitchFamily="34" charset="0"/>
              </a:rPr>
              <a:t/>
            </a:r>
            <a:br>
              <a:rPr lang="en-GB" dirty="0">
                <a:latin typeface="Calibri" pitchFamily="34" charset="0"/>
              </a:rPr>
            </a:br>
            <a:r>
              <a:rPr lang="en-GB" b="1" dirty="0">
                <a:solidFill>
                  <a:schemeClr val="bg1"/>
                </a:solidFill>
                <a:latin typeface="Calibri" pitchFamily="34" charset="0"/>
                <a:ea typeface="+mj-ea"/>
                <a:cs typeface="Arial" pitchFamily="34" charset="0"/>
              </a:rPr>
              <a:t>Contents</a:t>
            </a:r>
          </a:p>
        </p:txBody>
      </p:sp>
      <p:graphicFrame>
        <p:nvGraphicFramePr>
          <p:cNvPr id="4" name="Diagram 3"/>
          <p:cNvGraphicFramePr/>
          <p:nvPr>
            <p:extLst>
              <p:ext uri="{D42A27DB-BD31-4B8C-83A1-F6EECF244321}">
                <p14:modId xmlns:p14="http://schemas.microsoft.com/office/powerpoint/2010/main" val="3906972645"/>
              </p:ext>
            </p:extLst>
          </p:nvPr>
        </p:nvGraphicFramePr>
        <p:xfrm>
          <a:off x="232013" y="839972"/>
          <a:ext cx="7615451" cy="5475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02477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91440" y="778965"/>
            <a:ext cx="9339054" cy="735642"/>
          </a:xfrm>
          <a:prstGeom prst="rect">
            <a:avLst/>
          </a:prstGeom>
        </p:spPr>
        <p:txBody>
          <a:bodyPr vert="horz" lIns="91440" tIns="45720" rIns="91440" bIns="45720" rtlCol="0" anchor="ctr">
            <a:normAutofit/>
          </a:bodyPr>
          <a:lstStyle/>
          <a:p>
            <a:pPr>
              <a:spcBef>
                <a:spcPct val="0"/>
              </a:spcBef>
              <a:defRPr/>
            </a:pPr>
            <a:r>
              <a:rPr lang="en-US" sz="1600" b="1" dirty="0" smtClean="0">
                <a:solidFill>
                  <a:schemeClr val="accent5"/>
                </a:solidFill>
                <a:latin typeface="Calibri" pitchFamily="34" charset="0"/>
                <a:ea typeface="Rubik Light" charset="0"/>
                <a:cs typeface="Rubik Light" charset="0"/>
              </a:rPr>
              <a:t>‘Broadband’ and ‘managed IP telephony service’ to </a:t>
            </a:r>
            <a:r>
              <a:rPr lang="en-US" sz="1600" b="1" dirty="0">
                <a:solidFill>
                  <a:schemeClr val="accent5"/>
                </a:solidFill>
                <a:latin typeface="Calibri" pitchFamily="34" charset="0"/>
                <a:ea typeface="Rubik Light" charset="0"/>
                <a:cs typeface="Rubik Light" charset="0"/>
              </a:rPr>
              <a:t>attract largest share of enterprise network &amp; communications services budget in 2018</a:t>
            </a:r>
          </a:p>
        </p:txBody>
      </p:sp>
      <p:sp>
        <p:nvSpPr>
          <p:cNvPr id="8" name="Rectangle 7"/>
          <p:cNvSpPr/>
          <p:nvPr/>
        </p:nvSpPr>
        <p:spPr>
          <a:xfrm>
            <a:off x="173737" y="1531088"/>
            <a:ext cx="5182035" cy="47008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13" name="Rectangle 12"/>
          <p:cNvSpPr/>
          <p:nvPr/>
        </p:nvSpPr>
        <p:spPr>
          <a:xfrm>
            <a:off x="5377038" y="1488793"/>
            <a:ext cx="4334494" cy="4465325"/>
          </a:xfrm>
          <a:prstGeom prst="rect">
            <a:avLst/>
          </a:prstGeom>
        </p:spPr>
        <p:txBody>
          <a:bodyPr wrap="square">
            <a:spAutoFit/>
          </a:bodyPr>
          <a:lstStyle/>
          <a:p>
            <a:pPr marL="231775" indent="-231775">
              <a:lnSpc>
                <a:spcPts val="1700"/>
              </a:lnSpc>
              <a:spcBef>
                <a:spcPts val="300"/>
              </a:spcBef>
              <a:spcAft>
                <a:spcPts val="300"/>
              </a:spcAft>
              <a:buFont typeface="Wingdings" pitchFamily="2" charset="2"/>
              <a:buChar char="§"/>
              <a:tabLst>
                <a:tab pos="360000" algn="l"/>
              </a:tabLst>
            </a:pPr>
            <a:r>
              <a:rPr lang="en-IN" sz="1100" dirty="0" smtClean="0">
                <a:latin typeface="Calibri" pitchFamily="34" charset="0"/>
                <a:ea typeface="ＭＳ Ｐゴシック" charset="0"/>
                <a:cs typeface="Arial" pitchFamily="34" charset="0"/>
              </a:rPr>
              <a:t>According to GlobalData’s survey in Hong Kong ‘broadband’ and ‘managed IP telephony service’ will each account for the largest share 16% of total enterprise network &amp; communications services spending in 2018. </a:t>
            </a:r>
            <a:r>
              <a:rPr lang="en-IN" sz="1100" dirty="0">
                <a:latin typeface="Calibri" pitchFamily="34" charset="0"/>
                <a:ea typeface="ＭＳ Ｐゴシック" charset="0"/>
                <a:cs typeface="Arial" pitchFamily="34" charset="0"/>
              </a:rPr>
              <a:t>While the percentage of total enterprise network &amp; communications services spending </a:t>
            </a:r>
            <a:r>
              <a:rPr lang="en-IN" sz="1100" dirty="0" smtClean="0">
                <a:latin typeface="Calibri" pitchFamily="34" charset="0"/>
                <a:ea typeface="ＭＳ Ｐゴシック" charset="0"/>
                <a:cs typeface="Arial" pitchFamily="34" charset="0"/>
              </a:rPr>
              <a:t> </a:t>
            </a:r>
            <a:r>
              <a:rPr lang="en-IN" sz="1100" dirty="0">
                <a:latin typeface="Calibri" pitchFamily="34" charset="0"/>
                <a:ea typeface="ＭＳ Ｐゴシック" charset="0"/>
                <a:cs typeface="Arial" pitchFamily="34" charset="0"/>
              </a:rPr>
              <a:t>on the </a:t>
            </a:r>
            <a:r>
              <a:rPr lang="en-IN" sz="1100" dirty="0" smtClean="0">
                <a:latin typeface="Calibri" pitchFamily="34" charset="0"/>
                <a:ea typeface="ＭＳ Ｐゴシック" charset="0"/>
                <a:cs typeface="Arial" pitchFamily="34" charset="0"/>
              </a:rPr>
              <a:t>‘broadband’ service in Hong Kong </a:t>
            </a:r>
            <a:r>
              <a:rPr lang="en-US" sz="1100" dirty="0">
                <a:latin typeface="Calibri" pitchFamily="34" charset="0"/>
                <a:ea typeface="ＭＳ Ｐゴシック" charset="0"/>
                <a:cs typeface="Arial" pitchFamily="34" charset="0"/>
              </a:rPr>
              <a:t>will increase by 1 p.p. over </a:t>
            </a:r>
            <a:r>
              <a:rPr lang="en-US" sz="1100" dirty="0" smtClean="0">
                <a:latin typeface="Calibri" pitchFamily="34" charset="0"/>
                <a:ea typeface="ＭＳ Ｐゴシック" charset="0"/>
                <a:cs typeface="Arial" pitchFamily="34" charset="0"/>
              </a:rPr>
              <a:t>in </a:t>
            </a:r>
            <a:r>
              <a:rPr lang="en-US" sz="1100" dirty="0">
                <a:latin typeface="Calibri" pitchFamily="34" charset="0"/>
                <a:ea typeface="ＭＳ Ｐゴシック" charset="0"/>
                <a:cs typeface="Arial" pitchFamily="34" charset="0"/>
              </a:rPr>
              <a:t>2017</a:t>
            </a:r>
            <a:r>
              <a:rPr lang="en-IN" sz="1100" dirty="0">
                <a:latin typeface="Calibri" pitchFamily="34" charset="0"/>
                <a:ea typeface="ＭＳ Ｐゴシック" charset="0"/>
                <a:cs typeface="Arial" pitchFamily="34" charset="0"/>
              </a:rPr>
              <a:t>, </a:t>
            </a:r>
            <a:r>
              <a:rPr lang="en-US" sz="1100" dirty="0">
                <a:latin typeface="Calibri" pitchFamily="34" charset="0"/>
                <a:ea typeface="ＭＳ Ｐゴシック" charset="0"/>
                <a:cs typeface="Arial" pitchFamily="34" charset="0"/>
              </a:rPr>
              <a:t>the percentage of </a:t>
            </a:r>
            <a:r>
              <a:rPr lang="en-IN" sz="1100" dirty="0">
                <a:latin typeface="Calibri" pitchFamily="34" charset="0"/>
                <a:ea typeface="ＭＳ Ｐゴシック" charset="0"/>
                <a:cs typeface="Arial" pitchFamily="34" charset="0"/>
              </a:rPr>
              <a:t>total network &amp; communications services spending</a:t>
            </a:r>
            <a:r>
              <a:rPr lang="en-US" sz="1100" dirty="0" smtClean="0">
                <a:latin typeface="Calibri" pitchFamily="34" charset="0"/>
                <a:ea typeface="ＭＳ Ｐゴシック" charset="0"/>
                <a:cs typeface="Arial" pitchFamily="34" charset="0"/>
              </a:rPr>
              <a:t> on</a:t>
            </a:r>
            <a:r>
              <a:rPr lang="en-IN" sz="1100" dirty="0">
                <a:latin typeface="Calibri" pitchFamily="34" charset="0"/>
                <a:ea typeface="ＭＳ Ｐゴシック" charset="0"/>
                <a:cs typeface="Arial" pitchFamily="34" charset="0"/>
              </a:rPr>
              <a:t> ‘managed IP telephony </a:t>
            </a:r>
            <a:r>
              <a:rPr lang="en-IN" sz="1100" dirty="0" smtClean="0">
                <a:latin typeface="Calibri" pitchFamily="34" charset="0"/>
                <a:ea typeface="ＭＳ Ｐゴシック" charset="0"/>
                <a:cs typeface="Arial" pitchFamily="34" charset="0"/>
              </a:rPr>
              <a:t>service’ </a:t>
            </a:r>
            <a:r>
              <a:rPr lang="en-IN" sz="1100" dirty="0">
                <a:latin typeface="Calibri" pitchFamily="34" charset="0"/>
                <a:ea typeface="ＭＳ Ｐゴシック" charset="0"/>
                <a:cs typeface="Arial" pitchFamily="34" charset="0"/>
              </a:rPr>
              <a:t>in </a:t>
            </a:r>
            <a:r>
              <a:rPr lang="en-IN" sz="1100" dirty="0" smtClean="0">
                <a:latin typeface="Calibri" pitchFamily="34" charset="0"/>
                <a:ea typeface="ＭＳ Ｐゴシック" charset="0"/>
                <a:cs typeface="Arial" pitchFamily="34" charset="0"/>
              </a:rPr>
              <a:t>Hong Kong </a:t>
            </a:r>
            <a:r>
              <a:rPr lang="en-IN" sz="1100" dirty="0">
                <a:latin typeface="Calibri" pitchFamily="34" charset="0"/>
                <a:ea typeface="ＭＳ Ｐゴシック" charset="0"/>
                <a:cs typeface="Arial" pitchFamily="34" charset="0"/>
              </a:rPr>
              <a:t>will remain same </a:t>
            </a:r>
            <a:r>
              <a:rPr lang="en-US" sz="1100" dirty="0" smtClean="0">
                <a:latin typeface="Calibri" pitchFamily="34" charset="0"/>
                <a:ea typeface="ＭＳ Ｐゴシック" charset="0"/>
                <a:cs typeface="Arial" pitchFamily="34" charset="0"/>
              </a:rPr>
              <a:t>share as in 2017.</a:t>
            </a:r>
          </a:p>
          <a:p>
            <a:pPr marL="231775" indent="-231775">
              <a:lnSpc>
                <a:spcPts val="1700"/>
              </a:lnSpc>
              <a:spcBef>
                <a:spcPts val="300"/>
              </a:spcBef>
              <a:spcAft>
                <a:spcPts val="300"/>
              </a:spcAft>
              <a:buFont typeface="Wingdings" pitchFamily="2" charset="2"/>
              <a:buChar char="§"/>
              <a:tabLst>
                <a:tab pos="360000" algn="l"/>
              </a:tabLst>
            </a:pPr>
            <a:r>
              <a:rPr lang="en-IN" sz="1100" dirty="0" smtClean="0">
                <a:latin typeface="Calibri" pitchFamily="34" charset="0"/>
                <a:ea typeface="ＭＳ Ｐゴシック" charset="0"/>
                <a:cs typeface="Arial" pitchFamily="34" charset="0"/>
              </a:rPr>
              <a:t>‘Network services’ will account for the second largest share (14%)  of total enterprise network &amp; communications services spending in 2018, which is the same share as in 2017. </a:t>
            </a:r>
          </a:p>
          <a:p>
            <a:pPr marL="231775" indent="-231775">
              <a:lnSpc>
                <a:spcPts val="1700"/>
              </a:lnSpc>
              <a:spcBef>
                <a:spcPts val="300"/>
              </a:spcBef>
              <a:spcAft>
                <a:spcPts val="300"/>
              </a:spcAft>
              <a:buFont typeface="Wingdings" pitchFamily="2" charset="2"/>
              <a:buChar char="§"/>
              <a:tabLst>
                <a:tab pos="360000" algn="l"/>
              </a:tabLst>
            </a:pPr>
            <a:r>
              <a:rPr lang="en-IN" sz="1100" dirty="0" smtClean="0">
                <a:latin typeface="Calibri" pitchFamily="34" charset="0"/>
                <a:ea typeface="ＭＳ Ｐゴシック" charset="0"/>
                <a:cs typeface="Arial" pitchFamily="34" charset="0"/>
              </a:rPr>
              <a:t>Mobile communication’ will account </a:t>
            </a:r>
            <a:r>
              <a:rPr lang="en-US" sz="1100" dirty="0" smtClean="0">
                <a:latin typeface="Calibri" pitchFamily="34" charset="0"/>
                <a:ea typeface="ＭＳ Ｐゴシック" charset="0"/>
                <a:cs typeface="Arial" pitchFamily="34" charset="0"/>
              </a:rPr>
              <a:t>for the third largest share</a:t>
            </a:r>
            <a:r>
              <a:rPr lang="en-IN" sz="1100" dirty="0" smtClean="0">
                <a:latin typeface="Calibri" pitchFamily="34" charset="0"/>
                <a:ea typeface="ＭＳ Ｐゴシック" charset="0"/>
                <a:cs typeface="Arial" pitchFamily="34" charset="0"/>
              </a:rPr>
              <a:t> (13%) of total enterprise network &amp; communications services spending in 2018, while maintaining the same share as in 2017. </a:t>
            </a:r>
          </a:p>
          <a:p>
            <a:pPr marL="231775" indent="-231775">
              <a:lnSpc>
                <a:spcPts val="1700"/>
              </a:lnSpc>
              <a:spcBef>
                <a:spcPts val="300"/>
              </a:spcBef>
              <a:spcAft>
                <a:spcPts val="300"/>
              </a:spcAft>
              <a:buFont typeface="Wingdings" pitchFamily="2" charset="2"/>
              <a:buChar char="§"/>
              <a:tabLst>
                <a:tab pos="360000" algn="l"/>
              </a:tabLst>
            </a:pPr>
            <a:r>
              <a:rPr lang="en-IN" sz="1100" dirty="0" smtClean="0">
                <a:latin typeface="Calibri" pitchFamily="34" charset="0"/>
                <a:ea typeface="ＭＳ Ｐゴシック" charset="0"/>
                <a:cs typeface="Arial" pitchFamily="34" charset="0"/>
              </a:rPr>
              <a:t>‘Fixed voice’ and ‘conferencing services’ will account for a 12% share each of total enterprise network &amp; communications services spending in 2018, while  ‘SD-WAN’ will account for an 11% share of total enterprise network &amp; communications services spending in 2018. </a:t>
            </a:r>
            <a:endParaRPr lang="en-IN" sz="1100" dirty="0">
              <a:latin typeface="Calibri" pitchFamily="34" charset="0"/>
              <a:ea typeface="ＭＳ Ｐゴシック" charset="0"/>
              <a:cs typeface="Arial" pitchFamily="34" charset="0"/>
            </a:endParaRPr>
          </a:p>
        </p:txBody>
      </p:sp>
      <p:sp>
        <p:nvSpPr>
          <p:cNvPr id="6" name="Title 1"/>
          <p:cNvSpPr txBox="1">
            <a:spLocks/>
          </p:cNvSpPr>
          <p:nvPr/>
        </p:nvSpPr>
        <p:spPr>
          <a:xfrm>
            <a:off x="0" y="13389"/>
            <a:ext cx="9352644" cy="752156"/>
          </a:xfrm>
          <a:prstGeom prst="rect">
            <a:avLst/>
          </a:prstGeom>
        </p:spPr>
        <p:txBody>
          <a:bodyPr vert="horz" lIns="91440" tIns="45720" rIns="91440" bIns="45720" rtlCol="0" anchor="ctr">
            <a:normAutofit/>
          </a:bodyPr>
          <a:lstStyle/>
          <a:p>
            <a:pPr>
              <a:spcBef>
                <a:spcPct val="0"/>
              </a:spcBef>
              <a:defRPr/>
            </a:pPr>
            <a:r>
              <a:rPr lang="en-US" b="1" dirty="0">
                <a:solidFill>
                  <a:schemeClr val="bg1"/>
                </a:solidFill>
                <a:latin typeface="Calibri" pitchFamily="34" charset="0"/>
                <a:cs typeface="Arial" pitchFamily="34" charset="0"/>
              </a:rPr>
              <a:t>Annual change in enterprise network &amp; communication services budget </a:t>
            </a:r>
            <a:r>
              <a:rPr lang="en-US" b="1" dirty="0" smtClean="0">
                <a:solidFill>
                  <a:schemeClr val="bg1"/>
                </a:solidFill>
                <a:latin typeface="Calibri" pitchFamily="34" charset="0"/>
                <a:cs typeface="Arial" pitchFamily="34" charset="0"/>
              </a:rPr>
              <a:t>allocations</a:t>
            </a:r>
            <a:endParaRPr lang="en-US" b="1" dirty="0">
              <a:solidFill>
                <a:schemeClr val="bg1"/>
              </a:solidFill>
              <a:latin typeface="Calibri" pitchFamily="34" charset="0"/>
              <a:cs typeface="Arial" pitchFamily="34" charset="0"/>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266" y="1585506"/>
            <a:ext cx="475297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2112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4292" y="3746500"/>
            <a:ext cx="9421707" cy="1212850"/>
          </a:xfrm>
        </p:spPr>
        <p:txBody>
          <a:bodyPr/>
          <a:lstStyle/>
          <a:p>
            <a:r>
              <a:rPr lang="en-US" dirty="0">
                <a:latin typeface="Calibri (Headings)"/>
              </a:rPr>
              <a:t>Future Outlook – Enterprise Technology Priorities</a:t>
            </a:r>
          </a:p>
        </p:txBody>
      </p:sp>
    </p:spTree>
    <p:extLst>
      <p:ext uri="{BB962C8B-B14F-4D97-AF65-F5344CB8AC3E}">
        <p14:creationId xmlns:p14="http://schemas.microsoft.com/office/powerpoint/2010/main" val="3098863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6760" y="1009817"/>
            <a:ext cx="9475232" cy="51653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5" name="Title 1"/>
          <p:cNvSpPr txBox="1">
            <a:spLocks/>
          </p:cNvSpPr>
          <p:nvPr/>
        </p:nvSpPr>
        <p:spPr>
          <a:xfrm>
            <a:off x="0" y="13389"/>
            <a:ext cx="9352644" cy="752156"/>
          </a:xfrm>
          <a:prstGeom prst="rect">
            <a:avLst/>
          </a:prstGeom>
        </p:spPr>
        <p:txBody>
          <a:bodyPr vert="horz" lIns="91440" tIns="45720" rIns="91440" bIns="45720" rtlCol="0" anchor="ctr">
            <a:normAutofit/>
          </a:bodyPr>
          <a:lstStyle/>
          <a:p>
            <a:pPr>
              <a:spcBef>
                <a:spcPct val="0"/>
              </a:spcBef>
              <a:defRPr/>
            </a:pPr>
            <a:r>
              <a:rPr lang="en-US" b="1" dirty="0">
                <a:solidFill>
                  <a:schemeClr val="bg1"/>
                </a:solidFill>
                <a:latin typeface="Calibri" pitchFamily="34" charset="0"/>
                <a:cs typeface="Arial" pitchFamily="34" charset="0"/>
              </a:rPr>
              <a:t>Enterprise investment priority for cloud computing - Now </a:t>
            </a:r>
            <a:r>
              <a:rPr lang="en-US" b="1" dirty="0" smtClean="0">
                <a:solidFill>
                  <a:schemeClr val="bg1"/>
                </a:solidFill>
                <a:latin typeface="Calibri" pitchFamily="34" charset="0"/>
                <a:cs typeface="Arial" pitchFamily="34" charset="0"/>
              </a:rPr>
              <a:t>vs. </a:t>
            </a:r>
            <a:r>
              <a:rPr lang="en-US" b="1" dirty="0">
                <a:solidFill>
                  <a:schemeClr val="bg1"/>
                </a:solidFill>
                <a:latin typeface="Calibri" pitchFamily="34" charset="0"/>
                <a:cs typeface="Arial" pitchFamily="34" charset="0"/>
              </a:rPr>
              <a:t>next </a:t>
            </a:r>
            <a:r>
              <a:rPr lang="en-US" b="1" dirty="0" smtClean="0">
                <a:solidFill>
                  <a:schemeClr val="bg1"/>
                </a:solidFill>
                <a:latin typeface="Calibri" pitchFamily="34" charset="0"/>
                <a:cs typeface="Arial" pitchFamily="34" charset="0"/>
              </a:rPr>
              <a:t>two years </a:t>
            </a:r>
            <a:r>
              <a:rPr lang="en-US" b="1" dirty="0">
                <a:solidFill>
                  <a:schemeClr val="bg1"/>
                </a:solidFill>
                <a:latin typeface="Calibri" pitchFamily="34" charset="0"/>
                <a:cs typeface="Arial" pitchFamily="34" charset="0"/>
              </a:rPr>
              <a:t>(1/2)</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72" y="1073895"/>
            <a:ext cx="92964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5188688" y="2743200"/>
            <a:ext cx="0" cy="166931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38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91440" y="810863"/>
            <a:ext cx="9264896" cy="745369"/>
          </a:xfrm>
          <a:prstGeom prst="rect">
            <a:avLst/>
          </a:prstGeom>
        </p:spPr>
        <p:txBody>
          <a:bodyPr vert="horz" lIns="91440" tIns="45720" rIns="91440" bIns="45720" rtlCol="0" anchor="ctr">
            <a:normAutofit fontScale="92500" lnSpcReduction="10000"/>
          </a:bodyPr>
          <a:lstStyle/>
          <a:p>
            <a:pPr>
              <a:spcBef>
                <a:spcPct val="0"/>
              </a:spcBef>
              <a:defRPr/>
            </a:pPr>
            <a:r>
              <a:rPr lang="en-US" sz="1600" b="1" dirty="0">
                <a:solidFill>
                  <a:schemeClr val="accent5"/>
                </a:solidFill>
                <a:latin typeface="Calibri" pitchFamily="34" charset="0"/>
                <a:cs typeface="Arial" pitchFamily="34" charset="0"/>
              </a:rPr>
              <a:t>Currently most respondents consider </a:t>
            </a:r>
            <a:r>
              <a:rPr lang="en-US" sz="1600" b="1" dirty="0" smtClean="0">
                <a:solidFill>
                  <a:schemeClr val="accent5"/>
                </a:solidFill>
                <a:latin typeface="Calibri" pitchFamily="34" charset="0"/>
                <a:cs typeface="Arial" pitchFamily="34" charset="0"/>
              </a:rPr>
              <a:t>‘cloud </a:t>
            </a:r>
            <a:r>
              <a:rPr lang="en-US" sz="1600" b="1" dirty="0">
                <a:solidFill>
                  <a:schemeClr val="accent5"/>
                </a:solidFill>
                <a:latin typeface="Calibri" pitchFamily="34" charset="0"/>
                <a:cs typeface="Arial" pitchFamily="34" charset="0"/>
              </a:rPr>
              <a:t>management </a:t>
            </a:r>
            <a:r>
              <a:rPr lang="en-US" sz="1600" b="1" dirty="0" smtClean="0">
                <a:solidFill>
                  <a:schemeClr val="accent5"/>
                </a:solidFill>
                <a:latin typeface="Calibri" pitchFamily="34" charset="0"/>
                <a:cs typeface="Arial" pitchFamily="34" charset="0"/>
              </a:rPr>
              <a:t>platform’ </a:t>
            </a:r>
            <a:r>
              <a:rPr lang="en-US" sz="1600" b="1" dirty="0">
                <a:solidFill>
                  <a:schemeClr val="accent5"/>
                </a:solidFill>
                <a:latin typeface="Calibri" pitchFamily="34" charset="0"/>
                <a:cs typeface="Arial" pitchFamily="34" charset="0"/>
              </a:rPr>
              <a:t>as their enterprise cloud computing investment, and </a:t>
            </a:r>
            <a:r>
              <a:rPr lang="en-US" sz="1600" b="1" dirty="0" smtClean="0">
                <a:solidFill>
                  <a:schemeClr val="accent5"/>
                </a:solidFill>
                <a:latin typeface="Calibri" pitchFamily="34" charset="0"/>
                <a:cs typeface="Arial" pitchFamily="34" charset="0"/>
              </a:rPr>
              <a:t>‘software as a service (SaaS)’ and ‘infrastructure as a service (</a:t>
            </a:r>
            <a:r>
              <a:rPr lang="en-US" sz="1600" b="1" dirty="0" err="1" smtClean="0">
                <a:solidFill>
                  <a:schemeClr val="accent5"/>
                </a:solidFill>
                <a:latin typeface="Calibri" pitchFamily="34" charset="0"/>
                <a:cs typeface="Arial" pitchFamily="34" charset="0"/>
              </a:rPr>
              <a:t>IaaS</a:t>
            </a:r>
            <a:r>
              <a:rPr lang="en-US" sz="1600" b="1" dirty="0" smtClean="0">
                <a:solidFill>
                  <a:schemeClr val="accent5"/>
                </a:solidFill>
                <a:latin typeface="Calibri" pitchFamily="34" charset="0"/>
                <a:cs typeface="Arial" pitchFamily="34" charset="0"/>
              </a:rPr>
              <a:t>)’ will </a:t>
            </a:r>
            <a:r>
              <a:rPr lang="en-US" sz="1600" b="1" dirty="0">
                <a:solidFill>
                  <a:schemeClr val="accent5"/>
                </a:solidFill>
                <a:latin typeface="Calibri" pitchFamily="34" charset="0"/>
                <a:cs typeface="Arial" pitchFamily="34" charset="0"/>
              </a:rPr>
              <a:t>attract investments from most enterprises over next two years</a:t>
            </a:r>
          </a:p>
        </p:txBody>
      </p:sp>
      <p:sp>
        <p:nvSpPr>
          <p:cNvPr id="12" name="Rectangle 11"/>
          <p:cNvSpPr/>
          <p:nvPr/>
        </p:nvSpPr>
        <p:spPr>
          <a:xfrm>
            <a:off x="245660" y="1669553"/>
            <a:ext cx="9515857" cy="3459922"/>
          </a:xfrm>
          <a:prstGeom prst="rect">
            <a:avLst/>
          </a:prstGeom>
        </p:spPr>
        <p:txBody>
          <a:bodyPr wrap="square">
            <a:spAutoFit/>
          </a:bodyPr>
          <a:lstStyle/>
          <a:p>
            <a:pPr marL="231775" indent="-231775">
              <a:lnSpc>
                <a:spcPct val="150000"/>
              </a:lnSpc>
              <a:spcBef>
                <a:spcPts val="200"/>
              </a:spcBef>
              <a:spcAft>
                <a:spcPts val="300"/>
              </a:spcAft>
              <a:buFont typeface="Wingdings" pitchFamily="2" charset="2"/>
              <a:buChar char="§"/>
              <a:tabLst>
                <a:tab pos="360000" algn="l"/>
              </a:tabLst>
            </a:pPr>
            <a:r>
              <a:rPr lang="en-IN" sz="1100" dirty="0">
                <a:latin typeface="Calibri" pitchFamily="34" charset="0"/>
                <a:ea typeface="ＭＳ Ｐゴシック" charset="0"/>
                <a:cs typeface="Arial" pitchFamily="34" charset="0"/>
              </a:rPr>
              <a:t>According to </a:t>
            </a:r>
            <a:r>
              <a:rPr lang="en-IN" sz="1100" dirty="0" err="1">
                <a:latin typeface="Calibri" pitchFamily="34" charset="0"/>
                <a:ea typeface="ＭＳ Ｐゴシック" charset="0"/>
                <a:cs typeface="Arial" pitchFamily="34" charset="0"/>
              </a:rPr>
              <a:t>GlobalData’s</a:t>
            </a:r>
            <a:r>
              <a:rPr lang="en-IN" sz="1100" dirty="0">
                <a:latin typeface="Calibri" pitchFamily="34" charset="0"/>
                <a:ea typeface="ＭＳ Ｐゴシック" charset="0"/>
                <a:cs typeface="Arial" pitchFamily="34" charset="0"/>
              </a:rPr>
              <a:t> survey, about </a:t>
            </a:r>
            <a:r>
              <a:rPr lang="en-IN" sz="1100" dirty="0" smtClean="0">
                <a:latin typeface="Calibri" pitchFamily="34" charset="0"/>
                <a:ea typeface="ＭＳ Ｐゴシック" charset="0"/>
                <a:cs typeface="Arial" pitchFamily="34" charset="0"/>
              </a:rPr>
              <a:t>64</a:t>
            </a:r>
            <a:r>
              <a:rPr lang="en-US" sz="1100" dirty="0" smtClean="0">
                <a:latin typeface="Calibri" pitchFamily="34" charset="0"/>
                <a:ea typeface="ＭＳ Ｐゴシック" charset="0"/>
                <a:cs typeface="Arial" pitchFamily="34" charset="0"/>
              </a:rPr>
              <a:t>% </a:t>
            </a:r>
            <a:r>
              <a:rPr lang="en-US" sz="1100" dirty="0">
                <a:latin typeface="Calibri" pitchFamily="34" charset="0"/>
                <a:ea typeface="ＭＳ Ｐゴシック" charset="0"/>
                <a:cs typeface="Arial" pitchFamily="34" charset="0"/>
              </a:rPr>
              <a:t>of respondents in </a:t>
            </a:r>
            <a:r>
              <a:rPr lang="en-US" sz="1100" dirty="0" smtClean="0">
                <a:latin typeface="Calibri" pitchFamily="34" charset="0"/>
                <a:ea typeface="ＭＳ Ｐゴシック" charset="0"/>
                <a:cs typeface="Arial" pitchFamily="34" charset="0"/>
              </a:rPr>
              <a:t>Hong Kong </a:t>
            </a:r>
            <a:r>
              <a:rPr lang="en-US" sz="1100" dirty="0">
                <a:latin typeface="Calibri" pitchFamily="34" charset="0"/>
                <a:ea typeface="ＭＳ Ｐゴシック" charset="0"/>
                <a:cs typeface="Arial" pitchFamily="34" charset="0"/>
              </a:rPr>
              <a:t>confirm that their enterprises </a:t>
            </a:r>
            <a:r>
              <a:rPr lang="en-IN" sz="1100" dirty="0">
                <a:latin typeface="Calibri" pitchFamily="34" charset="0"/>
                <a:ea typeface="ＭＳ Ｐゴシック" charset="0"/>
                <a:cs typeface="Arial" pitchFamily="34" charset="0"/>
              </a:rPr>
              <a:t>have already invested in </a:t>
            </a:r>
            <a:r>
              <a:rPr lang="en-US" sz="1100" dirty="0">
                <a:latin typeface="Calibri" pitchFamily="34" charset="0"/>
                <a:ea typeface="ＭＳ Ｐゴシック" charset="0"/>
                <a:cs typeface="Arial" pitchFamily="34" charset="0"/>
              </a:rPr>
              <a:t>cloud management </a:t>
            </a:r>
            <a:r>
              <a:rPr lang="en-IN" sz="1100" dirty="0">
                <a:latin typeface="Calibri" pitchFamily="34" charset="0"/>
                <a:ea typeface="ＭＳ Ｐゴシック" charset="0"/>
                <a:cs typeface="Arial" pitchFamily="34" charset="0"/>
              </a:rPr>
              <a:t>platform for cloud computing, while </a:t>
            </a:r>
            <a:r>
              <a:rPr lang="en-IN" sz="1100" dirty="0" smtClean="0">
                <a:latin typeface="Calibri" pitchFamily="34" charset="0"/>
                <a:ea typeface="ＭＳ Ｐゴシック" charset="0"/>
                <a:cs typeface="Arial" pitchFamily="34" charset="0"/>
              </a:rPr>
              <a:t>66% </a:t>
            </a:r>
            <a:r>
              <a:rPr lang="en-IN" sz="1100" dirty="0">
                <a:latin typeface="Calibri" pitchFamily="34" charset="0"/>
                <a:ea typeface="ＭＳ Ｐゴシック" charset="0"/>
                <a:cs typeface="Arial" pitchFamily="34" charset="0"/>
              </a:rPr>
              <a:t>of respondents consider that their enterprises would </a:t>
            </a:r>
            <a:r>
              <a:rPr lang="en-IN" sz="1100" dirty="0" smtClean="0">
                <a:latin typeface="Calibri" pitchFamily="34" charset="0"/>
                <a:ea typeface="ＭＳ Ｐゴシック" charset="0"/>
                <a:cs typeface="Arial" pitchFamily="34" charset="0"/>
              </a:rPr>
              <a:t>invest in </a:t>
            </a:r>
            <a:r>
              <a:rPr lang="en-IN" sz="1100" dirty="0">
                <a:latin typeface="Calibri" pitchFamily="34" charset="0"/>
                <a:ea typeface="ＭＳ Ｐゴシック" charset="0"/>
                <a:cs typeface="Arial" pitchFamily="34" charset="0"/>
              </a:rPr>
              <a:t>this cloud computing technology in the next two years.</a:t>
            </a:r>
          </a:p>
          <a:p>
            <a:pPr marL="231775" indent="-231775">
              <a:lnSpc>
                <a:spcPct val="150000"/>
              </a:lnSpc>
              <a:spcBef>
                <a:spcPts val="200"/>
              </a:spcBef>
              <a:spcAft>
                <a:spcPts val="300"/>
              </a:spcAft>
              <a:buFont typeface="Wingdings" pitchFamily="2" charset="2"/>
              <a:buChar char="§"/>
              <a:tabLst>
                <a:tab pos="360000" algn="l"/>
              </a:tabLst>
            </a:pPr>
            <a:r>
              <a:rPr lang="en-US" sz="1100" dirty="0" smtClean="0">
                <a:latin typeface="Calibri" pitchFamily="34" charset="0"/>
                <a:ea typeface="ＭＳ Ｐゴシック" charset="0"/>
                <a:cs typeface="Arial" pitchFamily="34" charset="0"/>
              </a:rPr>
              <a:t>About 58% say </a:t>
            </a:r>
            <a:r>
              <a:rPr lang="en-US" sz="1100" dirty="0">
                <a:latin typeface="Calibri" pitchFamily="34" charset="0"/>
                <a:ea typeface="ＭＳ Ｐゴシック" charset="0"/>
                <a:cs typeface="Arial" pitchFamily="34" charset="0"/>
              </a:rPr>
              <a:t>that their enterprises are currently investing in SaaS as a cloud computing technology, </a:t>
            </a:r>
            <a:r>
              <a:rPr lang="en-US" sz="1100" dirty="0" smtClean="0">
                <a:latin typeface="Calibri" pitchFamily="34" charset="0"/>
                <a:ea typeface="ＭＳ Ｐゴシック" charset="0"/>
                <a:cs typeface="Arial" pitchFamily="34" charset="0"/>
              </a:rPr>
              <a:t>about 68% indicate </a:t>
            </a:r>
            <a:r>
              <a:rPr lang="en-US" sz="1100" dirty="0">
                <a:latin typeface="Calibri" pitchFamily="34" charset="0"/>
                <a:ea typeface="ＭＳ Ｐゴシック" charset="0"/>
                <a:cs typeface="Arial" pitchFamily="34" charset="0"/>
              </a:rPr>
              <a:t>that their enterprises are planning to invest in this cloud computing technology in the next two years.</a:t>
            </a:r>
          </a:p>
          <a:p>
            <a:pPr marL="231775" indent="-231775">
              <a:lnSpc>
                <a:spcPct val="150000"/>
              </a:lnSpc>
              <a:spcBef>
                <a:spcPts val="200"/>
              </a:spcBef>
              <a:spcAft>
                <a:spcPts val="300"/>
              </a:spcAft>
              <a:buFont typeface="Wingdings" pitchFamily="2" charset="2"/>
              <a:buChar char="§"/>
              <a:tabLst>
                <a:tab pos="360000" algn="l"/>
              </a:tabLst>
            </a:pPr>
            <a:r>
              <a:rPr lang="en-US" sz="1100" dirty="0">
                <a:latin typeface="Calibri" pitchFamily="34" charset="0"/>
                <a:ea typeface="ＭＳ Ｐゴシック" charset="0"/>
                <a:cs typeface="Arial" pitchFamily="34" charset="0"/>
              </a:rPr>
              <a:t>About </a:t>
            </a:r>
            <a:r>
              <a:rPr lang="en-US" sz="1100" dirty="0" smtClean="0">
                <a:latin typeface="Calibri" pitchFamily="34" charset="0"/>
                <a:ea typeface="ＭＳ Ｐゴシック" charset="0"/>
                <a:cs typeface="Arial" pitchFamily="34" charset="0"/>
              </a:rPr>
              <a:t>68% from Hong Kong </a:t>
            </a:r>
            <a:r>
              <a:rPr lang="en-US" sz="1100" dirty="0">
                <a:latin typeface="Calibri" pitchFamily="34" charset="0"/>
                <a:ea typeface="ＭＳ Ｐゴシック" charset="0"/>
                <a:cs typeface="Arial" pitchFamily="34" charset="0"/>
              </a:rPr>
              <a:t>consider that their enterprises would </a:t>
            </a:r>
            <a:r>
              <a:rPr lang="en-US" sz="1100" dirty="0" smtClean="0">
                <a:latin typeface="Calibri" pitchFamily="34" charset="0"/>
                <a:ea typeface="ＭＳ Ｐゴシック" charset="0"/>
                <a:cs typeface="Arial" pitchFamily="34" charset="0"/>
              </a:rPr>
              <a:t>invest in </a:t>
            </a:r>
            <a:r>
              <a:rPr lang="en-US" sz="1100" dirty="0">
                <a:latin typeface="Calibri" pitchFamily="34" charset="0"/>
                <a:ea typeface="ＭＳ Ｐゴシック" charset="0"/>
                <a:cs typeface="Arial" pitchFamily="34" charset="0"/>
              </a:rPr>
              <a:t>IaaS as a cloud computing technology in the next two years, while </a:t>
            </a:r>
            <a:r>
              <a:rPr lang="en-US" sz="1100" dirty="0" smtClean="0">
                <a:latin typeface="Calibri" pitchFamily="34" charset="0"/>
                <a:ea typeface="ＭＳ Ｐゴシック" charset="0"/>
                <a:cs typeface="Arial" pitchFamily="34" charset="0"/>
              </a:rPr>
              <a:t>47% confirm </a:t>
            </a:r>
            <a:r>
              <a:rPr lang="en-US" sz="1100" dirty="0">
                <a:latin typeface="Calibri" pitchFamily="34" charset="0"/>
                <a:ea typeface="ＭＳ Ｐゴシック" charset="0"/>
                <a:cs typeface="Arial" pitchFamily="34" charset="0"/>
              </a:rPr>
              <a:t>that their enterprise have already </a:t>
            </a:r>
            <a:r>
              <a:rPr lang="en-US" sz="1100" dirty="0" smtClean="0">
                <a:latin typeface="Calibri" pitchFamily="34" charset="0"/>
                <a:ea typeface="ＭＳ Ｐゴシック" charset="0"/>
                <a:cs typeface="Arial" pitchFamily="34" charset="0"/>
              </a:rPr>
              <a:t>invested in </a:t>
            </a:r>
            <a:r>
              <a:rPr lang="en-US" sz="1100" dirty="0">
                <a:latin typeface="Calibri" pitchFamily="34" charset="0"/>
                <a:ea typeface="ＭＳ Ｐゴシック" charset="0"/>
                <a:cs typeface="Arial" pitchFamily="34" charset="0"/>
              </a:rPr>
              <a:t>this cloud computing technology.</a:t>
            </a:r>
          </a:p>
          <a:p>
            <a:pPr marL="231775" indent="-231775">
              <a:lnSpc>
                <a:spcPct val="150000"/>
              </a:lnSpc>
              <a:spcBef>
                <a:spcPts val="200"/>
              </a:spcBef>
              <a:spcAft>
                <a:spcPts val="300"/>
              </a:spcAft>
              <a:buFont typeface="Wingdings" pitchFamily="2" charset="2"/>
              <a:buChar char="§"/>
              <a:tabLst>
                <a:tab pos="360000" algn="l"/>
              </a:tabLst>
            </a:pPr>
            <a:r>
              <a:rPr lang="en-US" sz="1100" dirty="0">
                <a:latin typeface="Calibri" pitchFamily="34" charset="0"/>
                <a:ea typeface="ＭＳ Ｐゴシック" charset="0"/>
                <a:cs typeface="Arial" pitchFamily="34" charset="0"/>
              </a:rPr>
              <a:t>With regard to implementation </a:t>
            </a:r>
            <a:r>
              <a:rPr lang="en-US" sz="1100" dirty="0" smtClean="0">
                <a:latin typeface="Calibri" pitchFamily="34" charset="0"/>
                <a:ea typeface="ＭＳ Ｐゴシック" charset="0"/>
                <a:cs typeface="Arial" pitchFamily="34" charset="0"/>
              </a:rPr>
              <a:t>model, </a:t>
            </a:r>
            <a:r>
              <a:rPr lang="en-US" sz="1100" dirty="0">
                <a:latin typeface="Calibri" pitchFamily="34" charset="0"/>
                <a:ea typeface="ＭＳ Ｐゴシック" charset="0"/>
                <a:cs typeface="Arial" pitchFamily="34" charset="0"/>
              </a:rPr>
              <a:t>about </a:t>
            </a:r>
            <a:r>
              <a:rPr lang="en-US" sz="1100" dirty="0" smtClean="0">
                <a:latin typeface="Calibri" pitchFamily="34" charset="0"/>
                <a:ea typeface="ＭＳ Ｐゴシック" charset="0"/>
                <a:cs typeface="Arial" pitchFamily="34" charset="0"/>
              </a:rPr>
              <a:t>58% confirm </a:t>
            </a:r>
            <a:r>
              <a:rPr lang="en-US" sz="1100" dirty="0">
                <a:latin typeface="Calibri" pitchFamily="34" charset="0"/>
                <a:ea typeface="ＭＳ Ｐゴシック" charset="0"/>
                <a:cs typeface="Arial" pitchFamily="34" charset="0"/>
              </a:rPr>
              <a:t>that their enterprises have already invested in private cloud, while </a:t>
            </a:r>
            <a:r>
              <a:rPr lang="en-US" sz="1100" dirty="0" smtClean="0">
                <a:latin typeface="Calibri" pitchFamily="34" charset="0"/>
                <a:ea typeface="ＭＳ Ｐゴシック" charset="0"/>
                <a:cs typeface="Arial" pitchFamily="34" charset="0"/>
              </a:rPr>
              <a:t>66% consider </a:t>
            </a:r>
            <a:r>
              <a:rPr lang="en-US" sz="1100" dirty="0">
                <a:latin typeface="Calibri" pitchFamily="34" charset="0"/>
                <a:ea typeface="ＭＳ Ｐゴシック" charset="0"/>
                <a:cs typeface="Arial" pitchFamily="34" charset="0"/>
              </a:rPr>
              <a:t>their enterprises would </a:t>
            </a:r>
            <a:r>
              <a:rPr lang="en-US" sz="1100" dirty="0" smtClean="0">
                <a:latin typeface="Calibri" pitchFamily="34" charset="0"/>
                <a:ea typeface="ＭＳ Ｐゴシック" charset="0"/>
                <a:cs typeface="Arial" pitchFamily="34" charset="0"/>
              </a:rPr>
              <a:t>invest in </a:t>
            </a:r>
            <a:r>
              <a:rPr lang="en-US" sz="1100" dirty="0">
                <a:latin typeface="Calibri" pitchFamily="34" charset="0"/>
                <a:ea typeface="ＭＳ Ｐゴシック" charset="0"/>
                <a:cs typeface="Arial" pitchFamily="34" charset="0"/>
              </a:rPr>
              <a:t>this cloud implementation model in next two years. </a:t>
            </a:r>
          </a:p>
          <a:p>
            <a:pPr marL="231775" indent="-231775">
              <a:lnSpc>
                <a:spcPct val="150000"/>
              </a:lnSpc>
              <a:spcBef>
                <a:spcPts val="200"/>
              </a:spcBef>
              <a:spcAft>
                <a:spcPts val="300"/>
              </a:spcAft>
              <a:buFont typeface="Wingdings" pitchFamily="2" charset="2"/>
              <a:buChar char="§"/>
              <a:tabLst>
                <a:tab pos="360000" algn="l"/>
              </a:tabLst>
            </a:pPr>
            <a:r>
              <a:rPr lang="en-US" sz="1100" dirty="0">
                <a:latin typeface="Calibri" pitchFamily="34" charset="0"/>
                <a:ea typeface="ＭＳ Ｐゴシック" charset="0"/>
                <a:cs typeface="Arial" pitchFamily="34" charset="0"/>
              </a:rPr>
              <a:t>While </a:t>
            </a:r>
            <a:r>
              <a:rPr lang="en-US" sz="1100" dirty="0" smtClean="0">
                <a:latin typeface="Calibri" pitchFamily="34" charset="0"/>
                <a:ea typeface="ＭＳ Ｐゴシック" charset="0"/>
                <a:cs typeface="Arial" pitchFamily="34" charset="0"/>
              </a:rPr>
              <a:t>50% confirm </a:t>
            </a:r>
            <a:r>
              <a:rPr lang="en-US" sz="1100" dirty="0">
                <a:latin typeface="Calibri" pitchFamily="34" charset="0"/>
                <a:ea typeface="ＭＳ Ｐゴシック" charset="0"/>
                <a:cs typeface="Arial" pitchFamily="34" charset="0"/>
              </a:rPr>
              <a:t>that their enterprises have already invested in managed cloud, about </a:t>
            </a:r>
            <a:r>
              <a:rPr lang="en-US" sz="1100" dirty="0" smtClean="0">
                <a:latin typeface="Calibri" pitchFamily="34" charset="0"/>
                <a:ea typeface="ＭＳ Ｐゴシック" charset="0"/>
                <a:cs typeface="Arial" pitchFamily="34" charset="0"/>
              </a:rPr>
              <a:t>66% consider </a:t>
            </a:r>
            <a:r>
              <a:rPr lang="en-US" sz="1100" dirty="0">
                <a:latin typeface="Calibri" pitchFamily="34" charset="0"/>
                <a:ea typeface="ＭＳ Ｐゴシック" charset="0"/>
                <a:cs typeface="Arial" pitchFamily="34" charset="0"/>
              </a:rPr>
              <a:t>their enterprises would </a:t>
            </a:r>
            <a:r>
              <a:rPr lang="en-US" sz="1100" dirty="0" smtClean="0">
                <a:latin typeface="Calibri" pitchFamily="34" charset="0"/>
                <a:ea typeface="ＭＳ Ｐゴシック" charset="0"/>
                <a:cs typeface="Arial" pitchFamily="34" charset="0"/>
              </a:rPr>
              <a:t>invest in </a:t>
            </a:r>
            <a:r>
              <a:rPr lang="en-US" sz="1100" dirty="0">
                <a:latin typeface="Calibri" pitchFamily="34" charset="0"/>
                <a:ea typeface="ＭＳ Ｐゴシック" charset="0"/>
                <a:cs typeface="Arial" pitchFamily="34" charset="0"/>
              </a:rPr>
              <a:t>this cloud implementation model in next two years. </a:t>
            </a:r>
          </a:p>
          <a:p>
            <a:pPr marL="231775" indent="-231775">
              <a:lnSpc>
                <a:spcPct val="150000"/>
              </a:lnSpc>
              <a:spcBef>
                <a:spcPts val="200"/>
              </a:spcBef>
              <a:spcAft>
                <a:spcPts val="300"/>
              </a:spcAft>
              <a:buFont typeface="Wingdings" pitchFamily="2" charset="2"/>
              <a:buChar char="§"/>
              <a:tabLst>
                <a:tab pos="360000" algn="l"/>
              </a:tabLst>
            </a:pPr>
            <a:r>
              <a:rPr lang="en-US" sz="1100" dirty="0">
                <a:latin typeface="Calibri" pitchFamily="34" charset="0"/>
                <a:ea typeface="ＭＳ Ｐゴシック" charset="0"/>
                <a:cs typeface="Arial" pitchFamily="34" charset="0"/>
              </a:rPr>
              <a:t>About </a:t>
            </a:r>
            <a:r>
              <a:rPr lang="en-US" sz="1100" dirty="0" smtClean="0">
                <a:latin typeface="Calibri" pitchFamily="34" charset="0"/>
                <a:ea typeface="ＭＳ Ｐゴシック" charset="0"/>
                <a:cs typeface="Arial" pitchFamily="34" charset="0"/>
              </a:rPr>
              <a:t>56% consider </a:t>
            </a:r>
            <a:r>
              <a:rPr lang="en-US" sz="1100" dirty="0">
                <a:latin typeface="Calibri" pitchFamily="34" charset="0"/>
                <a:ea typeface="ＭＳ Ｐゴシック" charset="0"/>
                <a:cs typeface="Arial" pitchFamily="34" charset="0"/>
              </a:rPr>
              <a:t>their enterprises would </a:t>
            </a:r>
            <a:r>
              <a:rPr lang="en-US" sz="1100" dirty="0" smtClean="0">
                <a:latin typeface="Calibri" pitchFamily="34" charset="0"/>
                <a:ea typeface="ＭＳ Ｐゴシック" charset="0"/>
                <a:cs typeface="Arial" pitchFamily="34" charset="0"/>
              </a:rPr>
              <a:t>invest in </a:t>
            </a:r>
            <a:r>
              <a:rPr lang="en-US" sz="1100" dirty="0">
                <a:latin typeface="Calibri" pitchFamily="34" charset="0"/>
                <a:ea typeface="ＭＳ Ｐゴシック" charset="0"/>
                <a:cs typeface="Arial" pitchFamily="34" charset="0"/>
              </a:rPr>
              <a:t>hybrid cloud in the next two years, while </a:t>
            </a:r>
            <a:r>
              <a:rPr lang="en-US" sz="1100" dirty="0" smtClean="0">
                <a:latin typeface="Calibri" pitchFamily="34" charset="0"/>
                <a:ea typeface="ＭＳ Ｐゴシック" charset="0"/>
                <a:cs typeface="Arial" pitchFamily="34" charset="0"/>
              </a:rPr>
              <a:t>41% confirm </a:t>
            </a:r>
            <a:r>
              <a:rPr lang="en-US" sz="1100" dirty="0">
                <a:latin typeface="Calibri" pitchFamily="34" charset="0"/>
                <a:ea typeface="ＭＳ Ｐゴシック" charset="0"/>
                <a:cs typeface="Arial" pitchFamily="34" charset="0"/>
              </a:rPr>
              <a:t>that their enterprises have already </a:t>
            </a:r>
            <a:r>
              <a:rPr lang="en-US" sz="1100" dirty="0" smtClean="0">
                <a:latin typeface="Calibri" pitchFamily="34" charset="0"/>
                <a:ea typeface="ＭＳ Ｐゴシック" charset="0"/>
                <a:cs typeface="Arial" pitchFamily="34" charset="0"/>
              </a:rPr>
              <a:t>invested in </a:t>
            </a:r>
            <a:r>
              <a:rPr lang="en-US" sz="1100" dirty="0">
                <a:latin typeface="Calibri" pitchFamily="34" charset="0"/>
                <a:ea typeface="ＭＳ Ｐゴシック" charset="0"/>
                <a:cs typeface="Arial" pitchFamily="34" charset="0"/>
              </a:rPr>
              <a:t>this cloud implementation model. </a:t>
            </a:r>
          </a:p>
        </p:txBody>
      </p:sp>
      <p:sp>
        <p:nvSpPr>
          <p:cNvPr id="4" name="Title 1"/>
          <p:cNvSpPr txBox="1">
            <a:spLocks/>
          </p:cNvSpPr>
          <p:nvPr/>
        </p:nvSpPr>
        <p:spPr>
          <a:xfrm>
            <a:off x="0" y="13389"/>
            <a:ext cx="9352644" cy="752156"/>
          </a:xfrm>
          <a:prstGeom prst="rect">
            <a:avLst/>
          </a:prstGeom>
        </p:spPr>
        <p:txBody>
          <a:bodyPr vert="horz" lIns="91440" tIns="45720" rIns="91440" bIns="45720" rtlCol="0" anchor="ctr">
            <a:normAutofit/>
          </a:bodyPr>
          <a:lstStyle/>
          <a:p>
            <a:pPr>
              <a:spcBef>
                <a:spcPct val="0"/>
              </a:spcBef>
              <a:defRPr/>
            </a:pPr>
            <a:r>
              <a:rPr lang="en-US" b="1" dirty="0">
                <a:solidFill>
                  <a:schemeClr val="bg1"/>
                </a:solidFill>
                <a:latin typeface="Calibri" pitchFamily="34" charset="0"/>
                <a:cs typeface="Arial" pitchFamily="34" charset="0"/>
              </a:rPr>
              <a:t>Enterprise investment priority for cloud computing - Now </a:t>
            </a:r>
            <a:r>
              <a:rPr lang="en-US" b="1" dirty="0" smtClean="0">
                <a:solidFill>
                  <a:schemeClr val="bg1"/>
                </a:solidFill>
                <a:latin typeface="Calibri" pitchFamily="34" charset="0"/>
                <a:cs typeface="Arial" pitchFamily="34" charset="0"/>
              </a:rPr>
              <a:t>vs. </a:t>
            </a:r>
            <a:r>
              <a:rPr lang="en-US" b="1" dirty="0">
                <a:solidFill>
                  <a:schemeClr val="bg1"/>
                </a:solidFill>
                <a:latin typeface="Calibri" pitchFamily="34" charset="0"/>
                <a:cs typeface="Arial" pitchFamily="34" charset="0"/>
              </a:rPr>
              <a:t>next </a:t>
            </a:r>
            <a:r>
              <a:rPr lang="en-US" b="1" dirty="0" smtClean="0">
                <a:solidFill>
                  <a:schemeClr val="bg1"/>
                </a:solidFill>
                <a:latin typeface="Calibri" pitchFamily="34" charset="0"/>
                <a:cs typeface="Arial" pitchFamily="34" charset="0"/>
              </a:rPr>
              <a:t>two years (2/2</a:t>
            </a:r>
            <a:r>
              <a:rPr lang="en-US" b="1" dirty="0">
                <a:solidFill>
                  <a:schemeClr val="bg1"/>
                </a:solidFill>
                <a:latin typeface="Calibri" pitchFamily="34" charset="0"/>
                <a:cs typeface="Arial" pitchFamily="34" charset="0"/>
              </a:rPr>
              <a:t>)</a:t>
            </a:r>
          </a:p>
        </p:txBody>
      </p:sp>
    </p:spTree>
    <p:extLst>
      <p:ext uri="{BB962C8B-B14F-4D97-AF65-F5344CB8AC3E}">
        <p14:creationId xmlns:p14="http://schemas.microsoft.com/office/powerpoint/2010/main" val="2389755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3735" y="985652"/>
            <a:ext cx="9434289" cy="53109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5" name="Title 1"/>
          <p:cNvSpPr txBox="1">
            <a:spLocks/>
          </p:cNvSpPr>
          <p:nvPr/>
        </p:nvSpPr>
        <p:spPr>
          <a:xfrm>
            <a:off x="0" y="13389"/>
            <a:ext cx="9352644" cy="752156"/>
          </a:xfrm>
          <a:prstGeom prst="rect">
            <a:avLst/>
          </a:prstGeom>
        </p:spPr>
        <p:txBody>
          <a:bodyPr vert="horz" lIns="91440" tIns="45720" rIns="91440" bIns="45720" rtlCol="0" anchor="ctr">
            <a:normAutofit/>
          </a:bodyPr>
          <a:lstStyle/>
          <a:p>
            <a:pPr>
              <a:spcBef>
                <a:spcPct val="0"/>
              </a:spcBef>
              <a:defRPr/>
            </a:pPr>
            <a:r>
              <a:rPr lang="en-US" b="1" dirty="0">
                <a:solidFill>
                  <a:schemeClr val="bg1"/>
                </a:solidFill>
                <a:latin typeface="Calibri" pitchFamily="34" charset="0"/>
                <a:cs typeface="Arial" pitchFamily="34" charset="0"/>
              </a:rPr>
              <a:t>Enterprise investment priority for </a:t>
            </a:r>
            <a:r>
              <a:rPr lang="en-US" b="1" dirty="0" smtClean="0">
                <a:solidFill>
                  <a:schemeClr val="bg1"/>
                </a:solidFill>
                <a:latin typeface="Calibri" pitchFamily="34" charset="0"/>
                <a:cs typeface="Arial" pitchFamily="34" charset="0"/>
              </a:rPr>
              <a:t>IoT </a:t>
            </a:r>
            <a:r>
              <a:rPr lang="en-US" b="1" dirty="0">
                <a:solidFill>
                  <a:schemeClr val="bg1"/>
                </a:solidFill>
                <a:latin typeface="Calibri" pitchFamily="34" charset="0"/>
                <a:cs typeface="Arial" pitchFamily="34" charset="0"/>
              </a:rPr>
              <a:t>- Now </a:t>
            </a:r>
            <a:r>
              <a:rPr lang="en-US" b="1" dirty="0" smtClean="0">
                <a:solidFill>
                  <a:schemeClr val="bg1"/>
                </a:solidFill>
                <a:latin typeface="Calibri" pitchFamily="34" charset="0"/>
                <a:cs typeface="Arial" pitchFamily="34" charset="0"/>
              </a:rPr>
              <a:t>vs. </a:t>
            </a:r>
            <a:r>
              <a:rPr lang="en-US" b="1" dirty="0">
                <a:solidFill>
                  <a:schemeClr val="bg1"/>
                </a:solidFill>
                <a:latin typeface="Calibri" pitchFamily="34" charset="0"/>
                <a:cs typeface="Arial" pitchFamily="34" charset="0"/>
              </a:rPr>
              <a:t>next </a:t>
            </a:r>
            <a:r>
              <a:rPr lang="en-US" b="1" dirty="0" smtClean="0">
                <a:solidFill>
                  <a:schemeClr val="bg1"/>
                </a:solidFill>
                <a:latin typeface="Calibri" pitchFamily="34" charset="0"/>
                <a:cs typeface="Arial" pitchFamily="34" charset="0"/>
              </a:rPr>
              <a:t>two years </a:t>
            </a:r>
            <a:r>
              <a:rPr lang="en-US" b="1" dirty="0">
                <a:solidFill>
                  <a:schemeClr val="bg1"/>
                </a:solidFill>
                <a:latin typeface="Calibri" pitchFamily="34" charset="0"/>
                <a:cs typeface="Arial" pitchFamily="34" charset="0"/>
              </a:rPr>
              <a:t>(1/2)</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48" y="1159290"/>
            <a:ext cx="9324975"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3551274" y="2488017"/>
            <a:ext cx="10633" cy="160551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19013" y="2488016"/>
            <a:ext cx="10633" cy="160551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512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8365" y="1560346"/>
            <a:ext cx="9459036" cy="3513782"/>
          </a:xfrm>
          <a:prstGeom prst="rect">
            <a:avLst/>
          </a:prstGeom>
        </p:spPr>
        <p:txBody>
          <a:bodyPr wrap="square">
            <a:spAutoFit/>
          </a:bodyPr>
          <a:lstStyle/>
          <a:p>
            <a:pPr marL="231775" indent="-231775">
              <a:lnSpc>
                <a:spcPct val="150000"/>
              </a:lnSpc>
              <a:spcBef>
                <a:spcPts val="200"/>
              </a:spcBef>
              <a:spcAft>
                <a:spcPts val="300"/>
              </a:spcAft>
              <a:buFont typeface="Wingdings" pitchFamily="2" charset="2"/>
              <a:buChar char="§"/>
              <a:tabLst>
                <a:tab pos="360000" algn="l"/>
              </a:tabLst>
            </a:pPr>
            <a:r>
              <a:rPr lang="en-IN" sz="1100" dirty="0">
                <a:latin typeface="Calibri" pitchFamily="34" charset="0"/>
                <a:ea typeface="ＭＳ Ｐゴシック" charset="0"/>
                <a:cs typeface="Arial" pitchFamily="34" charset="0"/>
              </a:rPr>
              <a:t>According to </a:t>
            </a:r>
            <a:r>
              <a:rPr lang="en-IN" sz="1100" dirty="0" err="1">
                <a:latin typeface="Calibri" pitchFamily="34" charset="0"/>
                <a:ea typeface="ＭＳ Ｐゴシック" charset="0"/>
                <a:cs typeface="Arial" pitchFamily="34" charset="0"/>
              </a:rPr>
              <a:t>GlobalData’s</a:t>
            </a:r>
            <a:r>
              <a:rPr lang="en-IN" sz="1100" dirty="0">
                <a:latin typeface="Calibri" pitchFamily="34" charset="0"/>
                <a:ea typeface="ＭＳ Ｐゴシック" charset="0"/>
                <a:cs typeface="Arial" pitchFamily="34" charset="0"/>
              </a:rPr>
              <a:t> survey, about </a:t>
            </a:r>
            <a:r>
              <a:rPr lang="en-IN" sz="1100" dirty="0" smtClean="0">
                <a:latin typeface="Calibri" pitchFamily="34" charset="0"/>
                <a:ea typeface="ＭＳ Ｐゴシック" charset="0"/>
                <a:cs typeface="Arial" pitchFamily="34" charset="0"/>
              </a:rPr>
              <a:t>61</a:t>
            </a:r>
            <a:r>
              <a:rPr lang="en-US" sz="1100" dirty="0" smtClean="0">
                <a:latin typeface="Calibri" pitchFamily="34" charset="0"/>
                <a:ea typeface="ＭＳ Ｐゴシック" charset="0"/>
                <a:cs typeface="Arial" pitchFamily="34" charset="0"/>
              </a:rPr>
              <a:t>% </a:t>
            </a:r>
            <a:r>
              <a:rPr lang="en-US" sz="1100" dirty="0">
                <a:latin typeface="Calibri" pitchFamily="34" charset="0"/>
                <a:ea typeface="ＭＳ Ｐゴシック" charset="0"/>
                <a:cs typeface="Arial" pitchFamily="34" charset="0"/>
              </a:rPr>
              <a:t>of respondents in </a:t>
            </a:r>
            <a:r>
              <a:rPr lang="en-US" sz="1100" dirty="0" smtClean="0">
                <a:latin typeface="Calibri" pitchFamily="34" charset="0"/>
                <a:ea typeface="ＭＳ Ｐゴシック" charset="0"/>
                <a:cs typeface="Arial" pitchFamily="34" charset="0"/>
              </a:rPr>
              <a:t>Hong Kong </a:t>
            </a:r>
            <a:r>
              <a:rPr lang="en-US" sz="1100" dirty="0">
                <a:latin typeface="Calibri" pitchFamily="34" charset="0"/>
                <a:ea typeface="ＭＳ Ｐゴシック" charset="0"/>
                <a:cs typeface="Arial" pitchFamily="34" charset="0"/>
              </a:rPr>
              <a:t>confirm that their enterprises </a:t>
            </a:r>
            <a:r>
              <a:rPr lang="en-IN" sz="1100" dirty="0">
                <a:latin typeface="Calibri" pitchFamily="34" charset="0"/>
                <a:ea typeface="ＭＳ Ｐゴシック" charset="0"/>
                <a:cs typeface="Arial" pitchFamily="34" charset="0"/>
              </a:rPr>
              <a:t>have already invested in </a:t>
            </a:r>
            <a:r>
              <a:rPr lang="en-US" sz="1100" dirty="0" smtClean="0">
                <a:latin typeface="Calibri" pitchFamily="34" charset="0"/>
                <a:ea typeface="ＭＳ Ｐゴシック" charset="0"/>
                <a:cs typeface="Arial" pitchFamily="34" charset="0"/>
              </a:rPr>
              <a:t>network </a:t>
            </a:r>
            <a:r>
              <a:rPr lang="en-US" sz="1100" dirty="0">
                <a:latin typeface="Calibri" pitchFamily="34" charset="0"/>
                <a:ea typeface="ＭＳ Ｐゴシック" charset="0"/>
                <a:cs typeface="Arial" pitchFamily="34" charset="0"/>
              </a:rPr>
              <a:t>sensors for </a:t>
            </a:r>
            <a:r>
              <a:rPr lang="en-US" sz="1100" dirty="0" smtClean="0">
                <a:latin typeface="Calibri" pitchFamily="34" charset="0"/>
                <a:ea typeface="ＭＳ Ｐゴシック" charset="0"/>
                <a:cs typeface="Arial" pitchFamily="34" charset="0"/>
              </a:rPr>
              <a:t>IoT</a:t>
            </a:r>
            <a:r>
              <a:rPr lang="en-IN" sz="1100" dirty="0" smtClean="0">
                <a:latin typeface="Calibri" pitchFamily="34" charset="0"/>
                <a:ea typeface="ＭＳ Ｐゴシック" charset="0"/>
                <a:cs typeface="Arial" pitchFamily="34" charset="0"/>
              </a:rPr>
              <a:t>, </a:t>
            </a:r>
            <a:r>
              <a:rPr lang="en-IN" sz="1100" dirty="0">
                <a:latin typeface="Calibri" pitchFamily="34" charset="0"/>
                <a:ea typeface="ＭＳ Ｐゴシック" charset="0"/>
                <a:cs typeface="Arial" pitchFamily="34" charset="0"/>
              </a:rPr>
              <a:t>while </a:t>
            </a:r>
            <a:r>
              <a:rPr lang="en-IN" sz="1100" dirty="0" smtClean="0">
                <a:latin typeface="Calibri" pitchFamily="34" charset="0"/>
                <a:ea typeface="ＭＳ Ｐゴシック" charset="0"/>
                <a:cs typeface="Arial" pitchFamily="34" charset="0"/>
              </a:rPr>
              <a:t>64% consider </a:t>
            </a:r>
            <a:r>
              <a:rPr lang="en-IN" sz="1100" dirty="0">
                <a:latin typeface="Calibri" pitchFamily="34" charset="0"/>
                <a:ea typeface="ＭＳ Ｐゴシック" charset="0"/>
                <a:cs typeface="Arial" pitchFamily="34" charset="0"/>
              </a:rPr>
              <a:t>that their enterprises would </a:t>
            </a:r>
            <a:r>
              <a:rPr lang="en-IN" sz="1100" dirty="0" smtClean="0">
                <a:latin typeface="Calibri" pitchFamily="34" charset="0"/>
                <a:ea typeface="ＭＳ Ｐゴシック" charset="0"/>
                <a:cs typeface="Arial" pitchFamily="34" charset="0"/>
              </a:rPr>
              <a:t>invest in </a:t>
            </a:r>
            <a:r>
              <a:rPr lang="en-IN" sz="1100" dirty="0">
                <a:latin typeface="Calibri" pitchFamily="34" charset="0"/>
                <a:ea typeface="ＭＳ Ｐゴシック" charset="0"/>
                <a:cs typeface="Arial" pitchFamily="34" charset="0"/>
              </a:rPr>
              <a:t>this hardware component in the next two years.</a:t>
            </a:r>
          </a:p>
          <a:p>
            <a:pPr marL="231775" indent="-231775">
              <a:lnSpc>
                <a:spcPct val="150000"/>
              </a:lnSpc>
              <a:spcBef>
                <a:spcPts val="200"/>
              </a:spcBef>
              <a:spcAft>
                <a:spcPts val="300"/>
              </a:spcAft>
              <a:buFont typeface="Wingdings" pitchFamily="2" charset="2"/>
              <a:buChar char="§"/>
              <a:tabLst>
                <a:tab pos="360000" algn="l"/>
              </a:tabLst>
            </a:pPr>
            <a:r>
              <a:rPr lang="en-IN" sz="1100" dirty="0">
                <a:latin typeface="Calibri" pitchFamily="34" charset="0"/>
                <a:ea typeface="ＭＳ Ｐゴシック" charset="0"/>
                <a:cs typeface="Arial" pitchFamily="34" charset="0"/>
              </a:rPr>
              <a:t>About </a:t>
            </a:r>
            <a:r>
              <a:rPr lang="en-IN" sz="1100" dirty="0" smtClean="0">
                <a:latin typeface="Calibri" pitchFamily="34" charset="0"/>
                <a:ea typeface="ＭＳ Ｐゴシック" charset="0"/>
                <a:cs typeface="Arial" pitchFamily="34" charset="0"/>
              </a:rPr>
              <a:t>58% </a:t>
            </a:r>
            <a:r>
              <a:rPr lang="en-US" sz="1100" dirty="0" smtClean="0">
                <a:latin typeface="Calibri" pitchFamily="34" charset="0"/>
                <a:ea typeface="ＭＳ Ｐゴシック" charset="0"/>
                <a:cs typeface="Arial" pitchFamily="34" charset="0"/>
              </a:rPr>
              <a:t>confirm </a:t>
            </a:r>
            <a:r>
              <a:rPr lang="en-US" sz="1100" dirty="0">
                <a:latin typeface="Calibri" pitchFamily="34" charset="0"/>
                <a:ea typeface="ＭＳ Ｐゴシック" charset="0"/>
                <a:cs typeface="Arial" pitchFamily="34" charset="0"/>
              </a:rPr>
              <a:t>that their enterprises have already invested in </a:t>
            </a:r>
            <a:r>
              <a:rPr lang="en-US" sz="1100" dirty="0" smtClean="0">
                <a:latin typeface="Calibri" pitchFamily="34" charset="0"/>
                <a:ea typeface="ＭＳ Ｐゴシック" charset="0"/>
                <a:cs typeface="Arial" pitchFamily="34" charset="0"/>
              </a:rPr>
              <a:t>security sensors </a:t>
            </a:r>
            <a:r>
              <a:rPr lang="en-US" sz="1100" dirty="0">
                <a:latin typeface="Calibri" pitchFamily="34" charset="0"/>
                <a:ea typeface="ＭＳ Ｐゴシック" charset="0"/>
                <a:cs typeface="Arial" pitchFamily="34" charset="0"/>
              </a:rPr>
              <a:t>for </a:t>
            </a:r>
            <a:r>
              <a:rPr lang="en-US" sz="1100" dirty="0" smtClean="0">
                <a:latin typeface="Calibri" pitchFamily="34" charset="0"/>
                <a:ea typeface="ＭＳ Ｐゴシック" charset="0"/>
                <a:cs typeface="Arial" pitchFamily="34" charset="0"/>
              </a:rPr>
              <a:t>IoT, </a:t>
            </a:r>
            <a:r>
              <a:rPr lang="en-US" sz="1100" dirty="0">
                <a:latin typeface="Calibri" pitchFamily="34" charset="0"/>
                <a:ea typeface="ＭＳ Ｐゴシック" charset="0"/>
                <a:cs typeface="Arial" pitchFamily="34" charset="0"/>
              </a:rPr>
              <a:t>while </a:t>
            </a:r>
            <a:r>
              <a:rPr lang="en-US" sz="1100" dirty="0" smtClean="0">
                <a:latin typeface="Calibri" pitchFamily="34" charset="0"/>
                <a:ea typeface="ＭＳ Ｐゴシック" charset="0"/>
                <a:cs typeface="Arial" pitchFamily="34" charset="0"/>
              </a:rPr>
              <a:t>61% consider </a:t>
            </a:r>
            <a:r>
              <a:rPr lang="en-US" sz="1100" dirty="0">
                <a:latin typeface="Calibri" pitchFamily="34" charset="0"/>
                <a:ea typeface="ＭＳ Ｐゴシック" charset="0"/>
                <a:cs typeface="Arial" pitchFamily="34" charset="0"/>
              </a:rPr>
              <a:t>that their enterprises would </a:t>
            </a:r>
            <a:r>
              <a:rPr lang="en-US" sz="1100" dirty="0" smtClean="0">
                <a:latin typeface="Calibri" pitchFamily="34" charset="0"/>
                <a:ea typeface="ＭＳ Ｐゴシック" charset="0"/>
                <a:cs typeface="Arial" pitchFamily="34" charset="0"/>
              </a:rPr>
              <a:t>invest in </a:t>
            </a:r>
            <a:r>
              <a:rPr lang="en-US" sz="1100" dirty="0">
                <a:latin typeface="Calibri" pitchFamily="34" charset="0"/>
                <a:ea typeface="ＭＳ Ｐゴシック" charset="0"/>
                <a:cs typeface="Arial" pitchFamily="34" charset="0"/>
              </a:rPr>
              <a:t>this hardware component </a:t>
            </a:r>
            <a:r>
              <a:rPr lang="en-IN" sz="1100" dirty="0">
                <a:latin typeface="Calibri" pitchFamily="34" charset="0"/>
                <a:ea typeface="ＭＳ Ｐゴシック" charset="0"/>
                <a:cs typeface="Arial" pitchFamily="34" charset="0"/>
              </a:rPr>
              <a:t>in the next two years. </a:t>
            </a:r>
          </a:p>
          <a:p>
            <a:pPr marL="231775" lvl="1" indent="-231775">
              <a:lnSpc>
                <a:spcPct val="150000"/>
              </a:lnSpc>
              <a:spcBef>
                <a:spcPts val="200"/>
              </a:spcBef>
              <a:spcAft>
                <a:spcPts val="300"/>
              </a:spcAft>
              <a:buFont typeface="Wingdings" pitchFamily="2" charset="2"/>
              <a:buChar char="§"/>
              <a:tabLst>
                <a:tab pos="360000" algn="l"/>
              </a:tabLst>
            </a:pPr>
            <a:r>
              <a:rPr lang="en-US" sz="1100" dirty="0">
                <a:latin typeface="Calibri" pitchFamily="34" charset="0"/>
                <a:ea typeface="ＭＳ Ｐゴシック" charset="0"/>
                <a:cs typeface="Arial" pitchFamily="34" charset="0"/>
              </a:rPr>
              <a:t>With regard to software, about 58% </a:t>
            </a:r>
            <a:r>
              <a:rPr lang="en-US" sz="1100" dirty="0" smtClean="0">
                <a:latin typeface="Calibri" pitchFamily="34" charset="0"/>
                <a:ea typeface="ＭＳ Ｐゴシック" charset="0"/>
                <a:cs typeface="Arial" pitchFamily="34" charset="0"/>
              </a:rPr>
              <a:t>in Hong Kong </a:t>
            </a:r>
            <a:r>
              <a:rPr lang="en-US" sz="1100" dirty="0">
                <a:latin typeface="Calibri" pitchFamily="34" charset="0"/>
                <a:ea typeface="ＭＳ Ｐゴシック" charset="0"/>
                <a:cs typeface="Arial" pitchFamily="34" charset="0"/>
              </a:rPr>
              <a:t>confirm that their enterprises have already invested </a:t>
            </a:r>
            <a:r>
              <a:rPr lang="en-US" sz="1100" dirty="0" smtClean="0">
                <a:latin typeface="Calibri" pitchFamily="34" charset="0"/>
                <a:ea typeface="ＭＳ Ｐゴシック" charset="0"/>
                <a:cs typeface="Arial" pitchFamily="34" charset="0"/>
              </a:rPr>
              <a:t>in real-time location tracking, </a:t>
            </a:r>
            <a:r>
              <a:rPr lang="en-US" sz="1100" dirty="0">
                <a:latin typeface="Calibri" pitchFamily="34" charset="0"/>
                <a:ea typeface="ＭＳ Ｐゴシック" charset="0"/>
                <a:cs typeface="Arial" pitchFamily="34" charset="0"/>
              </a:rPr>
              <a:t>while </a:t>
            </a:r>
            <a:r>
              <a:rPr lang="en-US" sz="1100" dirty="0" smtClean="0">
                <a:latin typeface="Calibri" pitchFamily="34" charset="0"/>
                <a:ea typeface="ＭＳ Ｐゴシック" charset="0"/>
                <a:cs typeface="Arial" pitchFamily="34" charset="0"/>
              </a:rPr>
              <a:t>57% consider </a:t>
            </a:r>
            <a:r>
              <a:rPr lang="en-US" sz="1100" dirty="0">
                <a:latin typeface="Calibri" pitchFamily="34" charset="0"/>
                <a:ea typeface="ＭＳ Ｐゴシック" charset="0"/>
                <a:cs typeface="Arial" pitchFamily="34" charset="0"/>
              </a:rPr>
              <a:t>that their enterprises would </a:t>
            </a:r>
            <a:r>
              <a:rPr lang="en-US" sz="1100" dirty="0" smtClean="0">
                <a:latin typeface="Calibri" pitchFamily="34" charset="0"/>
                <a:ea typeface="ＭＳ Ｐゴシック" charset="0"/>
                <a:cs typeface="Arial" pitchFamily="34" charset="0"/>
              </a:rPr>
              <a:t>invest in </a:t>
            </a:r>
            <a:r>
              <a:rPr lang="en-US" sz="1100" dirty="0">
                <a:latin typeface="Calibri" pitchFamily="34" charset="0"/>
                <a:ea typeface="ＭＳ Ｐゴシック" charset="0"/>
                <a:cs typeface="Arial" pitchFamily="34" charset="0"/>
              </a:rPr>
              <a:t>this software component in the next two years.</a:t>
            </a:r>
          </a:p>
          <a:p>
            <a:pPr marL="231775" lvl="1" indent="-228600">
              <a:lnSpc>
                <a:spcPts val="1900"/>
              </a:lnSpc>
              <a:spcBef>
                <a:spcPts val="500"/>
              </a:spcBef>
              <a:spcAft>
                <a:spcPts val="300"/>
              </a:spcAft>
              <a:buFont typeface="Wingdings" pitchFamily="2" charset="2"/>
              <a:buChar char="§"/>
              <a:tabLst>
                <a:tab pos="360000" algn="l"/>
              </a:tabLst>
            </a:pPr>
            <a:r>
              <a:rPr lang="en-US" sz="1100" dirty="0">
                <a:latin typeface="Calibri" pitchFamily="34" charset="0"/>
                <a:ea typeface="ＭＳ Ｐゴシック" charset="0"/>
                <a:cs typeface="Arial" pitchFamily="34" charset="0"/>
              </a:rPr>
              <a:t>About </a:t>
            </a:r>
            <a:r>
              <a:rPr lang="en-US" sz="1100" dirty="0" smtClean="0">
                <a:latin typeface="Calibri" pitchFamily="34" charset="0"/>
                <a:ea typeface="ＭＳ Ｐゴシック" charset="0"/>
                <a:cs typeface="Arial" pitchFamily="34" charset="0"/>
              </a:rPr>
              <a:t>59% consider </a:t>
            </a:r>
            <a:r>
              <a:rPr lang="en-US" sz="1100" dirty="0">
                <a:latin typeface="Calibri" pitchFamily="34" charset="0"/>
                <a:ea typeface="ＭＳ Ｐゴシック" charset="0"/>
                <a:cs typeface="Arial" pitchFamily="34" charset="0"/>
              </a:rPr>
              <a:t>that their enterprises would </a:t>
            </a:r>
            <a:r>
              <a:rPr lang="en-US" sz="1100" dirty="0" smtClean="0">
                <a:latin typeface="Calibri" pitchFamily="34" charset="0"/>
                <a:ea typeface="ＭＳ Ｐゴシック" charset="0"/>
                <a:cs typeface="Arial" pitchFamily="34" charset="0"/>
              </a:rPr>
              <a:t>invest in </a:t>
            </a:r>
            <a:r>
              <a:rPr lang="en-US" sz="1100" dirty="0">
                <a:latin typeface="Calibri" pitchFamily="34" charset="0"/>
                <a:ea typeface="ＭＳ Ｐゴシック" charset="0"/>
                <a:cs typeface="Arial" pitchFamily="34" charset="0"/>
              </a:rPr>
              <a:t>supervisory control and data acquisition (SCADA</a:t>
            </a:r>
            <a:r>
              <a:rPr lang="en-US" sz="1100" dirty="0" smtClean="0">
                <a:latin typeface="Calibri" pitchFamily="34" charset="0"/>
                <a:ea typeface="ＭＳ Ｐゴシック" charset="0"/>
                <a:cs typeface="Arial" pitchFamily="34" charset="0"/>
              </a:rPr>
              <a:t>) in the next two years,  </a:t>
            </a:r>
            <a:r>
              <a:rPr lang="en-US" sz="1100" dirty="0">
                <a:latin typeface="Calibri" pitchFamily="34" charset="0"/>
                <a:ea typeface="ＭＳ Ｐゴシック" charset="0"/>
                <a:cs typeface="Arial" pitchFamily="34" charset="0"/>
              </a:rPr>
              <a:t>while about </a:t>
            </a:r>
            <a:r>
              <a:rPr lang="en-US" sz="1100" dirty="0" smtClean="0">
                <a:latin typeface="Calibri" pitchFamily="34" charset="0"/>
                <a:ea typeface="ＭＳ Ｐゴシック" charset="0"/>
                <a:cs typeface="Arial" pitchFamily="34" charset="0"/>
              </a:rPr>
              <a:t>51% confirm </a:t>
            </a:r>
            <a:r>
              <a:rPr lang="en-US" sz="1100" dirty="0">
                <a:latin typeface="Calibri" pitchFamily="34" charset="0"/>
                <a:ea typeface="ＭＳ Ｐゴシック" charset="0"/>
                <a:cs typeface="Arial" pitchFamily="34" charset="0"/>
              </a:rPr>
              <a:t>that their enterprises have already </a:t>
            </a:r>
            <a:r>
              <a:rPr lang="en-US" sz="1100" dirty="0" smtClean="0">
                <a:latin typeface="Calibri" pitchFamily="34" charset="0"/>
                <a:ea typeface="ＭＳ Ｐゴシック" charset="0"/>
                <a:cs typeface="Arial" pitchFamily="34" charset="0"/>
              </a:rPr>
              <a:t>invested in </a:t>
            </a:r>
            <a:r>
              <a:rPr lang="en-US" sz="1100" dirty="0">
                <a:latin typeface="Calibri" pitchFamily="34" charset="0"/>
                <a:ea typeface="ＭＳ Ｐゴシック" charset="0"/>
                <a:cs typeface="Arial" pitchFamily="34" charset="0"/>
              </a:rPr>
              <a:t>this software component.</a:t>
            </a:r>
          </a:p>
          <a:p>
            <a:pPr marL="231775" lvl="1" indent="-228600">
              <a:lnSpc>
                <a:spcPts val="1900"/>
              </a:lnSpc>
              <a:spcBef>
                <a:spcPts val="500"/>
              </a:spcBef>
              <a:spcAft>
                <a:spcPts val="300"/>
              </a:spcAft>
              <a:buFont typeface="Wingdings" pitchFamily="2" charset="2"/>
              <a:buChar char="§"/>
              <a:tabLst>
                <a:tab pos="360000" algn="l"/>
              </a:tabLst>
            </a:pPr>
            <a:r>
              <a:rPr lang="en-US" sz="1100" dirty="0">
                <a:latin typeface="Calibri" pitchFamily="34" charset="0"/>
                <a:ea typeface="ＭＳ Ｐゴシック" charset="0"/>
                <a:cs typeface="Arial" pitchFamily="34" charset="0"/>
              </a:rPr>
              <a:t>With regard to connectivity, about </a:t>
            </a:r>
            <a:r>
              <a:rPr lang="en-US" sz="1100" dirty="0" smtClean="0">
                <a:latin typeface="Calibri" pitchFamily="34" charset="0"/>
                <a:ea typeface="ＭＳ Ｐゴシック" charset="0"/>
                <a:cs typeface="Arial" pitchFamily="34" charset="0"/>
              </a:rPr>
              <a:t>58% in Hong Kong </a:t>
            </a:r>
            <a:r>
              <a:rPr lang="en-US" sz="1100" dirty="0">
                <a:latin typeface="Calibri" pitchFamily="34" charset="0"/>
                <a:ea typeface="ＭＳ Ｐゴシック" charset="0"/>
                <a:cs typeface="Arial" pitchFamily="34" charset="0"/>
              </a:rPr>
              <a:t>confirm that their enterprises have already invested in enterprise </a:t>
            </a:r>
            <a:r>
              <a:rPr lang="en-US" sz="1100" dirty="0" smtClean="0">
                <a:latin typeface="Calibri" pitchFamily="34" charset="0"/>
                <a:ea typeface="ＭＳ Ｐゴシック" charset="0"/>
                <a:cs typeface="Arial" pitchFamily="34" charset="0"/>
              </a:rPr>
              <a:t>LPWAN </a:t>
            </a:r>
            <a:r>
              <a:rPr lang="en-US" sz="1100" dirty="0">
                <a:latin typeface="Calibri" pitchFamily="34" charset="0"/>
                <a:ea typeface="ＭＳ Ｐゴシック" charset="0"/>
                <a:cs typeface="Arial" pitchFamily="34" charset="0"/>
              </a:rPr>
              <a:t>connectivity, while </a:t>
            </a:r>
            <a:r>
              <a:rPr lang="en-US" sz="1100" dirty="0" smtClean="0">
                <a:latin typeface="Calibri" pitchFamily="34" charset="0"/>
                <a:ea typeface="ＭＳ Ｐゴシック" charset="0"/>
                <a:cs typeface="Arial" pitchFamily="34" charset="0"/>
              </a:rPr>
              <a:t>the same percentage consider </a:t>
            </a:r>
            <a:r>
              <a:rPr lang="en-US" sz="1100" dirty="0">
                <a:latin typeface="Calibri" pitchFamily="34" charset="0"/>
                <a:ea typeface="ＭＳ Ｐゴシック" charset="0"/>
                <a:cs typeface="Arial" pitchFamily="34" charset="0"/>
              </a:rPr>
              <a:t>that their enterprises would </a:t>
            </a:r>
            <a:r>
              <a:rPr lang="en-US" sz="1100" dirty="0" smtClean="0">
                <a:latin typeface="Calibri" pitchFamily="34" charset="0"/>
                <a:ea typeface="ＭＳ Ｐゴシック" charset="0"/>
                <a:cs typeface="Arial" pitchFamily="34" charset="0"/>
              </a:rPr>
              <a:t>invest in </a:t>
            </a:r>
            <a:r>
              <a:rPr lang="en-US" sz="1100" dirty="0">
                <a:latin typeface="Calibri" pitchFamily="34" charset="0"/>
                <a:ea typeface="ＭＳ Ｐゴシック" charset="0"/>
                <a:cs typeface="Arial" pitchFamily="34" charset="0"/>
              </a:rPr>
              <a:t>this connectivity platform in the next two years.</a:t>
            </a:r>
          </a:p>
          <a:p>
            <a:pPr marL="231775" lvl="1" indent="-228600">
              <a:lnSpc>
                <a:spcPts val="1900"/>
              </a:lnSpc>
              <a:spcBef>
                <a:spcPts val="500"/>
              </a:spcBef>
              <a:spcAft>
                <a:spcPts val="300"/>
              </a:spcAft>
              <a:buFont typeface="Wingdings" pitchFamily="2" charset="2"/>
              <a:buChar char="§"/>
              <a:tabLst>
                <a:tab pos="360000" algn="l"/>
              </a:tabLst>
            </a:pPr>
            <a:r>
              <a:rPr lang="en-US" sz="1100" dirty="0">
                <a:latin typeface="Calibri" pitchFamily="34" charset="0"/>
                <a:ea typeface="ＭＳ Ｐゴシック" charset="0"/>
                <a:cs typeface="Arial" pitchFamily="34" charset="0"/>
              </a:rPr>
              <a:t>About </a:t>
            </a:r>
            <a:r>
              <a:rPr lang="en-US" sz="1100" dirty="0" smtClean="0">
                <a:latin typeface="Calibri" pitchFamily="34" charset="0"/>
                <a:ea typeface="ＭＳ Ｐゴシック" charset="0"/>
                <a:cs typeface="Arial" pitchFamily="34" charset="0"/>
              </a:rPr>
              <a:t>51</a:t>
            </a:r>
            <a:r>
              <a:rPr lang="en-US" sz="1100" dirty="0">
                <a:latin typeface="Calibri" pitchFamily="34" charset="0"/>
                <a:ea typeface="ＭＳ Ｐゴシック" charset="0"/>
                <a:cs typeface="Arial" pitchFamily="34" charset="0"/>
              </a:rPr>
              <a:t>% </a:t>
            </a:r>
            <a:r>
              <a:rPr lang="en-US" sz="1100" dirty="0" smtClean="0">
                <a:latin typeface="Calibri" pitchFamily="34" charset="0"/>
                <a:ea typeface="ＭＳ Ｐゴシック" charset="0"/>
                <a:cs typeface="Arial" pitchFamily="34" charset="0"/>
              </a:rPr>
              <a:t>in Hong Kong </a:t>
            </a:r>
            <a:r>
              <a:rPr lang="en-US" sz="1100" dirty="0">
                <a:latin typeface="Calibri" pitchFamily="34" charset="0"/>
                <a:ea typeface="ＭＳ Ｐゴシック" charset="0"/>
                <a:cs typeface="Arial" pitchFamily="34" charset="0"/>
              </a:rPr>
              <a:t>confirm that their enterprises have already invested in enterprise </a:t>
            </a:r>
            <a:r>
              <a:rPr lang="en-US" sz="1100" dirty="0" smtClean="0">
                <a:latin typeface="Calibri" pitchFamily="34" charset="0"/>
                <a:ea typeface="ＭＳ Ｐゴシック" charset="0"/>
                <a:cs typeface="Arial" pitchFamily="34" charset="0"/>
              </a:rPr>
              <a:t>cellular </a:t>
            </a:r>
            <a:r>
              <a:rPr lang="en-US" sz="1100" dirty="0">
                <a:latin typeface="Calibri" pitchFamily="34" charset="0"/>
                <a:ea typeface="ＭＳ Ｐゴシック" charset="0"/>
                <a:cs typeface="Arial" pitchFamily="34" charset="0"/>
              </a:rPr>
              <a:t>connectivity, while </a:t>
            </a:r>
            <a:r>
              <a:rPr lang="en-US" sz="1100" dirty="0" smtClean="0">
                <a:latin typeface="Calibri" pitchFamily="34" charset="0"/>
                <a:ea typeface="ＭＳ Ｐゴシック" charset="0"/>
                <a:cs typeface="Arial" pitchFamily="34" charset="0"/>
              </a:rPr>
              <a:t>45% consider </a:t>
            </a:r>
            <a:r>
              <a:rPr lang="en-US" sz="1100" dirty="0">
                <a:latin typeface="Calibri" pitchFamily="34" charset="0"/>
                <a:ea typeface="ＭＳ Ｐゴシック" charset="0"/>
                <a:cs typeface="Arial" pitchFamily="34" charset="0"/>
              </a:rPr>
              <a:t>that their enterprises would </a:t>
            </a:r>
            <a:r>
              <a:rPr lang="en-US" sz="1100" dirty="0" smtClean="0">
                <a:latin typeface="Calibri" pitchFamily="34" charset="0"/>
                <a:ea typeface="ＭＳ Ｐゴシック" charset="0"/>
                <a:cs typeface="Arial" pitchFamily="34" charset="0"/>
              </a:rPr>
              <a:t>invest in </a:t>
            </a:r>
            <a:r>
              <a:rPr lang="en-US" sz="1100" dirty="0">
                <a:latin typeface="Calibri" pitchFamily="34" charset="0"/>
                <a:ea typeface="ＭＳ Ｐゴシック" charset="0"/>
                <a:cs typeface="Arial" pitchFamily="34" charset="0"/>
              </a:rPr>
              <a:t>this connectivity platform in the next two years.</a:t>
            </a:r>
          </a:p>
        </p:txBody>
      </p:sp>
      <p:sp>
        <p:nvSpPr>
          <p:cNvPr id="11" name="Title 1"/>
          <p:cNvSpPr txBox="1">
            <a:spLocks/>
          </p:cNvSpPr>
          <p:nvPr/>
        </p:nvSpPr>
        <p:spPr>
          <a:xfrm>
            <a:off x="91440" y="800230"/>
            <a:ext cx="9264896" cy="706459"/>
          </a:xfrm>
          <a:prstGeom prst="rect">
            <a:avLst/>
          </a:prstGeom>
        </p:spPr>
        <p:txBody>
          <a:bodyPr vert="horz" lIns="91440" tIns="45720" rIns="91440" bIns="45720" rtlCol="0" anchor="ctr">
            <a:normAutofit/>
          </a:bodyPr>
          <a:lstStyle/>
          <a:p>
            <a:pPr>
              <a:spcBef>
                <a:spcPct val="0"/>
              </a:spcBef>
              <a:defRPr/>
            </a:pPr>
            <a:r>
              <a:rPr lang="en-US" sz="1600" b="1" dirty="0" smtClean="0">
                <a:solidFill>
                  <a:schemeClr val="accent5"/>
                </a:solidFill>
                <a:latin typeface="Calibri" pitchFamily="34" charset="0"/>
                <a:cs typeface="Arial" pitchFamily="34" charset="0"/>
              </a:rPr>
              <a:t>Currently ‘network sensors’ </a:t>
            </a:r>
            <a:r>
              <a:rPr lang="en-US" sz="1600" b="1" dirty="0">
                <a:solidFill>
                  <a:schemeClr val="accent5"/>
                </a:solidFill>
                <a:latin typeface="Calibri" pitchFamily="34" charset="0"/>
                <a:cs typeface="Arial" pitchFamily="34" charset="0"/>
              </a:rPr>
              <a:t>attract most </a:t>
            </a:r>
            <a:r>
              <a:rPr lang="en-US" sz="1600" b="1" dirty="0" smtClean="0">
                <a:solidFill>
                  <a:schemeClr val="accent5"/>
                </a:solidFill>
                <a:latin typeface="Calibri" pitchFamily="34" charset="0"/>
                <a:cs typeface="Arial" pitchFamily="34" charset="0"/>
              </a:rPr>
              <a:t>IoT </a:t>
            </a:r>
            <a:r>
              <a:rPr lang="en-US" sz="1600" b="1" dirty="0">
                <a:solidFill>
                  <a:schemeClr val="accent5"/>
                </a:solidFill>
                <a:latin typeface="Calibri" pitchFamily="34" charset="0"/>
                <a:cs typeface="Arial" pitchFamily="34" charset="0"/>
              </a:rPr>
              <a:t>hardware investments, while </a:t>
            </a:r>
            <a:r>
              <a:rPr lang="en-US" sz="1600" b="1" dirty="0" smtClean="0">
                <a:solidFill>
                  <a:schemeClr val="accent5"/>
                </a:solidFill>
                <a:latin typeface="Calibri" pitchFamily="34" charset="0"/>
                <a:cs typeface="Arial" pitchFamily="34" charset="0"/>
              </a:rPr>
              <a:t>‘SCADA’ is </a:t>
            </a:r>
            <a:r>
              <a:rPr lang="en-US" sz="1600" b="1" dirty="0">
                <a:solidFill>
                  <a:schemeClr val="accent5"/>
                </a:solidFill>
                <a:latin typeface="Calibri" pitchFamily="34" charset="0"/>
                <a:cs typeface="Arial" pitchFamily="34" charset="0"/>
              </a:rPr>
              <a:t>the most prominent </a:t>
            </a:r>
            <a:r>
              <a:rPr lang="en-US" sz="1600" b="1" dirty="0" smtClean="0">
                <a:solidFill>
                  <a:schemeClr val="accent5"/>
                </a:solidFill>
                <a:latin typeface="Calibri" pitchFamily="34" charset="0"/>
                <a:cs typeface="Arial" pitchFamily="34" charset="0"/>
              </a:rPr>
              <a:t>IoT </a:t>
            </a:r>
            <a:r>
              <a:rPr lang="en-US" sz="1600" b="1" dirty="0">
                <a:solidFill>
                  <a:schemeClr val="accent5"/>
                </a:solidFill>
                <a:latin typeface="Calibri" pitchFamily="34" charset="0"/>
                <a:cs typeface="Arial" pitchFamily="34" charset="0"/>
              </a:rPr>
              <a:t>software </a:t>
            </a:r>
            <a:r>
              <a:rPr lang="en-US" sz="1600" b="1" dirty="0" smtClean="0">
                <a:solidFill>
                  <a:schemeClr val="accent5"/>
                </a:solidFill>
                <a:latin typeface="Calibri" pitchFamily="34" charset="0"/>
                <a:cs typeface="Arial" pitchFamily="34" charset="0"/>
              </a:rPr>
              <a:t>investment in the next two years</a:t>
            </a:r>
            <a:endParaRPr lang="en-US" sz="1600" b="1" dirty="0">
              <a:solidFill>
                <a:schemeClr val="accent5"/>
              </a:solidFill>
              <a:latin typeface="Calibri" pitchFamily="34" charset="0"/>
              <a:cs typeface="Arial" pitchFamily="34" charset="0"/>
            </a:endParaRPr>
          </a:p>
        </p:txBody>
      </p:sp>
      <p:sp>
        <p:nvSpPr>
          <p:cNvPr id="4" name="Title 1"/>
          <p:cNvSpPr txBox="1">
            <a:spLocks/>
          </p:cNvSpPr>
          <p:nvPr/>
        </p:nvSpPr>
        <p:spPr>
          <a:xfrm>
            <a:off x="0" y="13389"/>
            <a:ext cx="9352644" cy="752156"/>
          </a:xfrm>
          <a:prstGeom prst="rect">
            <a:avLst/>
          </a:prstGeom>
        </p:spPr>
        <p:txBody>
          <a:bodyPr vert="horz" lIns="91440" tIns="45720" rIns="91440" bIns="45720" rtlCol="0" anchor="ctr">
            <a:normAutofit/>
          </a:bodyPr>
          <a:lstStyle/>
          <a:p>
            <a:pPr>
              <a:spcBef>
                <a:spcPct val="0"/>
              </a:spcBef>
              <a:defRPr/>
            </a:pPr>
            <a:r>
              <a:rPr lang="en-US" b="1" dirty="0">
                <a:solidFill>
                  <a:schemeClr val="bg1"/>
                </a:solidFill>
                <a:latin typeface="Calibri" pitchFamily="34" charset="0"/>
                <a:cs typeface="Arial" pitchFamily="34" charset="0"/>
              </a:rPr>
              <a:t>Enterprise investment priority for </a:t>
            </a:r>
            <a:r>
              <a:rPr lang="en-US" b="1" dirty="0" smtClean="0">
                <a:solidFill>
                  <a:schemeClr val="bg1"/>
                </a:solidFill>
                <a:latin typeface="Calibri" pitchFamily="34" charset="0"/>
                <a:cs typeface="Arial" pitchFamily="34" charset="0"/>
              </a:rPr>
              <a:t>IoT </a:t>
            </a:r>
            <a:r>
              <a:rPr lang="en-US" b="1" dirty="0">
                <a:solidFill>
                  <a:schemeClr val="bg1"/>
                </a:solidFill>
                <a:latin typeface="Calibri" pitchFamily="34" charset="0"/>
                <a:cs typeface="Arial" pitchFamily="34" charset="0"/>
              </a:rPr>
              <a:t>- Now </a:t>
            </a:r>
            <a:r>
              <a:rPr lang="en-US" b="1" dirty="0" smtClean="0">
                <a:solidFill>
                  <a:schemeClr val="bg1"/>
                </a:solidFill>
                <a:latin typeface="Calibri" pitchFamily="34" charset="0"/>
                <a:cs typeface="Arial" pitchFamily="34" charset="0"/>
              </a:rPr>
              <a:t>vs. </a:t>
            </a:r>
            <a:r>
              <a:rPr lang="en-US" b="1" dirty="0">
                <a:solidFill>
                  <a:schemeClr val="bg1"/>
                </a:solidFill>
                <a:latin typeface="Calibri" pitchFamily="34" charset="0"/>
                <a:cs typeface="Arial" pitchFamily="34" charset="0"/>
              </a:rPr>
              <a:t>next </a:t>
            </a:r>
            <a:r>
              <a:rPr lang="en-US" b="1" dirty="0" smtClean="0">
                <a:solidFill>
                  <a:schemeClr val="bg1"/>
                </a:solidFill>
                <a:latin typeface="Calibri" pitchFamily="34" charset="0"/>
                <a:cs typeface="Arial" pitchFamily="34" charset="0"/>
              </a:rPr>
              <a:t>two years (2/2</a:t>
            </a:r>
            <a:r>
              <a:rPr lang="en-US" b="1" dirty="0">
                <a:solidFill>
                  <a:schemeClr val="bg1"/>
                </a:solidFill>
                <a:latin typeface="Calibri" pitchFamily="34" charset="0"/>
                <a:cs typeface="Arial" pitchFamily="34" charset="0"/>
              </a:rPr>
              <a:t>)</a:t>
            </a:r>
          </a:p>
        </p:txBody>
      </p:sp>
    </p:spTree>
    <p:extLst>
      <p:ext uri="{BB962C8B-B14F-4D97-AF65-F5344CB8AC3E}">
        <p14:creationId xmlns:p14="http://schemas.microsoft.com/office/powerpoint/2010/main" val="3353575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358384" y="1608142"/>
            <a:ext cx="4368098" cy="4042132"/>
          </a:xfrm>
          <a:prstGeom prst="rect">
            <a:avLst/>
          </a:prstGeom>
          <a:ln>
            <a:noFill/>
          </a:ln>
        </p:spPr>
        <p:txBody>
          <a:bodyPr wrap="square">
            <a:spAutoFit/>
          </a:bodyPr>
          <a:lstStyle/>
          <a:p>
            <a:pPr marL="231775" indent="-231775">
              <a:lnSpc>
                <a:spcPts val="1600"/>
              </a:lnSpc>
              <a:spcBef>
                <a:spcPts val="600"/>
              </a:spcBef>
              <a:spcAft>
                <a:spcPts val="600"/>
              </a:spcAft>
              <a:buFont typeface="Wingdings" pitchFamily="2" charset="2"/>
              <a:buChar char="§"/>
              <a:tabLst>
                <a:tab pos="360000" algn="l"/>
              </a:tabLst>
            </a:pPr>
            <a:r>
              <a:rPr lang="en-IN" sz="1100" dirty="0">
                <a:latin typeface="Calibri" pitchFamily="34" charset="0"/>
                <a:ea typeface="ＭＳ Ｐゴシック" charset="0"/>
                <a:cs typeface="Arial" pitchFamily="34" charset="0"/>
              </a:rPr>
              <a:t>According to </a:t>
            </a:r>
            <a:r>
              <a:rPr lang="en-IN" sz="1100" dirty="0" err="1">
                <a:latin typeface="Calibri" pitchFamily="34" charset="0"/>
                <a:ea typeface="ＭＳ Ｐゴシック" charset="0"/>
                <a:cs typeface="Arial" pitchFamily="34" charset="0"/>
              </a:rPr>
              <a:t>GlobalData’s</a:t>
            </a:r>
            <a:r>
              <a:rPr lang="en-IN" sz="1100" dirty="0">
                <a:latin typeface="Calibri" pitchFamily="34" charset="0"/>
                <a:ea typeface="ＭＳ Ｐゴシック" charset="0"/>
                <a:cs typeface="Arial" pitchFamily="34" charset="0"/>
              </a:rPr>
              <a:t> survey, about </a:t>
            </a:r>
            <a:r>
              <a:rPr lang="en-IN" sz="1100" dirty="0" smtClean="0">
                <a:latin typeface="Calibri" pitchFamily="34" charset="0"/>
                <a:ea typeface="ＭＳ Ｐゴシック" charset="0"/>
                <a:cs typeface="Arial" pitchFamily="34" charset="0"/>
              </a:rPr>
              <a:t>70</a:t>
            </a:r>
            <a:r>
              <a:rPr lang="en-US" sz="1100" dirty="0" smtClean="0">
                <a:latin typeface="Calibri" pitchFamily="34" charset="0"/>
                <a:ea typeface="ＭＳ Ｐゴシック" charset="0"/>
                <a:cs typeface="Arial" pitchFamily="34" charset="0"/>
              </a:rPr>
              <a:t>% </a:t>
            </a:r>
            <a:r>
              <a:rPr lang="en-US" sz="1100" dirty="0">
                <a:latin typeface="Calibri" pitchFamily="34" charset="0"/>
                <a:ea typeface="ＭＳ Ｐゴシック" charset="0"/>
                <a:cs typeface="Arial" pitchFamily="34" charset="0"/>
              </a:rPr>
              <a:t>of respondents in </a:t>
            </a:r>
            <a:r>
              <a:rPr lang="en-US" sz="1100" dirty="0" smtClean="0">
                <a:latin typeface="Calibri" pitchFamily="34" charset="0"/>
                <a:ea typeface="ＭＳ Ｐゴシック" charset="0"/>
                <a:cs typeface="Arial" pitchFamily="34" charset="0"/>
              </a:rPr>
              <a:t>Hong Kong </a:t>
            </a:r>
            <a:r>
              <a:rPr lang="en-US" sz="1100" dirty="0">
                <a:latin typeface="Calibri" pitchFamily="34" charset="0"/>
                <a:ea typeface="ＭＳ Ｐゴシック" charset="0"/>
                <a:cs typeface="Arial" pitchFamily="34" charset="0"/>
              </a:rPr>
              <a:t>confirm that their enterprises </a:t>
            </a:r>
            <a:r>
              <a:rPr lang="en-IN" sz="1100" dirty="0">
                <a:latin typeface="Calibri" pitchFamily="34" charset="0"/>
                <a:ea typeface="ＭＳ Ｐゴシック" charset="0"/>
                <a:cs typeface="Arial" pitchFamily="34" charset="0"/>
              </a:rPr>
              <a:t>have already invested in </a:t>
            </a:r>
            <a:r>
              <a:rPr lang="en-IN" sz="1100" dirty="0" smtClean="0">
                <a:latin typeface="Calibri" pitchFamily="34" charset="0"/>
                <a:ea typeface="ＭＳ Ｐゴシック" charset="0"/>
                <a:cs typeface="Arial" pitchFamily="34" charset="0"/>
              </a:rPr>
              <a:t>‘data management’ </a:t>
            </a:r>
            <a:r>
              <a:rPr lang="en-IN" sz="1100" dirty="0">
                <a:latin typeface="Calibri" pitchFamily="34" charset="0"/>
                <a:ea typeface="ＭＳ Ｐゴシック" charset="0"/>
                <a:cs typeface="Arial" pitchFamily="34" charset="0"/>
              </a:rPr>
              <a:t>as a </a:t>
            </a:r>
            <a:r>
              <a:rPr lang="en-IN" sz="1100" dirty="0" smtClean="0">
                <a:latin typeface="Calibri" pitchFamily="34" charset="0"/>
                <a:ea typeface="ＭＳ Ｐゴシック" charset="0"/>
                <a:cs typeface="Arial" pitchFamily="34" charset="0"/>
              </a:rPr>
              <a:t>data &amp; analytics </a:t>
            </a:r>
            <a:r>
              <a:rPr lang="en-IN" sz="1100" dirty="0">
                <a:latin typeface="Calibri" pitchFamily="34" charset="0"/>
                <a:ea typeface="ＭＳ Ｐゴシック" charset="0"/>
                <a:cs typeface="Arial" pitchFamily="34" charset="0"/>
              </a:rPr>
              <a:t>solution, while </a:t>
            </a:r>
            <a:r>
              <a:rPr lang="en-IN" sz="1100" dirty="0" smtClean="0">
                <a:latin typeface="Calibri" pitchFamily="34" charset="0"/>
                <a:ea typeface="ＭＳ Ｐゴシック" charset="0"/>
                <a:cs typeface="Arial" pitchFamily="34" charset="0"/>
              </a:rPr>
              <a:t>73% consider </a:t>
            </a:r>
            <a:r>
              <a:rPr lang="en-IN" sz="1100" dirty="0">
                <a:latin typeface="Calibri" pitchFamily="34" charset="0"/>
                <a:ea typeface="ＭＳ Ｐゴシック" charset="0"/>
                <a:cs typeface="Arial" pitchFamily="34" charset="0"/>
              </a:rPr>
              <a:t>that their enterprises would </a:t>
            </a:r>
            <a:r>
              <a:rPr lang="en-IN" sz="1100" dirty="0" smtClean="0">
                <a:latin typeface="Calibri" pitchFamily="34" charset="0"/>
                <a:ea typeface="ＭＳ Ｐゴシック" charset="0"/>
                <a:cs typeface="Arial" pitchFamily="34" charset="0"/>
              </a:rPr>
              <a:t>invest in </a:t>
            </a:r>
            <a:r>
              <a:rPr lang="en-IN" sz="1100" dirty="0">
                <a:latin typeface="Calibri" pitchFamily="34" charset="0"/>
                <a:ea typeface="ＭＳ Ｐゴシック" charset="0"/>
                <a:cs typeface="Arial" pitchFamily="34" charset="0"/>
              </a:rPr>
              <a:t>this data &amp; analytics solution</a:t>
            </a:r>
            <a:r>
              <a:rPr lang="en-IN" sz="1100" dirty="0" smtClean="0">
                <a:latin typeface="Calibri" pitchFamily="34" charset="0"/>
                <a:ea typeface="ＭＳ Ｐゴシック" charset="0"/>
                <a:cs typeface="Arial" pitchFamily="34" charset="0"/>
              </a:rPr>
              <a:t> </a:t>
            </a:r>
            <a:r>
              <a:rPr lang="en-IN" sz="1100" dirty="0">
                <a:latin typeface="Calibri" pitchFamily="34" charset="0"/>
                <a:ea typeface="ＭＳ Ｐゴシック" charset="0"/>
                <a:cs typeface="Arial" pitchFamily="34" charset="0"/>
              </a:rPr>
              <a:t>in the next two years.</a:t>
            </a:r>
          </a:p>
          <a:p>
            <a:pPr marL="231775" indent="-228600">
              <a:lnSpc>
                <a:spcPts val="1600"/>
              </a:lnSpc>
              <a:spcBef>
                <a:spcPts val="600"/>
              </a:spcBef>
              <a:spcAft>
                <a:spcPts val="600"/>
              </a:spcAft>
              <a:buFont typeface="Wingdings" pitchFamily="2" charset="2"/>
              <a:buChar char="§"/>
              <a:tabLst>
                <a:tab pos="360000" algn="l"/>
              </a:tabLst>
            </a:pPr>
            <a:r>
              <a:rPr lang="en-IN" sz="1100" dirty="0">
                <a:latin typeface="Calibri" pitchFamily="34" charset="0"/>
                <a:ea typeface="ＭＳ Ｐゴシック" charset="0"/>
                <a:cs typeface="Arial" pitchFamily="34" charset="0"/>
              </a:rPr>
              <a:t>About </a:t>
            </a:r>
            <a:r>
              <a:rPr lang="en-IN" sz="1100" dirty="0" smtClean="0">
                <a:latin typeface="Calibri" pitchFamily="34" charset="0"/>
                <a:ea typeface="ＭＳ Ｐゴシック" charset="0"/>
                <a:cs typeface="Arial" pitchFamily="34" charset="0"/>
              </a:rPr>
              <a:t>53</a:t>
            </a:r>
            <a:r>
              <a:rPr lang="en-US" sz="1100" dirty="0" smtClean="0">
                <a:latin typeface="Calibri" pitchFamily="34" charset="0"/>
                <a:ea typeface="ＭＳ Ｐゴシック" charset="0"/>
                <a:cs typeface="Arial" pitchFamily="34" charset="0"/>
              </a:rPr>
              <a:t>% claim </a:t>
            </a:r>
            <a:r>
              <a:rPr lang="en-US" sz="1100" dirty="0">
                <a:latin typeface="Calibri" pitchFamily="34" charset="0"/>
                <a:ea typeface="ＭＳ Ｐゴシック" charset="0"/>
                <a:cs typeface="Arial" pitchFamily="34" charset="0"/>
              </a:rPr>
              <a:t>that their enterprises </a:t>
            </a:r>
            <a:r>
              <a:rPr lang="en-IN" sz="1100" dirty="0">
                <a:latin typeface="Calibri" pitchFamily="34" charset="0"/>
                <a:ea typeface="ＭＳ Ｐゴシック" charset="0"/>
                <a:cs typeface="Arial" pitchFamily="34" charset="0"/>
              </a:rPr>
              <a:t>have already invested in </a:t>
            </a:r>
            <a:r>
              <a:rPr lang="en-IN" sz="1100" dirty="0" smtClean="0">
                <a:latin typeface="Calibri" pitchFamily="34" charset="0"/>
                <a:ea typeface="ＭＳ Ｐゴシック" charset="0"/>
                <a:cs typeface="Arial" pitchFamily="34" charset="0"/>
              </a:rPr>
              <a:t>‘business intelligence’ </a:t>
            </a:r>
            <a:r>
              <a:rPr lang="en-IN" sz="1100" dirty="0">
                <a:latin typeface="Calibri" pitchFamily="34" charset="0"/>
                <a:ea typeface="ＭＳ Ｐゴシック" charset="0"/>
                <a:cs typeface="Arial" pitchFamily="34" charset="0"/>
              </a:rPr>
              <a:t>as a data &amp; analytics solution</a:t>
            </a:r>
            <a:r>
              <a:rPr lang="en-IN" sz="1100" dirty="0" smtClean="0">
                <a:latin typeface="Calibri" pitchFamily="34" charset="0"/>
                <a:ea typeface="ＭＳ Ｐゴシック" charset="0"/>
                <a:cs typeface="Arial" pitchFamily="34" charset="0"/>
              </a:rPr>
              <a:t>, </a:t>
            </a:r>
            <a:r>
              <a:rPr lang="en-IN" sz="1100" dirty="0">
                <a:latin typeface="Calibri" pitchFamily="34" charset="0"/>
                <a:ea typeface="ＭＳ Ｐゴシック" charset="0"/>
                <a:cs typeface="Arial" pitchFamily="34" charset="0"/>
              </a:rPr>
              <a:t>while </a:t>
            </a:r>
            <a:r>
              <a:rPr lang="en-IN" sz="1100" dirty="0" smtClean="0">
                <a:latin typeface="Calibri" pitchFamily="34" charset="0"/>
                <a:ea typeface="ＭＳ Ｐゴシック" charset="0"/>
                <a:cs typeface="Arial" pitchFamily="34" charset="0"/>
              </a:rPr>
              <a:t>58% consider </a:t>
            </a:r>
            <a:r>
              <a:rPr lang="en-IN" sz="1100" dirty="0">
                <a:latin typeface="Calibri" pitchFamily="34" charset="0"/>
                <a:ea typeface="ＭＳ Ｐゴシック" charset="0"/>
                <a:cs typeface="Arial" pitchFamily="34" charset="0"/>
              </a:rPr>
              <a:t>that their enterprises would </a:t>
            </a:r>
            <a:r>
              <a:rPr lang="en-IN" sz="1100" dirty="0" smtClean="0">
                <a:latin typeface="Calibri" pitchFamily="34" charset="0"/>
                <a:ea typeface="ＭＳ Ｐゴシック" charset="0"/>
                <a:cs typeface="Arial" pitchFamily="34" charset="0"/>
              </a:rPr>
              <a:t>invest in </a:t>
            </a:r>
            <a:r>
              <a:rPr lang="en-IN" sz="1100" dirty="0">
                <a:latin typeface="Calibri" pitchFamily="34" charset="0"/>
                <a:ea typeface="ＭＳ Ｐゴシック" charset="0"/>
                <a:cs typeface="Arial" pitchFamily="34" charset="0"/>
              </a:rPr>
              <a:t>this </a:t>
            </a:r>
            <a:r>
              <a:rPr lang="en-IN" sz="1100" dirty="0" smtClean="0">
                <a:latin typeface="Calibri" pitchFamily="34" charset="0"/>
                <a:ea typeface="ＭＳ Ｐゴシック" charset="0"/>
                <a:cs typeface="Arial" pitchFamily="34" charset="0"/>
              </a:rPr>
              <a:t>data </a:t>
            </a:r>
            <a:r>
              <a:rPr lang="en-IN" sz="1100" dirty="0">
                <a:latin typeface="Calibri" pitchFamily="34" charset="0"/>
                <a:ea typeface="ＭＳ Ｐゴシック" charset="0"/>
                <a:cs typeface="Arial" pitchFamily="34" charset="0"/>
              </a:rPr>
              <a:t>&amp; analytics solution</a:t>
            </a:r>
            <a:r>
              <a:rPr lang="en-IN" sz="1100" dirty="0" smtClean="0">
                <a:latin typeface="Calibri" pitchFamily="34" charset="0"/>
                <a:ea typeface="ＭＳ Ｐゴシック" charset="0"/>
                <a:cs typeface="Arial" pitchFamily="34" charset="0"/>
              </a:rPr>
              <a:t> in </a:t>
            </a:r>
            <a:r>
              <a:rPr lang="en-IN" sz="1100" dirty="0">
                <a:latin typeface="Calibri" pitchFamily="34" charset="0"/>
                <a:ea typeface="ＭＳ Ｐゴシック" charset="0"/>
                <a:cs typeface="Arial" pitchFamily="34" charset="0"/>
              </a:rPr>
              <a:t>the next two years. </a:t>
            </a:r>
          </a:p>
          <a:p>
            <a:pPr marL="231775" indent="-228600">
              <a:lnSpc>
                <a:spcPts val="1600"/>
              </a:lnSpc>
              <a:spcBef>
                <a:spcPts val="600"/>
              </a:spcBef>
              <a:spcAft>
                <a:spcPts val="600"/>
              </a:spcAft>
              <a:buFont typeface="Wingdings" pitchFamily="2" charset="2"/>
              <a:buChar char="§"/>
              <a:tabLst>
                <a:tab pos="360000" algn="l"/>
              </a:tabLst>
            </a:pPr>
            <a:r>
              <a:rPr lang="en-IN" sz="1100" dirty="0">
                <a:latin typeface="Calibri" pitchFamily="34" charset="0"/>
                <a:ea typeface="ＭＳ Ｐゴシック" charset="0"/>
                <a:cs typeface="Arial" pitchFamily="34" charset="0"/>
              </a:rPr>
              <a:t>About </a:t>
            </a:r>
            <a:r>
              <a:rPr lang="en-IN" sz="1100" dirty="0" smtClean="0">
                <a:latin typeface="Calibri" pitchFamily="34" charset="0"/>
                <a:ea typeface="ＭＳ Ｐゴシック" charset="0"/>
                <a:cs typeface="Arial" pitchFamily="34" charset="0"/>
              </a:rPr>
              <a:t>55</a:t>
            </a:r>
            <a:r>
              <a:rPr lang="en-US" sz="1100" dirty="0" smtClean="0">
                <a:latin typeface="Calibri" pitchFamily="34" charset="0"/>
                <a:ea typeface="ＭＳ Ｐゴシック" charset="0"/>
                <a:cs typeface="Arial" pitchFamily="34" charset="0"/>
              </a:rPr>
              <a:t>% consider </a:t>
            </a:r>
            <a:r>
              <a:rPr lang="en-US" sz="1100" dirty="0">
                <a:latin typeface="Calibri" pitchFamily="34" charset="0"/>
                <a:ea typeface="ＭＳ Ｐゴシック" charset="0"/>
                <a:cs typeface="Arial" pitchFamily="34" charset="0"/>
              </a:rPr>
              <a:t>that their enterprises </a:t>
            </a:r>
            <a:r>
              <a:rPr lang="en-IN" sz="1100" dirty="0">
                <a:latin typeface="Calibri" pitchFamily="34" charset="0"/>
                <a:ea typeface="ＭＳ Ｐゴシック" charset="0"/>
                <a:cs typeface="Arial" pitchFamily="34" charset="0"/>
              </a:rPr>
              <a:t>would consider investing in </a:t>
            </a:r>
            <a:r>
              <a:rPr lang="en-IN" sz="1100" dirty="0" smtClean="0">
                <a:latin typeface="Calibri" pitchFamily="34" charset="0"/>
                <a:ea typeface="ＭＳ Ｐゴシック" charset="0"/>
                <a:cs typeface="Arial" pitchFamily="34" charset="0"/>
              </a:rPr>
              <a:t>‘big data platform’ as </a:t>
            </a:r>
            <a:r>
              <a:rPr lang="en-IN" sz="1100" dirty="0">
                <a:latin typeface="Calibri" pitchFamily="34" charset="0"/>
                <a:ea typeface="ＭＳ Ｐゴシック" charset="0"/>
                <a:cs typeface="Arial" pitchFamily="34" charset="0"/>
              </a:rPr>
              <a:t>a </a:t>
            </a:r>
            <a:r>
              <a:rPr lang="en-IN" sz="1100" dirty="0" smtClean="0">
                <a:latin typeface="Calibri" pitchFamily="34" charset="0"/>
                <a:ea typeface="ＭＳ Ｐゴシック" charset="0"/>
                <a:cs typeface="Arial" pitchFamily="34" charset="0"/>
              </a:rPr>
              <a:t>data </a:t>
            </a:r>
            <a:r>
              <a:rPr lang="en-IN" sz="1100" dirty="0">
                <a:latin typeface="Calibri" pitchFamily="34" charset="0"/>
                <a:ea typeface="ＭＳ Ｐゴシック" charset="0"/>
                <a:cs typeface="Arial" pitchFamily="34" charset="0"/>
              </a:rPr>
              <a:t>&amp; analytics solution</a:t>
            </a:r>
            <a:r>
              <a:rPr lang="en-IN" sz="1100" dirty="0" smtClean="0">
                <a:latin typeface="Calibri" pitchFamily="34" charset="0"/>
                <a:ea typeface="ＭＳ Ｐゴシック" charset="0"/>
                <a:cs typeface="Arial" pitchFamily="34" charset="0"/>
              </a:rPr>
              <a:t> </a:t>
            </a:r>
            <a:r>
              <a:rPr lang="en-IN" sz="1100" dirty="0">
                <a:latin typeface="Calibri" pitchFamily="34" charset="0"/>
                <a:ea typeface="ＭＳ Ｐゴシック" charset="0"/>
                <a:cs typeface="Arial" pitchFamily="34" charset="0"/>
              </a:rPr>
              <a:t>in the next two years, while </a:t>
            </a:r>
            <a:r>
              <a:rPr lang="en-IN" sz="1100" dirty="0" smtClean="0">
                <a:latin typeface="Calibri" pitchFamily="34" charset="0"/>
                <a:ea typeface="ＭＳ Ｐゴシック" charset="0"/>
                <a:cs typeface="Arial" pitchFamily="34" charset="0"/>
              </a:rPr>
              <a:t>50</a:t>
            </a:r>
            <a:r>
              <a:rPr lang="en-IN" sz="1100" dirty="0">
                <a:latin typeface="Calibri" pitchFamily="34" charset="0"/>
                <a:ea typeface="ＭＳ Ｐゴシック" charset="0"/>
                <a:cs typeface="Arial" pitchFamily="34" charset="0"/>
              </a:rPr>
              <a:t>% </a:t>
            </a:r>
            <a:r>
              <a:rPr lang="en-IN" sz="1100" dirty="0" smtClean="0">
                <a:latin typeface="Calibri" pitchFamily="34" charset="0"/>
                <a:ea typeface="ＭＳ Ｐゴシック" charset="0"/>
                <a:cs typeface="Arial" pitchFamily="34" charset="0"/>
              </a:rPr>
              <a:t>claim </a:t>
            </a:r>
            <a:r>
              <a:rPr lang="en-IN" sz="1100" dirty="0">
                <a:latin typeface="Calibri" pitchFamily="34" charset="0"/>
                <a:ea typeface="ＭＳ Ｐゴシック" charset="0"/>
                <a:cs typeface="Arial" pitchFamily="34" charset="0"/>
              </a:rPr>
              <a:t>that their enterprises have already invested in this </a:t>
            </a:r>
            <a:r>
              <a:rPr lang="en-IN" sz="1100" dirty="0" smtClean="0">
                <a:latin typeface="Calibri" pitchFamily="34" charset="0"/>
                <a:ea typeface="ＭＳ Ｐゴシック" charset="0"/>
                <a:cs typeface="Arial" pitchFamily="34" charset="0"/>
              </a:rPr>
              <a:t>data </a:t>
            </a:r>
            <a:r>
              <a:rPr lang="en-IN" sz="1100" dirty="0">
                <a:latin typeface="Calibri" pitchFamily="34" charset="0"/>
                <a:ea typeface="ＭＳ Ｐゴシック" charset="0"/>
                <a:cs typeface="Arial" pitchFamily="34" charset="0"/>
              </a:rPr>
              <a:t>&amp; analytics solution</a:t>
            </a:r>
            <a:r>
              <a:rPr lang="en-IN" sz="1100" dirty="0" smtClean="0">
                <a:latin typeface="Calibri" pitchFamily="34" charset="0"/>
                <a:ea typeface="ＭＳ Ｐゴシック" charset="0"/>
                <a:cs typeface="Arial" pitchFamily="34" charset="0"/>
              </a:rPr>
              <a:t>.</a:t>
            </a:r>
            <a:endParaRPr lang="en-IN" sz="1100" dirty="0">
              <a:latin typeface="Calibri" pitchFamily="34" charset="0"/>
              <a:ea typeface="ＭＳ Ｐゴシック" charset="0"/>
              <a:cs typeface="Arial" pitchFamily="34" charset="0"/>
            </a:endParaRPr>
          </a:p>
          <a:p>
            <a:pPr marL="231775" indent="-228600">
              <a:lnSpc>
                <a:spcPts val="1600"/>
              </a:lnSpc>
              <a:spcBef>
                <a:spcPts val="600"/>
              </a:spcBef>
              <a:spcAft>
                <a:spcPts val="600"/>
              </a:spcAft>
              <a:buFont typeface="Wingdings" pitchFamily="2" charset="2"/>
              <a:buChar char="§"/>
              <a:tabLst>
                <a:tab pos="360000" algn="l"/>
              </a:tabLst>
            </a:pPr>
            <a:r>
              <a:rPr lang="en-IN" sz="1100" dirty="0">
                <a:latin typeface="Calibri" pitchFamily="34" charset="0"/>
                <a:ea typeface="ＭＳ Ｐゴシック" charset="0"/>
                <a:cs typeface="Arial" pitchFamily="34" charset="0"/>
              </a:rPr>
              <a:t>About </a:t>
            </a:r>
            <a:r>
              <a:rPr lang="en-IN" sz="1100" dirty="0" smtClean="0">
                <a:latin typeface="Calibri" pitchFamily="34" charset="0"/>
                <a:ea typeface="ＭＳ Ｐゴシック" charset="0"/>
                <a:cs typeface="Arial" pitchFamily="34" charset="0"/>
              </a:rPr>
              <a:t>52</a:t>
            </a:r>
            <a:r>
              <a:rPr lang="en-US" sz="1100" dirty="0" smtClean="0">
                <a:latin typeface="Calibri" pitchFamily="34" charset="0"/>
                <a:ea typeface="ＭＳ Ｐゴシック" charset="0"/>
                <a:cs typeface="Arial" pitchFamily="34" charset="0"/>
              </a:rPr>
              <a:t>% consider </a:t>
            </a:r>
            <a:r>
              <a:rPr lang="en-US" sz="1100" dirty="0">
                <a:latin typeface="Calibri" pitchFamily="34" charset="0"/>
                <a:ea typeface="ＭＳ Ｐゴシック" charset="0"/>
                <a:cs typeface="Arial" pitchFamily="34" charset="0"/>
              </a:rPr>
              <a:t>that their enterprises would </a:t>
            </a:r>
            <a:r>
              <a:rPr lang="en-US" sz="1100" dirty="0" smtClean="0">
                <a:latin typeface="Calibri" pitchFamily="34" charset="0"/>
                <a:ea typeface="ＭＳ Ｐゴシック" charset="0"/>
                <a:cs typeface="Arial" pitchFamily="34" charset="0"/>
              </a:rPr>
              <a:t>invest in</a:t>
            </a:r>
            <a:r>
              <a:rPr lang="en-IN" sz="1100" dirty="0" smtClean="0">
                <a:latin typeface="Calibri" pitchFamily="34" charset="0"/>
                <a:ea typeface="ＭＳ Ｐゴシック" charset="0"/>
                <a:cs typeface="Arial" pitchFamily="34" charset="0"/>
              </a:rPr>
              <a:t> ‘chatbots, machine learning, deep learning’ as </a:t>
            </a:r>
            <a:r>
              <a:rPr lang="en-IN" sz="1100" dirty="0">
                <a:latin typeface="Calibri" pitchFamily="34" charset="0"/>
                <a:ea typeface="ＭＳ Ｐゴシック" charset="0"/>
                <a:cs typeface="Arial" pitchFamily="34" charset="0"/>
              </a:rPr>
              <a:t>a </a:t>
            </a:r>
            <a:r>
              <a:rPr lang="en-IN" sz="1100" dirty="0" smtClean="0">
                <a:latin typeface="Calibri" pitchFamily="34" charset="0"/>
                <a:ea typeface="ＭＳ Ｐゴシック" charset="0"/>
                <a:cs typeface="Arial" pitchFamily="34" charset="0"/>
              </a:rPr>
              <a:t>data </a:t>
            </a:r>
            <a:r>
              <a:rPr lang="en-IN" sz="1100" dirty="0">
                <a:latin typeface="Calibri" pitchFamily="34" charset="0"/>
                <a:ea typeface="ＭＳ Ｐゴシック" charset="0"/>
                <a:cs typeface="Arial" pitchFamily="34" charset="0"/>
              </a:rPr>
              <a:t>&amp; analytics solution</a:t>
            </a:r>
            <a:r>
              <a:rPr lang="en-IN" sz="1100" dirty="0" smtClean="0">
                <a:latin typeface="Calibri" pitchFamily="34" charset="0"/>
                <a:ea typeface="ＭＳ Ｐゴシック" charset="0"/>
                <a:cs typeface="Arial" pitchFamily="34" charset="0"/>
              </a:rPr>
              <a:t> </a:t>
            </a:r>
            <a:r>
              <a:rPr lang="en-IN" sz="1100" dirty="0">
                <a:latin typeface="Calibri" pitchFamily="34" charset="0"/>
                <a:ea typeface="ＭＳ Ｐゴシック" charset="0"/>
                <a:cs typeface="Arial" pitchFamily="34" charset="0"/>
              </a:rPr>
              <a:t>in the next two years, while </a:t>
            </a:r>
            <a:r>
              <a:rPr lang="en-IN" sz="1100" dirty="0" smtClean="0">
                <a:latin typeface="Calibri" pitchFamily="34" charset="0"/>
                <a:ea typeface="ＭＳ Ｐゴシック" charset="0"/>
                <a:cs typeface="Arial" pitchFamily="34" charset="0"/>
              </a:rPr>
              <a:t>44% claim </a:t>
            </a:r>
            <a:r>
              <a:rPr lang="en-IN" sz="1100" dirty="0">
                <a:latin typeface="Calibri" pitchFamily="34" charset="0"/>
                <a:ea typeface="ＭＳ Ｐゴシック" charset="0"/>
                <a:cs typeface="Arial" pitchFamily="34" charset="0"/>
              </a:rPr>
              <a:t>that their enterprise have already invested in this </a:t>
            </a:r>
            <a:r>
              <a:rPr lang="en-IN" sz="1100" dirty="0" smtClean="0">
                <a:latin typeface="Calibri" pitchFamily="34" charset="0"/>
                <a:ea typeface="ＭＳ Ｐゴシック" charset="0"/>
                <a:cs typeface="Arial" pitchFamily="34" charset="0"/>
              </a:rPr>
              <a:t>data </a:t>
            </a:r>
            <a:r>
              <a:rPr lang="en-IN" sz="1100" dirty="0">
                <a:latin typeface="Calibri" pitchFamily="34" charset="0"/>
                <a:ea typeface="ＭＳ Ｐゴシック" charset="0"/>
                <a:cs typeface="Arial" pitchFamily="34" charset="0"/>
              </a:rPr>
              <a:t>&amp; analytics solution</a:t>
            </a:r>
            <a:r>
              <a:rPr lang="en-IN" sz="1100" dirty="0" smtClean="0">
                <a:latin typeface="Calibri" pitchFamily="34" charset="0"/>
                <a:ea typeface="ＭＳ Ｐゴシック" charset="0"/>
                <a:cs typeface="Arial" pitchFamily="34" charset="0"/>
              </a:rPr>
              <a:t>.</a:t>
            </a:r>
            <a:r>
              <a:rPr lang="en-IN" sz="1100" dirty="0" smtClean="0">
                <a:solidFill>
                  <a:srgbClr val="FF0000"/>
                </a:solidFill>
                <a:latin typeface="Calibri" pitchFamily="34" charset="0"/>
                <a:ea typeface="ＭＳ Ｐゴシック" charset="0"/>
                <a:cs typeface="Arial" pitchFamily="34" charset="0"/>
              </a:rPr>
              <a:t> </a:t>
            </a:r>
            <a:endParaRPr lang="en-IN" sz="1100" dirty="0">
              <a:solidFill>
                <a:srgbClr val="FF0000"/>
              </a:solidFill>
              <a:latin typeface="Calibri" pitchFamily="34" charset="0"/>
              <a:ea typeface="ＭＳ Ｐゴシック" charset="0"/>
              <a:cs typeface="Arial" pitchFamily="34" charset="0"/>
            </a:endParaRPr>
          </a:p>
        </p:txBody>
      </p:sp>
      <p:sp>
        <p:nvSpPr>
          <p:cNvPr id="14" name="Title 1"/>
          <p:cNvSpPr txBox="1">
            <a:spLocks/>
          </p:cNvSpPr>
          <p:nvPr/>
        </p:nvSpPr>
        <p:spPr>
          <a:xfrm>
            <a:off x="91440" y="800231"/>
            <a:ext cx="9264896" cy="725914"/>
          </a:xfrm>
          <a:prstGeom prst="rect">
            <a:avLst/>
          </a:prstGeom>
        </p:spPr>
        <p:txBody>
          <a:bodyPr vert="horz" lIns="91440" tIns="45720" rIns="91440" bIns="45720" rtlCol="0" anchor="ctr">
            <a:normAutofit/>
          </a:bodyPr>
          <a:lstStyle/>
          <a:p>
            <a:pPr>
              <a:spcBef>
                <a:spcPct val="0"/>
              </a:spcBef>
              <a:defRPr/>
            </a:pPr>
            <a:r>
              <a:rPr lang="en-US" sz="1600" b="1" dirty="0">
                <a:solidFill>
                  <a:schemeClr val="accent5"/>
                </a:solidFill>
                <a:latin typeface="Calibri" pitchFamily="34" charset="0"/>
                <a:cs typeface="Arial" pitchFamily="34" charset="0"/>
              </a:rPr>
              <a:t>Data management (warehousing/marts) is the data and analytics </a:t>
            </a:r>
            <a:r>
              <a:rPr lang="en-US" sz="1600" b="1" dirty="0" smtClean="0">
                <a:solidFill>
                  <a:schemeClr val="accent5"/>
                </a:solidFill>
                <a:latin typeface="Calibri" pitchFamily="34" charset="0"/>
                <a:cs typeface="Arial" pitchFamily="34" charset="0"/>
              </a:rPr>
              <a:t>solution that </a:t>
            </a:r>
            <a:r>
              <a:rPr lang="en-US" sz="1600" b="1" dirty="0">
                <a:solidFill>
                  <a:schemeClr val="accent5"/>
                </a:solidFill>
                <a:latin typeface="Calibri" pitchFamily="34" charset="0"/>
                <a:cs typeface="Arial" pitchFamily="34" charset="0"/>
              </a:rPr>
              <a:t>most enterprises have </a:t>
            </a:r>
            <a:r>
              <a:rPr lang="en-US" sz="1600" b="1" dirty="0" smtClean="0">
                <a:solidFill>
                  <a:schemeClr val="accent5"/>
                </a:solidFill>
                <a:latin typeface="Calibri" pitchFamily="34" charset="0"/>
                <a:cs typeface="Arial" pitchFamily="34" charset="0"/>
              </a:rPr>
              <a:t>already invested in, and will </a:t>
            </a:r>
            <a:r>
              <a:rPr lang="en-US" sz="1600" b="1" dirty="0">
                <a:solidFill>
                  <a:schemeClr val="accent5"/>
                </a:solidFill>
                <a:latin typeface="Calibri" pitchFamily="34" charset="0"/>
                <a:cs typeface="Arial" pitchFamily="34" charset="0"/>
              </a:rPr>
              <a:t>be </a:t>
            </a:r>
            <a:r>
              <a:rPr lang="en-US" sz="1600" b="1" dirty="0" smtClean="0">
                <a:solidFill>
                  <a:schemeClr val="accent5"/>
                </a:solidFill>
                <a:latin typeface="Calibri" pitchFamily="34" charset="0"/>
                <a:cs typeface="Arial" pitchFamily="34" charset="0"/>
              </a:rPr>
              <a:t>the popular investment target </a:t>
            </a:r>
            <a:r>
              <a:rPr lang="en-US" sz="1600" b="1" dirty="0">
                <a:solidFill>
                  <a:schemeClr val="accent5"/>
                </a:solidFill>
                <a:latin typeface="Calibri" pitchFamily="34" charset="0"/>
                <a:cs typeface="Arial" pitchFamily="34" charset="0"/>
              </a:rPr>
              <a:t>in next two years</a:t>
            </a:r>
            <a:endParaRPr lang="en-US" sz="1600" b="1" dirty="0">
              <a:solidFill>
                <a:schemeClr val="accent5"/>
              </a:solidFill>
              <a:latin typeface="Calibri (Headings)"/>
              <a:ea typeface="Rubik Light" charset="0"/>
              <a:cs typeface="Rubik Light" charset="0"/>
            </a:endParaRPr>
          </a:p>
        </p:txBody>
      </p:sp>
      <p:sp>
        <p:nvSpPr>
          <p:cNvPr id="9" name="Rectangle 8"/>
          <p:cNvSpPr/>
          <p:nvPr/>
        </p:nvSpPr>
        <p:spPr>
          <a:xfrm>
            <a:off x="173735" y="1633342"/>
            <a:ext cx="5122659" cy="46526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6" name="Title 1"/>
          <p:cNvSpPr txBox="1">
            <a:spLocks/>
          </p:cNvSpPr>
          <p:nvPr/>
        </p:nvSpPr>
        <p:spPr>
          <a:xfrm>
            <a:off x="0" y="13389"/>
            <a:ext cx="9352644" cy="752156"/>
          </a:xfrm>
          <a:prstGeom prst="rect">
            <a:avLst/>
          </a:prstGeom>
        </p:spPr>
        <p:txBody>
          <a:bodyPr vert="horz" lIns="91440" tIns="45720" rIns="91440" bIns="45720" rtlCol="0" anchor="ctr">
            <a:normAutofit/>
          </a:bodyPr>
          <a:lstStyle/>
          <a:p>
            <a:pPr>
              <a:spcBef>
                <a:spcPct val="0"/>
              </a:spcBef>
              <a:defRPr/>
            </a:pPr>
            <a:r>
              <a:rPr lang="en-US" b="1" dirty="0">
                <a:solidFill>
                  <a:schemeClr val="bg1"/>
                </a:solidFill>
                <a:latin typeface="Calibri" pitchFamily="34" charset="0"/>
                <a:cs typeface="Arial" pitchFamily="34" charset="0"/>
              </a:rPr>
              <a:t>Enterprise investment priority for data and analytics solutions - Now </a:t>
            </a:r>
            <a:r>
              <a:rPr lang="en-US" b="1" dirty="0" smtClean="0">
                <a:solidFill>
                  <a:schemeClr val="bg1"/>
                </a:solidFill>
                <a:latin typeface="Calibri" pitchFamily="34" charset="0"/>
                <a:cs typeface="Arial" pitchFamily="34" charset="0"/>
              </a:rPr>
              <a:t>vs. </a:t>
            </a:r>
            <a:r>
              <a:rPr lang="en-US" b="1" dirty="0">
                <a:solidFill>
                  <a:schemeClr val="bg1"/>
                </a:solidFill>
                <a:latin typeface="Calibri" pitchFamily="34" charset="0"/>
                <a:cs typeface="Arial" pitchFamily="34" charset="0"/>
              </a:rPr>
              <a:t>next </a:t>
            </a:r>
            <a:r>
              <a:rPr lang="en-US" b="1" dirty="0" smtClean="0">
                <a:solidFill>
                  <a:schemeClr val="bg1"/>
                </a:solidFill>
                <a:latin typeface="Calibri" pitchFamily="34" charset="0"/>
                <a:cs typeface="Arial" pitchFamily="34" charset="0"/>
              </a:rPr>
              <a:t>two years</a:t>
            </a:r>
            <a:endParaRPr lang="en-US" b="1" dirty="0">
              <a:solidFill>
                <a:schemeClr val="bg1"/>
              </a:solidFill>
              <a:latin typeface="Calibri" pitchFamily="34" charset="0"/>
              <a:cs typeface="Arial" pitchFamily="34" charset="0"/>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93" y="1686132"/>
            <a:ext cx="4752975"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2112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3734" y="1021278"/>
            <a:ext cx="9528405" cy="51052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11" name="Title 1"/>
          <p:cNvSpPr txBox="1">
            <a:spLocks/>
          </p:cNvSpPr>
          <p:nvPr/>
        </p:nvSpPr>
        <p:spPr>
          <a:xfrm>
            <a:off x="0" y="13388"/>
            <a:ext cx="9824484" cy="730891"/>
          </a:xfrm>
          <a:prstGeom prst="rect">
            <a:avLst/>
          </a:prstGeom>
        </p:spPr>
        <p:txBody>
          <a:bodyPr vert="horz" lIns="91440" tIns="45720" rIns="91440" bIns="45720" rtlCol="0" anchor="ctr">
            <a:normAutofit/>
          </a:bodyPr>
          <a:lstStyle/>
          <a:p>
            <a:pPr>
              <a:spcBef>
                <a:spcPct val="0"/>
              </a:spcBef>
              <a:defRPr/>
            </a:pPr>
            <a:r>
              <a:rPr lang="en-US" b="1" dirty="0">
                <a:solidFill>
                  <a:schemeClr val="bg1"/>
                </a:solidFill>
                <a:latin typeface="Calibri" pitchFamily="34" charset="0"/>
                <a:cs typeface="Arial" pitchFamily="34" charset="0"/>
              </a:rPr>
              <a:t>Enterprise investment priority for </a:t>
            </a:r>
            <a:r>
              <a:rPr lang="en-US" b="1" dirty="0" smtClean="0">
                <a:solidFill>
                  <a:schemeClr val="bg1"/>
                </a:solidFill>
                <a:latin typeface="Calibri" pitchFamily="34" charset="0"/>
                <a:cs typeface="Arial" pitchFamily="34" charset="0"/>
              </a:rPr>
              <a:t>data center and virtualization services - </a:t>
            </a:r>
            <a:r>
              <a:rPr lang="en-US" b="1" dirty="0">
                <a:solidFill>
                  <a:schemeClr val="bg1"/>
                </a:solidFill>
                <a:latin typeface="Calibri" pitchFamily="34" charset="0"/>
                <a:cs typeface="Arial" pitchFamily="34" charset="0"/>
              </a:rPr>
              <a:t>Now </a:t>
            </a:r>
            <a:r>
              <a:rPr lang="en-US" b="1" dirty="0" smtClean="0">
                <a:solidFill>
                  <a:schemeClr val="bg1"/>
                </a:solidFill>
                <a:latin typeface="Calibri" pitchFamily="34" charset="0"/>
                <a:cs typeface="Arial" pitchFamily="34" charset="0"/>
              </a:rPr>
              <a:t>vs. </a:t>
            </a:r>
            <a:r>
              <a:rPr lang="en-US" b="1" dirty="0">
                <a:solidFill>
                  <a:schemeClr val="bg1"/>
                </a:solidFill>
                <a:latin typeface="Calibri" pitchFamily="34" charset="0"/>
                <a:cs typeface="Arial" pitchFamily="34" charset="0"/>
              </a:rPr>
              <a:t>next </a:t>
            </a:r>
            <a:r>
              <a:rPr lang="en-US" b="1" dirty="0" smtClean="0">
                <a:solidFill>
                  <a:schemeClr val="bg1"/>
                </a:solidFill>
                <a:latin typeface="Calibri" pitchFamily="34" charset="0"/>
                <a:cs typeface="Arial" pitchFamily="34" charset="0"/>
              </a:rPr>
              <a:t>two years (1/2)</a:t>
            </a:r>
            <a:endParaRPr lang="en-US" b="1" dirty="0">
              <a:solidFill>
                <a:schemeClr val="bg1"/>
              </a:solidFill>
              <a:latin typeface="Calibri" pitchFamily="34" charset="0"/>
              <a:cs typeface="Arial" pitchFamily="34" charset="0"/>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122628"/>
            <a:ext cx="9324975"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2562446" y="2690036"/>
            <a:ext cx="10633" cy="160551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49432" y="2690036"/>
            <a:ext cx="10633" cy="160551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4054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3388"/>
            <a:ext cx="9352644" cy="730891"/>
          </a:xfrm>
          <a:prstGeom prst="rect">
            <a:avLst/>
          </a:prstGeom>
        </p:spPr>
        <p:txBody>
          <a:bodyPr vert="horz" lIns="91440" tIns="45720" rIns="91440" bIns="45720" rtlCol="0" anchor="ctr">
            <a:normAutofit/>
          </a:bodyPr>
          <a:lstStyle/>
          <a:p>
            <a:pPr>
              <a:spcBef>
                <a:spcPct val="0"/>
              </a:spcBef>
              <a:defRPr/>
            </a:pPr>
            <a:r>
              <a:rPr lang="en-US" b="1" dirty="0">
                <a:solidFill>
                  <a:schemeClr val="bg1"/>
                </a:solidFill>
                <a:latin typeface="Calibri" pitchFamily="34" charset="0"/>
                <a:cs typeface="Arial" pitchFamily="34" charset="0"/>
              </a:rPr>
              <a:t>Enterprise investment priority for data center and virtualization services - Now </a:t>
            </a:r>
            <a:r>
              <a:rPr lang="en-US" b="1" dirty="0" smtClean="0">
                <a:solidFill>
                  <a:schemeClr val="bg1"/>
                </a:solidFill>
                <a:latin typeface="Calibri" pitchFamily="34" charset="0"/>
                <a:cs typeface="Arial" pitchFamily="34" charset="0"/>
              </a:rPr>
              <a:t>vs. </a:t>
            </a:r>
            <a:r>
              <a:rPr lang="en-US" b="1" dirty="0">
                <a:solidFill>
                  <a:schemeClr val="bg1"/>
                </a:solidFill>
                <a:latin typeface="Calibri" pitchFamily="34" charset="0"/>
                <a:cs typeface="Arial" pitchFamily="34" charset="0"/>
              </a:rPr>
              <a:t>next </a:t>
            </a:r>
            <a:r>
              <a:rPr lang="en-US" b="1" dirty="0" smtClean="0">
                <a:solidFill>
                  <a:schemeClr val="bg1"/>
                </a:solidFill>
                <a:latin typeface="Calibri" pitchFamily="34" charset="0"/>
                <a:cs typeface="Arial" pitchFamily="34" charset="0"/>
              </a:rPr>
              <a:t>two years (2/2</a:t>
            </a:r>
            <a:r>
              <a:rPr lang="en-US" b="1" dirty="0">
                <a:solidFill>
                  <a:schemeClr val="bg1"/>
                </a:solidFill>
                <a:latin typeface="Calibri" pitchFamily="34" charset="0"/>
                <a:cs typeface="Arial" pitchFamily="34" charset="0"/>
              </a:rPr>
              <a:t>)</a:t>
            </a:r>
          </a:p>
        </p:txBody>
      </p:sp>
      <p:sp>
        <p:nvSpPr>
          <p:cNvPr id="8" name="Rectangle 7"/>
          <p:cNvSpPr/>
          <p:nvPr/>
        </p:nvSpPr>
        <p:spPr>
          <a:xfrm>
            <a:off x="237505" y="1792722"/>
            <a:ext cx="9262754" cy="3767698"/>
          </a:xfrm>
          <a:prstGeom prst="rect">
            <a:avLst/>
          </a:prstGeom>
        </p:spPr>
        <p:txBody>
          <a:bodyPr wrap="square">
            <a:spAutoFit/>
          </a:bodyPr>
          <a:lstStyle/>
          <a:p>
            <a:pPr marL="231775" indent="-231775">
              <a:lnSpc>
                <a:spcPct val="150000"/>
              </a:lnSpc>
              <a:spcBef>
                <a:spcPts val="200"/>
              </a:spcBef>
              <a:spcAft>
                <a:spcPts val="300"/>
              </a:spcAft>
              <a:buFont typeface="Wingdings" pitchFamily="2" charset="2"/>
              <a:buChar char="§"/>
              <a:tabLst>
                <a:tab pos="360000" algn="l"/>
              </a:tabLst>
            </a:pPr>
            <a:r>
              <a:rPr lang="en-IN" sz="1100" dirty="0">
                <a:latin typeface="Calibri" pitchFamily="34" charset="0"/>
                <a:ea typeface="ＭＳ Ｐゴシック" charset="0"/>
                <a:cs typeface="Arial" pitchFamily="34" charset="0"/>
              </a:rPr>
              <a:t>According to </a:t>
            </a:r>
            <a:r>
              <a:rPr lang="en-IN" sz="1100" dirty="0" err="1">
                <a:latin typeface="Calibri" pitchFamily="34" charset="0"/>
                <a:ea typeface="ＭＳ Ｐゴシック" charset="0"/>
                <a:cs typeface="Arial" pitchFamily="34" charset="0"/>
              </a:rPr>
              <a:t>GlobalData’s</a:t>
            </a:r>
            <a:r>
              <a:rPr lang="en-IN" sz="1100" dirty="0">
                <a:latin typeface="Calibri" pitchFamily="34" charset="0"/>
                <a:ea typeface="ＭＳ Ｐゴシック" charset="0"/>
                <a:cs typeface="Arial" pitchFamily="34" charset="0"/>
              </a:rPr>
              <a:t> survey, about 60</a:t>
            </a:r>
            <a:r>
              <a:rPr lang="en-US" sz="1100" dirty="0">
                <a:latin typeface="Calibri" pitchFamily="34" charset="0"/>
                <a:ea typeface="ＭＳ Ｐゴシック" charset="0"/>
                <a:cs typeface="Arial" pitchFamily="34" charset="0"/>
              </a:rPr>
              <a:t>% of respondents in </a:t>
            </a:r>
            <a:r>
              <a:rPr lang="en-US" sz="1100" dirty="0" smtClean="0">
                <a:latin typeface="Calibri" pitchFamily="34" charset="0"/>
                <a:ea typeface="ＭＳ Ｐゴシック" charset="0"/>
                <a:cs typeface="Arial" pitchFamily="34" charset="0"/>
              </a:rPr>
              <a:t>Hong Kong </a:t>
            </a:r>
            <a:r>
              <a:rPr lang="en-US" sz="1100" dirty="0">
                <a:latin typeface="Calibri" pitchFamily="34" charset="0"/>
                <a:ea typeface="ＭＳ Ｐゴシック" charset="0"/>
                <a:cs typeface="Arial" pitchFamily="34" charset="0"/>
              </a:rPr>
              <a:t>confirm that their enterprises </a:t>
            </a:r>
            <a:r>
              <a:rPr lang="en-IN" sz="1100" dirty="0">
                <a:latin typeface="Calibri" pitchFamily="34" charset="0"/>
                <a:ea typeface="ＭＳ Ｐゴシック" charset="0"/>
                <a:cs typeface="Arial" pitchFamily="34" charset="0"/>
              </a:rPr>
              <a:t>have already invested in </a:t>
            </a:r>
            <a:r>
              <a:rPr lang="en-IN" sz="1100" dirty="0" smtClean="0">
                <a:latin typeface="Calibri" pitchFamily="34" charset="0"/>
                <a:ea typeface="ＭＳ Ｐゴシック" charset="0"/>
                <a:cs typeface="Arial" pitchFamily="34" charset="0"/>
              </a:rPr>
              <a:t>‘converged/hyper converged infrastructure</a:t>
            </a:r>
            <a:r>
              <a:rPr lang="en-US" sz="1100" dirty="0" smtClean="0">
                <a:latin typeface="Calibri" pitchFamily="34" charset="0"/>
                <a:ea typeface="ＭＳ Ｐゴシック" charset="0"/>
                <a:cs typeface="Arial" pitchFamily="34" charset="0"/>
              </a:rPr>
              <a:t>’ </a:t>
            </a:r>
            <a:r>
              <a:rPr lang="en-US" sz="1100" dirty="0">
                <a:latin typeface="Calibri" pitchFamily="34" charset="0"/>
                <a:ea typeface="ＭＳ Ｐゴシック" charset="0"/>
                <a:cs typeface="Arial" pitchFamily="34" charset="0"/>
              </a:rPr>
              <a:t>for data center &amp; virtualization services</a:t>
            </a:r>
            <a:r>
              <a:rPr lang="en-IN" sz="1100" dirty="0">
                <a:latin typeface="Calibri" pitchFamily="34" charset="0"/>
                <a:ea typeface="ＭＳ Ｐゴシック" charset="0"/>
                <a:cs typeface="Arial" pitchFamily="34" charset="0"/>
              </a:rPr>
              <a:t>, while </a:t>
            </a:r>
            <a:r>
              <a:rPr lang="en-IN" sz="1100" dirty="0" smtClean="0">
                <a:latin typeface="Calibri" pitchFamily="34" charset="0"/>
                <a:ea typeface="ＭＳ Ｐゴシック" charset="0"/>
                <a:cs typeface="Arial" pitchFamily="34" charset="0"/>
              </a:rPr>
              <a:t>57</a:t>
            </a:r>
            <a:r>
              <a:rPr lang="en-IN" sz="1100" dirty="0">
                <a:latin typeface="Calibri" pitchFamily="34" charset="0"/>
                <a:ea typeface="ＭＳ Ｐゴシック" charset="0"/>
                <a:cs typeface="Arial" pitchFamily="34" charset="0"/>
              </a:rPr>
              <a:t>% </a:t>
            </a:r>
            <a:r>
              <a:rPr lang="en-IN" sz="1100" dirty="0" smtClean="0">
                <a:latin typeface="Calibri" pitchFamily="34" charset="0"/>
                <a:ea typeface="ＭＳ Ｐゴシック" charset="0"/>
                <a:cs typeface="Arial" pitchFamily="34" charset="0"/>
              </a:rPr>
              <a:t>consider </a:t>
            </a:r>
            <a:r>
              <a:rPr lang="en-IN" sz="1100" dirty="0">
                <a:latin typeface="Calibri" pitchFamily="34" charset="0"/>
                <a:ea typeface="ＭＳ Ｐゴシック" charset="0"/>
                <a:cs typeface="Arial" pitchFamily="34" charset="0"/>
              </a:rPr>
              <a:t>that their enterprises would </a:t>
            </a:r>
            <a:r>
              <a:rPr lang="en-IN" sz="1100" dirty="0" smtClean="0">
                <a:latin typeface="Calibri" pitchFamily="34" charset="0"/>
                <a:ea typeface="ＭＳ Ｐゴシック" charset="0"/>
                <a:cs typeface="Arial" pitchFamily="34" charset="0"/>
              </a:rPr>
              <a:t>invest in </a:t>
            </a:r>
            <a:r>
              <a:rPr lang="en-IN" sz="1100" dirty="0">
                <a:latin typeface="Calibri" pitchFamily="34" charset="0"/>
                <a:ea typeface="ＭＳ Ｐゴシック" charset="0"/>
                <a:cs typeface="Arial" pitchFamily="34" charset="0"/>
              </a:rPr>
              <a:t>this hardware component in the next two years.</a:t>
            </a:r>
          </a:p>
          <a:p>
            <a:pPr marL="231775" indent="-231775">
              <a:lnSpc>
                <a:spcPct val="150000"/>
              </a:lnSpc>
              <a:spcBef>
                <a:spcPts val="200"/>
              </a:spcBef>
              <a:spcAft>
                <a:spcPts val="300"/>
              </a:spcAft>
              <a:buFont typeface="Wingdings" pitchFamily="2" charset="2"/>
              <a:buChar char="§"/>
              <a:tabLst>
                <a:tab pos="360000" algn="l"/>
              </a:tabLst>
            </a:pPr>
            <a:r>
              <a:rPr lang="en-IN" sz="1100" dirty="0">
                <a:latin typeface="Calibri" pitchFamily="34" charset="0"/>
                <a:ea typeface="ＭＳ Ｐゴシック" charset="0"/>
                <a:cs typeface="Arial" pitchFamily="34" charset="0"/>
              </a:rPr>
              <a:t>About </a:t>
            </a:r>
            <a:r>
              <a:rPr lang="en-IN" sz="1100" dirty="0" smtClean="0">
                <a:latin typeface="Calibri" pitchFamily="34" charset="0"/>
                <a:ea typeface="ＭＳ Ｐゴシック" charset="0"/>
                <a:cs typeface="Arial" pitchFamily="34" charset="0"/>
              </a:rPr>
              <a:t>58% </a:t>
            </a:r>
            <a:r>
              <a:rPr lang="en-US" sz="1100" dirty="0" smtClean="0">
                <a:latin typeface="Calibri" pitchFamily="34" charset="0"/>
                <a:ea typeface="ＭＳ Ｐゴシック" charset="0"/>
                <a:cs typeface="Arial" pitchFamily="34" charset="0"/>
              </a:rPr>
              <a:t>confirm </a:t>
            </a:r>
            <a:r>
              <a:rPr lang="en-US" sz="1100" dirty="0">
                <a:latin typeface="Calibri" pitchFamily="34" charset="0"/>
                <a:ea typeface="ＭＳ Ｐゴシック" charset="0"/>
                <a:cs typeface="Arial" pitchFamily="34" charset="0"/>
              </a:rPr>
              <a:t>that their enterprises have already invested in </a:t>
            </a:r>
            <a:r>
              <a:rPr lang="en-US" sz="1100" dirty="0" smtClean="0">
                <a:latin typeface="Calibri" pitchFamily="34" charset="0"/>
                <a:ea typeface="ＭＳ Ｐゴシック" charset="0"/>
                <a:cs typeface="Arial" pitchFamily="34" charset="0"/>
              </a:rPr>
              <a:t>‘all-flash/hybrid storage arrays’ </a:t>
            </a:r>
            <a:r>
              <a:rPr lang="en-US" sz="1100" dirty="0">
                <a:latin typeface="Calibri" pitchFamily="34" charset="0"/>
                <a:ea typeface="ＭＳ Ｐゴシック" charset="0"/>
                <a:cs typeface="Arial" pitchFamily="34" charset="0"/>
              </a:rPr>
              <a:t>for data center &amp; virtualization services, while </a:t>
            </a:r>
            <a:r>
              <a:rPr lang="en-US" sz="1100" dirty="0" smtClean="0">
                <a:latin typeface="Calibri" pitchFamily="34" charset="0"/>
                <a:ea typeface="ＭＳ Ｐゴシック" charset="0"/>
                <a:cs typeface="Arial" pitchFamily="34" charset="0"/>
              </a:rPr>
              <a:t>66% consider </a:t>
            </a:r>
            <a:r>
              <a:rPr lang="en-US" sz="1100" dirty="0">
                <a:latin typeface="Calibri" pitchFamily="34" charset="0"/>
                <a:ea typeface="ＭＳ Ｐゴシック" charset="0"/>
                <a:cs typeface="Arial" pitchFamily="34" charset="0"/>
              </a:rPr>
              <a:t>that their enterprises would </a:t>
            </a:r>
            <a:r>
              <a:rPr lang="en-US" sz="1100" dirty="0" smtClean="0">
                <a:latin typeface="Calibri" pitchFamily="34" charset="0"/>
                <a:ea typeface="ＭＳ Ｐゴシック" charset="0"/>
                <a:cs typeface="Arial" pitchFamily="34" charset="0"/>
              </a:rPr>
              <a:t>invest in </a:t>
            </a:r>
            <a:r>
              <a:rPr lang="en-US" sz="1100" dirty="0">
                <a:latin typeface="Calibri" pitchFamily="34" charset="0"/>
                <a:ea typeface="ＭＳ Ｐゴシック" charset="0"/>
                <a:cs typeface="Arial" pitchFamily="34" charset="0"/>
              </a:rPr>
              <a:t>this hardware component </a:t>
            </a:r>
            <a:r>
              <a:rPr lang="en-IN" sz="1100" dirty="0">
                <a:latin typeface="Calibri" pitchFamily="34" charset="0"/>
                <a:ea typeface="ＭＳ Ｐゴシック" charset="0"/>
                <a:cs typeface="Arial" pitchFamily="34" charset="0"/>
              </a:rPr>
              <a:t>in the next two years. </a:t>
            </a:r>
          </a:p>
          <a:p>
            <a:pPr marL="231775" lvl="1" indent="-231775">
              <a:lnSpc>
                <a:spcPct val="150000"/>
              </a:lnSpc>
              <a:spcBef>
                <a:spcPts val="200"/>
              </a:spcBef>
              <a:spcAft>
                <a:spcPts val="300"/>
              </a:spcAft>
              <a:buFont typeface="Wingdings" pitchFamily="2" charset="2"/>
              <a:buChar char="§"/>
              <a:tabLst>
                <a:tab pos="360000" algn="l"/>
              </a:tabLst>
            </a:pPr>
            <a:r>
              <a:rPr lang="en-US" sz="1100" dirty="0">
                <a:latin typeface="Calibri" pitchFamily="34" charset="0"/>
                <a:ea typeface="ＭＳ Ｐゴシック" charset="0"/>
                <a:cs typeface="Arial" pitchFamily="34" charset="0"/>
              </a:rPr>
              <a:t>With regard to software, about </a:t>
            </a:r>
            <a:r>
              <a:rPr lang="en-US" sz="1100" dirty="0" smtClean="0">
                <a:latin typeface="Calibri" pitchFamily="34" charset="0"/>
                <a:ea typeface="ＭＳ Ｐゴシック" charset="0"/>
                <a:cs typeface="Arial" pitchFamily="34" charset="0"/>
              </a:rPr>
              <a:t>61% confirm </a:t>
            </a:r>
            <a:r>
              <a:rPr lang="en-US" sz="1100" dirty="0">
                <a:latin typeface="Calibri" pitchFamily="34" charset="0"/>
                <a:ea typeface="ＭＳ Ｐゴシック" charset="0"/>
                <a:cs typeface="Arial" pitchFamily="34" charset="0"/>
              </a:rPr>
              <a:t>that their enterprises have already invested in </a:t>
            </a:r>
            <a:r>
              <a:rPr lang="en-US" sz="1100" dirty="0" smtClean="0">
                <a:latin typeface="Calibri" pitchFamily="34" charset="0"/>
                <a:ea typeface="ＭＳ Ｐゴシック" charset="0"/>
                <a:cs typeface="Arial" pitchFamily="34" charset="0"/>
              </a:rPr>
              <a:t>‘desktop </a:t>
            </a:r>
            <a:r>
              <a:rPr lang="en-US" sz="1100" dirty="0">
                <a:latin typeface="Calibri" pitchFamily="34" charset="0"/>
                <a:ea typeface="ＭＳ Ｐゴシック" charset="0"/>
                <a:cs typeface="Arial" pitchFamily="34" charset="0"/>
              </a:rPr>
              <a:t>virtualization‘, while </a:t>
            </a:r>
            <a:r>
              <a:rPr lang="en-US" sz="1100" dirty="0" smtClean="0">
                <a:latin typeface="Calibri" pitchFamily="34" charset="0"/>
                <a:ea typeface="ＭＳ Ｐゴシック" charset="0"/>
                <a:cs typeface="Arial" pitchFamily="34" charset="0"/>
              </a:rPr>
              <a:t>60</a:t>
            </a:r>
            <a:r>
              <a:rPr lang="en-US" sz="1100" dirty="0">
                <a:latin typeface="Calibri" pitchFamily="34" charset="0"/>
                <a:ea typeface="ＭＳ Ｐゴシック" charset="0"/>
                <a:cs typeface="Arial" pitchFamily="34" charset="0"/>
              </a:rPr>
              <a:t>% </a:t>
            </a:r>
            <a:r>
              <a:rPr lang="en-US" sz="1100" dirty="0" smtClean="0">
                <a:latin typeface="Calibri" pitchFamily="34" charset="0"/>
                <a:ea typeface="ＭＳ Ｐゴシック" charset="0"/>
                <a:cs typeface="Arial" pitchFamily="34" charset="0"/>
              </a:rPr>
              <a:t>consider </a:t>
            </a:r>
            <a:r>
              <a:rPr lang="en-US" sz="1100" dirty="0">
                <a:latin typeface="Calibri" pitchFamily="34" charset="0"/>
                <a:ea typeface="ＭＳ Ｐゴシック" charset="0"/>
                <a:cs typeface="Arial" pitchFamily="34" charset="0"/>
              </a:rPr>
              <a:t>that their enterprises would </a:t>
            </a:r>
            <a:r>
              <a:rPr lang="en-US" sz="1100" dirty="0" smtClean="0">
                <a:latin typeface="Calibri" pitchFamily="34" charset="0"/>
                <a:ea typeface="ＭＳ Ｐゴシック" charset="0"/>
                <a:cs typeface="Arial" pitchFamily="34" charset="0"/>
              </a:rPr>
              <a:t>invest in </a:t>
            </a:r>
            <a:r>
              <a:rPr lang="en-US" sz="1100" dirty="0">
                <a:latin typeface="Calibri" pitchFamily="34" charset="0"/>
                <a:ea typeface="ＭＳ Ｐゴシック" charset="0"/>
                <a:cs typeface="Arial" pitchFamily="34" charset="0"/>
              </a:rPr>
              <a:t>this software component in the next two years.</a:t>
            </a:r>
          </a:p>
          <a:p>
            <a:pPr marL="231775" lvl="1" indent="-228600">
              <a:lnSpc>
                <a:spcPts val="1900"/>
              </a:lnSpc>
              <a:spcBef>
                <a:spcPts val="500"/>
              </a:spcBef>
              <a:spcAft>
                <a:spcPts val="300"/>
              </a:spcAft>
              <a:buFont typeface="Wingdings" pitchFamily="2" charset="2"/>
              <a:buChar char="§"/>
              <a:tabLst>
                <a:tab pos="360000" algn="l"/>
              </a:tabLst>
            </a:pPr>
            <a:r>
              <a:rPr lang="en-US" sz="1100" dirty="0">
                <a:latin typeface="Calibri" pitchFamily="34" charset="0"/>
                <a:ea typeface="ＭＳ Ｐゴシック" charset="0"/>
                <a:cs typeface="Arial" pitchFamily="34" charset="0"/>
              </a:rPr>
              <a:t>About </a:t>
            </a:r>
            <a:r>
              <a:rPr lang="en-US" sz="1100" dirty="0" smtClean="0">
                <a:latin typeface="Calibri" pitchFamily="34" charset="0"/>
                <a:ea typeface="ＭＳ Ｐゴシック" charset="0"/>
                <a:cs typeface="Arial" pitchFamily="34" charset="0"/>
              </a:rPr>
              <a:t>63% consider </a:t>
            </a:r>
            <a:r>
              <a:rPr lang="en-US" sz="1100" dirty="0">
                <a:latin typeface="Calibri" pitchFamily="34" charset="0"/>
                <a:ea typeface="ＭＳ Ｐゴシック" charset="0"/>
                <a:cs typeface="Arial" pitchFamily="34" charset="0"/>
              </a:rPr>
              <a:t>that their enterprises would </a:t>
            </a:r>
            <a:r>
              <a:rPr lang="en-US" sz="1100" dirty="0" smtClean="0">
                <a:latin typeface="Calibri" pitchFamily="34" charset="0"/>
                <a:ea typeface="ＭＳ Ｐゴシック" charset="0"/>
                <a:cs typeface="Arial" pitchFamily="34" charset="0"/>
              </a:rPr>
              <a:t>invest in ‘storage </a:t>
            </a:r>
            <a:r>
              <a:rPr lang="en-US" sz="1100" dirty="0">
                <a:latin typeface="Calibri" pitchFamily="34" charset="0"/>
                <a:ea typeface="ＭＳ Ｐゴシック" charset="0"/>
                <a:cs typeface="Arial" pitchFamily="34" charset="0"/>
              </a:rPr>
              <a:t>virtualization’ in the next two years, while about </a:t>
            </a:r>
            <a:r>
              <a:rPr lang="en-US" sz="1100" dirty="0" smtClean="0">
                <a:latin typeface="Calibri" pitchFamily="34" charset="0"/>
                <a:ea typeface="ＭＳ Ｐゴシック" charset="0"/>
                <a:cs typeface="Arial" pitchFamily="34" charset="0"/>
              </a:rPr>
              <a:t>58% confirm </a:t>
            </a:r>
            <a:r>
              <a:rPr lang="en-US" sz="1100" dirty="0">
                <a:latin typeface="Calibri" pitchFamily="34" charset="0"/>
                <a:ea typeface="ＭＳ Ｐゴシック" charset="0"/>
                <a:cs typeface="Arial" pitchFamily="34" charset="0"/>
              </a:rPr>
              <a:t>that their enterprises have already </a:t>
            </a:r>
            <a:r>
              <a:rPr lang="en-US" sz="1100" dirty="0" smtClean="0">
                <a:latin typeface="Calibri" pitchFamily="34" charset="0"/>
                <a:ea typeface="ＭＳ Ｐゴシック" charset="0"/>
                <a:cs typeface="Arial" pitchFamily="34" charset="0"/>
              </a:rPr>
              <a:t>invested in </a:t>
            </a:r>
            <a:r>
              <a:rPr lang="en-US" sz="1100" dirty="0">
                <a:latin typeface="Calibri" pitchFamily="34" charset="0"/>
                <a:ea typeface="ＭＳ Ｐゴシック" charset="0"/>
                <a:cs typeface="Arial" pitchFamily="34" charset="0"/>
              </a:rPr>
              <a:t>this software component.</a:t>
            </a:r>
          </a:p>
          <a:p>
            <a:pPr marL="231775" lvl="1" indent="-228600">
              <a:lnSpc>
                <a:spcPts val="1900"/>
              </a:lnSpc>
              <a:spcBef>
                <a:spcPts val="500"/>
              </a:spcBef>
              <a:spcAft>
                <a:spcPts val="300"/>
              </a:spcAft>
              <a:buFont typeface="Wingdings" pitchFamily="2" charset="2"/>
              <a:buChar char="§"/>
              <a:tabLst>
                <a:tab pos="360000" algn="l"/>
              </a:tabLst>
            </a:pPr>
            <a:r>
              <a:rPr lang="en-US" sz="1100" dirty="0">
                <a:latin typeface="Calibri" pitchFamily="34" charset="0"/>
                <a:ea typeface="ＭＳ Ｐゴシック" charset="0"/>
                <a:cs typeface="Arial" pitchFamily="34" charset="0"/>
              </a:rPr>
              <a:t>With regard to services, about </a:t>
            </a:r>
            <a:r>
              <a:rPr lang="en-US" sz="1100" dirty="0" smtClean="0">
                <a:latin typeface="Calibri" pitchFamily="34" charset="0"/>
                <a:ea typeface="ＭＳ Ｐゴシック" charset="0"/>
                <a:cs typeface="Arial" pitchFamily="34" charset="0"/>
              </a:rPr>
              <a:t>65% confirm </a:t>
            </a:r>
            <a:r>
              <a:rPr lang="en-US" sz="1100" dirty="0">
                <a:latin typeface="Calibri" pitchFamily="34" charset="0"/>
                <a:ea typeface="ＭＳ Ｐゴシック" charset="0"/>
                <a:cs typeface="Arial" pitchFamily="34" charset="0"/>
              </a:rPr>
              <a:t>that their enterprises have already invested in </a:t>
            </a:r>
            <a:r>
              <a:rPr lang="en-US" sz="1100" dirty="0" smtClean="0">
                <a:latin typeface="Calibri" pitchFamily="34" charset="0"/>
                <a:ea typeface="ＭＳ Ｐゴシック" charset="0"/>
                <a:cs typeface="Arial" pitchFamily="34" charset="0"/>
              </a:rPr>
              <a:t>‘managed storage services’ </a:t>
            </a:r>
            <a:r>
              <a:rPr lang="en-US" sz="1100" dirty="0">
                <a:latin typeface="Calibri" pitchFamily="34" charset="0"/>
                <a:ea typeface="ＭＳ Ｐゴシック" charset="0"/>
                <a:cs typeface="Arial" pitchFamily="34" charset="0"/>
              </a:rPr>
              <a:t>for data center &amp; virtualization, while </a:t>
            </a:r>
            <a:r>
              <a:rPr lang="en-US" sz="1100" dirty="0" smtClean="0">
                <a:latin typeface="Calibri" pitchFamily="34" charset="0"/>
                <a:ea typeface="ＭＳ Ｐゴシック" charset="0"/>
                <a:cs typeface="Arial" pitchFamily="34" charset="0"/>
              </a:rPr>
              <a:t>68% </a:t>
            </a:r>
            <a:r>
              <a:rPr lang="en-US" sz="1100" dirty="0">
                <a:latin typeface="Calibri" pitchFamily="34" charset="0"/>
                <a:ea typeface="ＭＳ Ｐゴシック" charset="0"/>
                <a:cs typeface="Arial" pitchFamily="34" charset="0"/>
              </a:rPr>
              <a:t>of respondents consider that their enterprises would invest in this services platform in the next two years.</a:t>
            </a:r>
          </a:p>
          <a:p>
            <a:pPr marL="231775" lvl="1" indent="-228600">
              <a:lnSpc>
                <a:spcPts val="1900"/>
              </a:lnSpc>
              <a:spcBef>
                <a:spcPts val="500"/>
              </a:spcBef>
              <a:spcAft>
                <a:spcPts val="300"/>
              </a:spcAft>
              <a:buFont typeface="Wingdings" pitchFamily="2" charset="2"/>
              <a:buChar char="§"/>
              <a:tabLst>
                <a:tab pos="360000" algn="l"/>
              </a:tabLst>
            </a:pPr>
            <a:r>
              <a:rPr lang="en-US" sz="1100" dirty="0">
                <a:latin typeface="Calibri" pitchFamily="34" charset="0"/>
                <a:ea typeface="ＭＳ Ｐゴシック" charset="0"/>
                <a:cs typeface="Arial" pitchFamily="34" charset="0"/>
              </a:rPr>
              <a:t>About </a:t>
            </a:r>
            <a:r>
              <a:rPr lang="en-US" sz="1100" dirty="0" smtClean="0">
                <a:latin typeface="Calibri" pitchFamily="34" charset="0"/>
                <a:ea typeface="ＭＳ Ｐゴシック" charset="0"/>
                <a:cs typeface="Arial" pitchFamily="34" charset="0"/>
              </a:rPr>
              <a:t>58% confirm </a:t>
            </a:r>
            <a:r>
              <a:rPr lang="en-US" sz="1100" dirty="0">
                <a:latin typeface="Calibri" pitchFamily="34" charset="0"/>
                <a:ea typeface="ＭＳ Ｐゴシック" charset="0"/>
                <a:cs typeface="Arial" pitchFamily="34" charset="0"/>
              </a:rPr>
              <a:t>that their enterprises have already invested in </a:t>
            </a:r>
            <a:r>
              <a:rPr lang="en-US" sz="1100" dirty="0" smtClean="0">
                <a:latin typeface="Calibri" pitchFamily="34" charset="0"/>
                <a:ea typeface="ＭＳ Ｐゴシック" charset="0"/>
                <a:cs typeface="Arial" pitchFamily="34" charset="0"/>
              </a:rPr>
              <a:t>‘managed data center services’ </a:t>
            </a:r>
            <a:r>
              <a:rPr lang="en-US" sz="1100" dirty="0">
                <a:latin typeface="Calibri" pitchFamily="34" charset="0"/>
                <a:ea typeface="ＭＳ Ｐゴシック" charset="0"/>
                <a:cs typeface="Arial" pitchFamily="34" charset="0"/>
              </a:rPr>
              <a:t>for data center &amp; virtualization, while </a:t>
            </a:r>
            <a:r>
              <a:rPr lang="en-US" sz="1100" dirty="0" smtClean="0">
                <a:latin typeface="Calibri" pitchFamily="34" charset="0"/>
                <a:ea typeface="ＭＳ Ｐゴシック" charset="0"/>
                <a:cs typeface="Arial" pitchFamily="34" charset="0"/>
              </a:rPr>
              <a:t>70% consider </a:t>
            </a:r>
            <a:r>
              <a:rPr lang="en-US" sz="1100" dirty="0">
                <a:latin typeface="Calibri" pitchFamily="34" charset="0"/>
                <a:ea typeface="ＭＳ Ｐゴシック" charset="0"/>
                <a:cs typeface="Arial" pitchFamily="34" charset="0"/>
              </a:rPr>
              <a:t>that their enterprises would </a:t>
            </a:r>
            <a:r>
              <a:rPr lang="en-US" sz="1100" dirty="0" smtClean="0">
                <a:latin typeface="Calibri" pitchFamily="34" charset="0"/>
                <a:ea typeface="ＭＳ Ｐゴシック" charset="0"/>
                <a:cs typeface="Arial" pitchFamily="34" charset="0"/>
              </a:rPr>
              <a:t>invest in </a:t>
            </a:r>
            <a:r>
              <a:rPr lang="en-US" sz="1100" dirty="0">
                <a:latin typeface="Calibri" pitchFamily="34" charset="0"/>
                <a:ea typeface="ＭＳ Ｐゴシック" charset="0"/>
                <a:cs typeface="Arial" pitchFamily="34" charset="0"/>
              </a:rPr>
              <a:t>this </a:t>
            </a:r>
            <a:r>
              <a:rPr lang="en-US" sz="1100" dirty="0" smtClean="0">
                <a:latin typeface="Calibri" pitchFamily="34" charset="0"/>
                <a:ea typeface="ＭＳ Ｐゴシック" charset="0"/>
                <a:cs typeface="Arial" pitchFamily="34" charset="0"/>
              </a:rPr>
              <a:t>service </a:t>
            </a:r>
            <a:r>
              <a:rPr lang="en-US" sz="1100" dirty="0">
                <a:latin typeface="Calibri" pitchFamily="34" charset="0"/>
                <a:ea typeface="ＭＳ Ｐゴシック" charset="0"/>
                <a:cs typeface="Arial" pitchFamily="34" charset="0"/>
              </a:rPr>
              <a:t>platform in the next two years.</a:t>
            </a:r>
          </a:p>
        </p:txBody>
      </p:sp>
      <p:sp>
        <p:nvSpPr>
          <p:cNvPr id="2" name="Rectangle 1"/>
          <p:cNvSpPr/>
          <p:nvPr/>
        </p:nvSpPr>
        <p:spPr>
          <a:xfrm>
            <a:off x="91440" y="793260"/>
            <a:ext cx="9256321" cy="830997"/>
          </a:xfrm>
          <a:prstGeom prst="rect">
            <a:avLst/>
          </a:prstGeom>
        </p:spPr>
        <p:txBody>
          <a:bodyPr wrap="square">
            <a:spAutoFit/>
          </a:bodyPr>
          <a:lstStyle/>
          <a:p>
            <a:pPr>
              <a:spcBef>
                <a:spcPct val="0"/>
              </a:spcBef>
              <a:defRPr/>
            </a:pPr>
            <a:r>
              <a:rPr lang="en-US" sz="1600" b="1" dirty="0" smtClean="0">
                <a:solidFill>
                  <a:schemeClr val="accent5"/>
                </a:solidFill>
                <a:latin typeface="Calibri" pitchFamily="34" charset="0"/>
                <a:cs typeface="Arial" pitchFamily="34" charset="0"/>
              </a:rPr>
              <a:t>Currently ‘converged/hyper converged infrastructure’ attract most </a:t>
            </a:r>
            <a:r>
              <a:rPr lang="en-US" sz="1600" b="1" dirty="0">
                <a:solidFill>
                  <a:schemeClr val="accent5"/>
                </a:solidFill>
                <a:latin typeface="Calibri" pitchFamily="34" charset="0"/>
                <a:cs typeface="Arial" pitchFamily="34" charset="0"/>
              </a:rPr>
              <a:t>data center &amp; virtualization </a:t>
            </a:r>
            <a:r>
              <a:rPr lang="en-US" sz="1600" b="1" dirty="0" smtClean="0">
                <a:solidFill>
                  <a:schemeClr val="accent5"/>
                </a:solidFill>
                <a:latin typeface="Calibri" pitchFamily="34" charset="0"/>
                <a:cs typeface="Arial" pitchFamily="34" charset="0"/>
              </a:rPr>
              <a:t>hardware investments, while ‘storage virtualization’ is the most prominent </a:t>
            </a:r>
            <a:r>
              <a:rPr lang="en-US" sz="1600" b="1" dirty="0">
                <a:solidFill>
                  <a:schemeClr val="accent5"/>
                </a:solidFill>
                <a:latin typeface="Calibri" pitchFamily="34" charset="0"/>
                <a:cs typeface="Arial" pitchFamily="34" charset="0"/>
              </a:rPr>
              <a:t>data center &amp; virtualization </a:t>
            </a:r>
            <a:r>
              <a:rPr lang="en-US" sz="1600" b="1" dirty="0" smtClean="0">
                <a:solidFill>
                  <a:schemeClr val="accent5"/>
                </a:solidFill>
                <a:latin typeface="Calibri" pitchFamily="34" charset="0"/>
                <a:cs typeface="Arial" pitchFamily="34" charset="0"/>
              </a:rPr>
              <a:t>software investment in the next </a:t>
            </a:r>
            <a:r>
              <a:rPr lang="en-US" sz="1600" b="1" dirty="0">
                <a:solidFill>
                  <a:schemeClr val="accent5"/>
                </a:solidFill>
                <a:latin typeface="Calibri" pitchFamily="34" charset="0"/>
                <a:cs typeface="Arial" pitchFamily="34" charset="0"/>
              </a:rPr>
              <a:t>two years</a:t>
            </a:r>
            <a:endParaRPr lang="en-US" sz="1600" b="1" dirty="0">
              <a:solidFill>
                <a:schemeClr val="accent5"/>
              </a:solidFill>
              <a:latin typeface="Calibri (Headings)"/>
              <a:ea typeface="Rubik Light" charset="0"/>
              <a:cs typeface="Rubik Light" charset="0"/>
            </a:endParaRPr>
          </a:p>
        </p:txBody>
      </p:sp>
    </p:spTree>
    <p:extLst>
      <p:ext uri="{BB962C8B-B14F-4D97-AF65-F5344CB8AC3E}">
        <p14:creationId xmlns:p14="http://schemas.microsoft.com/office/powerpoint/2010/main" val="40498656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91440" y="832129"/>
            <a:ext cx="8915400" cy="745369"/>
          </a:xfrm>
          <a:prstGeom prst="rect">
            <a:avLst/>
          </a:prstGeom>
        </p:spPr>
        <p:txBody>
          <a:bodyPr vert="horz" lIns="91440" tIns="45720" rIns="91440" bIns="45720" rtlCol="0" anchor="ctr">
            <a:normAutofit/>
          </a:bodyPr>
          <a:lstStyle/>
          <a:p>
            <a:pPr>
              <a:spcBef>
                <a:spcPct val="0"/>
              </a:spcBef>
              <a:defRPr/>
            </a:pPr>
            <a:r>
              <a:rPr lang="en-US" sz="1600" b="1" dirty="0" smtClean="0">
                <a:solidFill>
                  <a:schemeClr val="accent5"/>
                </a:solidFill>
                <a:latin typeface="Calibri" pitchFamily="34" charset="0"/>
                <a:cs typeface="Arial" pitchFamily="34" charset="0"/>
              </a:rPr>
              <a:t>‘Infrastructure’ is the </a:t>
            </a:r>
            <a:r>
              <a:rPr lang="en-US" sz="1600" b="1" dirty="0">
                <a:solidFill>
                  <a:schemeClr val="accent5"/>
                </a:solidFill>
                <a:latin typeface="Calibri" pitchFamily="34" charset="0"/>
                <a:cs typeface="Arial" pitchFamily="34" charset="0"/>
              </a:rPr>
              <a:t>ICT function that most organizations in </a:t>
            </a:r>
            <a:r>
              <a:rPr lang="en-US" sz="1600" b="1" dirty="0" smtClean="0">
                <a:solidFill>
                  <a:schemeClr val="accent5"/>
                </a:solidFill>
                <a:latin typeface="Calibri" pitchFamily="34" charset="0"/>
                <a:cs typeface="Arial" pitchFamily="34" charset="0"/>
              </a:rPr>
              <a:t>Hong Kong are </a:t>
            </a:r>
            <a:r>
              <a:rPr lang="en-US" sz="1600" b="1" dirty="0">
                <a:solidFill>
                  <a:schemeClr val="accent5"/>
                </a:solidFill>
                <a:latin typeface="Calibri" pitchFamily="34" charset="0"/>
                <a:cs typeface="Arial" pitchFamily="34" charset="0"/>
              </a:rPr>
              <a:t>outsourcing now, followed by </a:t>
            </a:r>
            <a:r>
              <a:rPr lang="en-US" sz="1600" b="1" dirty="0" smtClean="0">
                <a:solidFill>
                  <a:schemeClr val="accent5"/>
                </a:solidFill>
                <a:latin typeface="Calibri" pitchFamily="34" charset="0"/>
                <a:cs typeface="Arial" pitchFamily="34" charset="0"/>
              </a:rPr>
              <a:t>‘applications’ function</a:t>
            </a:r>
            <a:endParaRPr lang="en-US" sz="1600" b="1" dirty="0">
              <a:solidFill>
                <a:schemeClr val="accent5"/>
              </a:solidFill>
              <a:latin typeface="Calibri" pitchFamily="34" charset="0"/>
              <a:cs typeface="Arial" pitchFamily="34" charset="0"/>
            </a:endParaRPr>
          </a:p>
        </p:txBody>
      </p:sp>
      <p:sp>
        <p:nvSpPr>
          <p:cNvPr id="8" name="Rectangle 7"/>
          <p:cNvSpPr/>
          <p:nvPr/>
        </p:nvSpPr>
        <p:spPr>
          <a:xfrm>
            <a:off x="173736" y="1658285"/>
            <a:ext cx="4963885" cy="46439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13" name="Rectangle 12"/>
          <p:cNvSpPr/>
          <p:nvPr/>
        </p:nvSpPr>
        <p:spPr>
          <a:xfrm>
            <a:off x="5294587" y="1680189"/>
            <a:ext cx="4395216" cy="3349635"/>
          </a:xfrm>
          <a:prstGeom prst="rect">
            <a:avLst/>
          </a:prstGeom>
        </p:spPr>
        <p:txBody>
          <a:bodyPr wrap="square">
            <a:spAutoFit/>
          </a:bodyPr>
          <a:lstStyle/>
          <a:p>
            <a:pPr marL="231775" indent="-231775">
              <a:lnSpc>
                <a:spcPts val="1700"/>
              </a:lnSpc>
              <a:spcBef>
                <a:spcPts val="200"/>
              </a:spcBef>
              <a:spcAft>
                <a:spcPts val="200"/>
              </a:spcAft>
              <a:buFont typeface="Wingdings" pitchFamily="2" charset="2"/>
              <a:buChar char="§"/>
              <a:tabLst>
                <a:tab pos="360000" algn="l"/>
              </a:tabLst>
            </a:pPr>
            <a:r>
              <a:rPr lang="en-US" sz="1100" dirty="0" err="1">
                <a:latin typeface="Calibri" pitchFamily="34" charset="0"/>
                <a:ea typeface="ＭＳ Ｐゴシック" charset="0"/>
                <a:cs typeface="Arial" pitchFamily="34" charset="0"/>
              </a:rPr>
              <a:t>GlobalData’s</a:t>
            </a:r>
            <a:r>
              <a:rPr lang="en-US" sz="1100" dirty="0">
                <a:latin typeface="Calibri" pitchFamily="34" charset="0"/>
                <a:ea typeface="ＭＳ Ｐゴシック" charset="0"/>
                <a:cs typeface="Arial" pitchFamily="34" charset="0"/>
              </a:rPr>
              <a:t> survey indicates that most respondents from </a:t>
            </a:r>
            <a:r>
              <a:rPr lang="en-US" sz="1100" dirty="0" smtClean="0">
                <a:latin typeface="Calibri" pitchFamily="34" charset="0"/>
                <a:ea typeface="ＭＳ Ｐゴシック" charset="0"/>
                <a:cs typeface="Arial" pitchFamily="34" charset="0"/>
              </a:rPr>
              <a:t>Hong Kong </a:t>
            </a:r>
            <a:r>
              <a:rPr lang="en-US" sz="1100" dirty="0">
                <a:latin typeface="Calibri" pitchFamily="34" charset="0"/>
                <a:ea typeface="ＭＳ Ｐゴシック" charset="0"/>
                <a:cs typeface="Arial" pitchFamily="34" charset="0"/>
              </a:rPr>
              <a:t>are outsourcing their key IT functions now. </a:t>
            </a:r>
          </a:p>
          <a:p>
            <a:pPr marL="231775" indent="-231775">
              <a:lnSpc>
                <a:spcPts val="1700"/>
              </a:lnSpc>
              <a:spcBef>
                <a:spcPts val="200"/>
              </a:spcBef>
              <a:spcAft>
                <a:spcPts val="200"/>
              </a:spcAft>
              <a:buFont typeface="Wingdings" pitchFamily="2" charset="2"/>
              <a:buChar char="§"/>
              <a:tabLst>
                <a:tab pos="360000" algn="l"/>
              </a:tabLst>
            </a:pPr>
            <a:r>
              <a:rPr lang="en-US" sz="1100" dirty="0">
                <a:latin typeface="Calibri" pitchFamily="34" charset="0"/>
                <a:ea typeface="ＭＳ Ｐゴシック" charset="0"/>
                <a:cs typeface="Arial" pitchFamily="34" charset="0"/>
              </a:rPr>
              <a:t>About </a:t>
            </a:r>
            <a:r>
              <a:rPr lang="en-US" sz="1100" dirty="0" smtClean="0">
                <a:latin typeface="Calibri" pitchFamily="34" charset="0"/>
                <a:ea typeface="ＭＳ Ｐゴシック" charset="0"/>
                <a:cs typeface="Arial" pitchFamily="34" charset="0"/>
              </a:rPr>
              <a:t>67% </a:t>
            </a:r>
            <a:r>
              <a:rPr lang="en-US" sz="1100" dirty="0">
                <a:latin typeface="Calibri" pitchFamily="34" charset="0"/>
                <a:ea typeface="ＭＳ Ｐゴシック" charset="0"/>
                <a:cs typeface="Arial" pitchFamily="34" charset="0"/>
              </a:rPr>
              <a:t>of respondents from </a:t>
            </a:r>
            <a:r>
              <a:rPr lang="en-US" sz="1100" dirty="0" smtClean="0">
                <a:latin typeface="Calibri" pitchFamily="34" charset="0"/>
                <a:ea typeface="ＭＳ Ｐゴシック" charset="0"/>
                <a:cs typeface="Arial" pitchFamily="34" charset="0"/>
              </a:rPr>
              <a:t>Hong Kong </a:t>
            </a:r>
            <a:r>
              <a:rPr lang="en-US" sz="1100" dirty="0">
                <a:latin typeface="Calibri" pitchFamily="34" charset="0"/>
                <a:ea typeface="ＭＳ Ｐゴシック" charset="0"/>
                <a:cs typeface="Arial" pitchFamily="34" charset="0"/>
              </a:rPr>
              <a:t>claim that they are already outsourcing their </a:t>
            </a:r>
            <a:r>
              <a:rPr lang="en-US" sz="1100" dirty="0" smtClean="0">
                <a:latin typeface="Calibri" pitchFamily="34" charset="0"/>
                <a:ea typeface="ＭＳ Ｐゴシック" charset="0"/>
                <a:cs typeface="Arial" pitchFamily="34" charset="0"/>
              </a:rPr>
              <a:t>‘infrastructure’ </a:t>
            </a:r>
            <a:r>
              <a:rPr lang="en-US" sz="1100" dirty="0">
                <a:latin typeface="Calibri" pitchFamily="34" charset="0"/>
                <a:ea typeface="ＭＳ Ｐゴシック" charset="0"/>
                <a:cs typeface="Arial" pitchFamily="34" charset="0"/>
              </a:rPr>
              <a:t>function now, while a</a:t>
            </a:r>
            <a:r>
              <a:rPr lang="en-IN" sz="1100" dirty="0">
                <a:latin typeface="Calibri" pitchFamily="34" charset="0"/>
                <a:ea typeface="ＭＳ Ｐゴシック" charset="0"/>
                <a:cs typeface="Arial" pitchFamily="34" charset="0"/>
              </a:rPr>
              <a:t>bout </a:t>
            </a:r>
            <a:r>
              <a:rPr lang="en-IN" sz="1100" dirty="0" smtClean="0">
                <a:latin typeface="Calibri" pitchFamily="34" charset="0"/>
                <a:ea typeface="ＭＳ Ｐゴシック" charset="0"/>
                <a:cs typeface="Arial" pitchFamily="34" charset="0"/>
              </a:rPr>
              <a:t>24% </a:t>
            </a:r>
            <a:r>
              <a:rPr lang="en-IN" sz="1100" dirty="0">
                <a:latin typeface="Calibri" pitchFamily="34" charset="0"/>
                <a:ea typeface="ＭＳ Ｐゴシック" charset="0"/>
                <a:cs typeface="Arial" pitchFamily="34" charset="0"/>
              </a:rPr>
              <a:t>of respondents will prefer to carryout this function in-house. </a:t>
            </a:r>
          </a:p>
          <a:p>
            <a:pPr marL="231775" indent="-231775">
              <a:lnSpc>
                <a:spcPts val="1700"/>
              </a:lnSpc>
              <a:spcBef>
                <a:spcPts val="200"/>
              </a:spcBef>
              <a:spcAft>
                <a:spcPts val="200"/>
              </a:spcAft>
              <a:buFont typeface="Wingdings" pitchFamily="2" charset="2"/>
              <a:buChar char="§"/>
              <a:tabLst>
                <a:tab pos="360000" algn="l"/>
              </a:tabLst>
            </a:pPr>
            <a:r>
              <a:rPr lang="en-US" sz="1100" dirty="0">
                <a:latin typeface="Calibri" pitchFamily="34" charset="0"/>
                <a:ea typeface="ＭＳ Ｐゴシック" charset="0"/>
                <a:cs typeface="Arial" pitchFamily="34" charset="0"/>
              </a:rPr>
              <a:t>About </a:t>
            </a:r>
            <a:r>
              <a:rPr lang="en-US" sz="1100" dirty="0" smtClean="0">
                <a:latin typeface="Calibri" pitchFamily="34" charset="0"/>
                <a:ea typeface="ＭＳ Ｐゴシック" charset="0"/>
                <a:cs typeface="Arial" pitchFamily="34" charset="0"/>
              </a:rPr>
              <a:t>61% claim </a:t>
            </a:r>
            <a:r>
              <a:rPr lang="en-US" sz="1100" dirty="0">
                <a:latin typeface="Calibri" pitchFamily="34" charset="0"/>
                <a:ea typeface="ＭＳ Ｐゴシック" charset="0"/>
                <a:cs typeface="Arial" pitchFamily="34" charset="0"/>
              </a:rPr>
              <a:t>that they are already outsourcing their </a:t>
            </a:r>
            <a:r>
              <a:rPr lang="en-US" sz="1100" dirty="0" smtClean="0">
                <a:latin typeface="Calibri" pitchFamily="34" charset="0"/>
                <a:ea typeface="ＭＳ Ｐゴシック" charset="0"/>
                <a:cs typeface="Arial" pitchFamily="34" charset="0"/>
              </a:rPr>
              <a:t>‘applications’ </a:t>
            </a:r>
            <a:r>
              <a:rPr lang="en-US" sz="1100" dirty="0">
                <a:latin typeface="Calibri" pitchFamily="34" charset="0"/>
                <a:ea typeface="ＭＳ Ｐゴシック" charset="0"/>
                <a:cs typeface="Arial" pitchFamily="34" charset="0"/>
              </a:rPr>
              <a:t>function now, while a</a:t>
            </a:r>
            <a:r>
              <a:rPr lang="en-IN" sz="1100" dirty="0">
                <a:latin typeface="Calibri" pitchFamily="34" charset="0"/>
                <a:ea typeface="ＭＳ Ｐゴシック" charset="0"/>
                <a:cs typeface="Arial" pitchFamily="34" charset="0"/>
              </a:rPr>
              <a:t>bout </a:t>
            </a:r>
            <a:r>
              <a:rPr lang="en-IN" sz="1100" dirty="0" smtClean="0">
                <a:latin typeface="Calibri" pitchFamily="34" charset="0"/>
                <a:ea typeface="ＭＳ Ｐゴシック" charset="0"/>
                <a:cs typeface="Arial" pitchFamily="34" charset="0"/>
              </a:rPr>
              <a:t>27% said </a:t>
            </a:r>
            <a:r>
              <a:rPr lang="en-IN" sz="1100" dirty="0">
                <a:latin typeface="Calibri" pitchFamily="34" charset="0"/>
                <a:ea typeface="ＭＳ Ｐゴシック" charset="0"/>
                <a:cs typeface="Arial" pitchFamily="34" charset="0"/>
              </a:rPr>
              <a:t>they will </a:t>
            </a:r>
            <a:r>
              <a:rPr lang="en-US" sz="1100" dirty="0">
                <a:latin typeface="Calibri" pitchFamily="34" charset="0"/>
                <a:ea typeface="ＭＳ Ｐゴシック" charset="0"/>
                <a:cs typeface="Arial" pitchFamily="34" charset="0"/>
              </a:rPr>
              <a:t>not outsource their </a:t>
            </a:r>
            <a:r>
              <a:rPr lang="en-US" sz="1100" dirty="0" smtClean="0">
                <a:latin typeface="Calibri" pitchFamily="34" charset="0"/>
                <a:ea typeface="ＭＳ Ｐゴシック" charset="0"/>
                <a:cs typeface="Arial" pitchFamily="34" charset="0"/>
              </a:rPr>
              <a:t>‘applications’ </a:t>
            </a:r>
            <a:r>
              <a:rPr lang="en-US" sz="1100" dirty="0">
                <a:latin typeface="Calibri" pitchFamily="34" charset="0"/>
                <a:ea typeface="ＭＳ Ｐゴシック" charset="0"/>
                <a:cs typeface="Arial" pitchFamily="34" charset="0"/>
              </a:rPr>
              <a:t>function in the next </a:t>
            </a:r>
            <a:r>
              <a:rPr lang="en-US" sz="1100" dirty="0" smtClean="0">
                <a:latin typeface="Calibri" pitchFamily="34" charset="0"/>
                <a:ea typeface="ＭＳ Ｐゴシック" charset="0"/>
                <a:cs typeface="Arial" pitchFamily="34" charset="0"/>
              </a:rPr>
              <a:t>two years. </a:t>
            </a:r>
            <a:endParaRPr lang="en-US" sz="1100" dirty="0">
              <a:latin typeface="Calibri" pitchFamily="34" charset="0"/>
              <a:ea typeface="ＭＳ Ｐゴシック" charset="0"/>
              <a:cs typeface="Arial" pitchFamily="34" charset="0"/>
            </a:endParaRPr>
          </a:p>
          <a:p>
            <a:pPr marL="231775" indent="-231775">
              <a:lnSpc>
                <a:spcPts val="1700"/>
              </a:lnSpc>
              <a:spcBef>
                <a:spcPts val="200"/>
              </a:spcBef>
              <a:spcAft>
                <a:spcPts val="200"/>
              </a:spcAft>
              <a:buFont typeface="Wingdings" pitchFamily="2" charset="2"/>
              <a:buChar char="§"/>
              <a:tabLst>
                <a:tab pos="360000" algn="l"/>
              </a:tabLst>
            </a:pPr>
            <a:r>
              <a:rPr lang="en-US" sz="1100" dirty="0">
                <a:latin typeface="Calibri" pitchFamily="34" charset="0"/>
                <a:ea typeface="ＭＳ Ｐゴシック" charset="0"/>
                <a:cs typeface="Arial" pitchFamily="34" charset="0"/>
              </a:rPr>
              <a:t>About </a:t>
            </a:r>
            <a:r>
              <a:rPr lang="en-US" sz="1100" dirty="0" smtClean="0">
                <a:latin typeface="Calibri" pitchFamily="34" charset="0"/>
                <a:ea typeface="ＭＳ Ｐゴシック" charset="0"/>
                <a:cs typeface="Arial" pitchFamily="34" charset="0"/>
              </a:rPr>
              <a:t>53% claim </a:t>
            </a:r>
            <a:r>
              <a:rPr lang="en-US" sz="1100" dirty="0">
                <a:latin typeface="Calibri" pitchFamily="34" charset="0"/>
                <a:ea typeface="ＭＳ Ｐゴシック" charset="0"/>
                <a:cs typeface="Arial" pitchFamily="34" charset="0"/>
              </a:rPr>
              <a:t>that they are already outsourcing their </a:t>
            </a:r>
            <a:r>
              <a:rPr lang="en-US" sz="1100" dirty="0" smtClean="0">
                <a:latin typeface="Calibri" pitchFamily="34" charset="0"/>
                <a:ea typeface="ＭＳ Ｐゴシック" charset="0"/>
                <a:cs typeface="Arial" pitchFamily="34" charset="0"/>
              </a:rPr>
              <a:t>‘service support &amp; help desk’ </a:t>
            </a:r>
            <a:r>
              <a:rPr lang="en-US" sz="1100" dirty="0">
                <a:latin typeface="Calibri" pitchFamily="34" charset="0"/>
                <a:ea typeface="ＭＳ Ｐゴシック" charset="0"/>
                <a:cs typeface="Arial" pitchFamily="34" charset="0"/>
              </a:rPr>
              <a:t>function now, while a</a:t>
            </a:r>
            <a:r>
              <a:rPr lang="en-IN" sz="1100" dirty="0">
                <a:latin typeface="Calibri" pitchFamily="34" charset="0"/>
                <a:ea typeface="ＭＳ Ｐゴシック" charset="0"/>
                <a:cs typeface="Arial" pitchFamily="34" charset="0"/>
              </a:rPr>
              <a:t>bout </a:t>
            </a:r>
            <a:r>
              <a:rPr lang="en-IN" sz="1100" dirty="0" smtClean="0">
                <a:latin typeface="Calibri" pitchFamily="34" charset="0"/>
                <a:ea typeface="ＭＳ Ｐゴシック" charset="0"/>
                <a:cs typeface="Arial" pitchFamily="34" charset="0"/>
              </a:rPr>
              <a:t>30% </a:t>
            </a:r>
            <a:r>
              <a:rPr lang="en-IN" sz="1100" dirty="0">
                <a:latin typeface="Calibri" pitchFamily="34" charset="0"/>
                <a:ea typeface="ＭＳ Ｐゴシック" charset="0"/>
                <a:cs typeface="Arial" pitchFamily="34" charset="0"/>
              </a:rPr>
              <a:t>of respondents will prefer to carryout this function in-house. </a:t>
            </a:r>
          </a:p>
          <a:p>
            <a:pPr marL="231775" indent="-231775">
              <a:lnSpc>
                <a:spcPts val="1700"/>
              </a:lnSpc>
              <a:spcBef>
                <a:spcPts val="200"/>
              </a:spcBef>
              <a:spcAft>
                <a:spcPts val="200"/>
              </a:spcAft>
              <a:buFont typeface="Wingdings" pitchFamily="2" charset="2"/>
              <a:buChar char="§"/>
              <a:tabLst>
                <a:tab pos="360000" algn="l"/>
              </a:tabLst>
            </a:pPr>
            <a:r>
              <a:rPr lang="en-US" sz="1100" dirty="0" smtClean="0">
                <a:latin typeface="Calibri" pitchFamily="34" charset="0"/>
                <a:ea typeface="ＭＳ Ｐゴシック" charset="0"/>
                <a:cs typeface="Arial" pitchFamily="34" charset="0"/>
              </a:rPr>
              <a:t>Meanwhile, about 42% claim </a:t>
            </a:r>
            <a:r>
              <a:rPr lang="en-US" sz="1100" dirty="0">
                <a:latin typeface="Calibri" pitchFamily="34" charset="0"/>
                <a:ea typeface="ＭＳ Ｐゴシック" charset="0"/>
                <a:cs typeface="Arial" pitchFamily="34" charset="0"/>
              </a:rPr>
              <a:t>that they </a:t>
            </a:r>
            <a:r>
              <a:rPr lang="en-IN" sz="1100" dirty="0">
                <a:latin typeface="Calibri" pitchFamily="34" charset="0"/>
                <a:ea typeface="ＭＳ Ｐゴシック" charset="0"/>
                <a:cs typeface="Arial" pitchFamily="34" charset="0"/>
              </a:rPr>
              <a:t>will prefer to carryout ‘management’ function in-house, while about </a:t>
            </a:r>
            <a:r>
              <a:rPr lang="en-IN" sz="1100" dirty="0" smtClean="0">
                <a:latin typeface="Calibri" pitchFamily="34" charset="0"/>
                <a:ea typeface="ＭＳ Ｐゴシック" charset="0"/>
                <a:cs typeface="Arial" pitchFamily="34" charset="0"/>
              </a:rPr>
              <a:t>41% </a:t>
            </a:r>
            <a:r>
              <a:rPr lang="en-IN" sz="1100" dirty="0">
                <a:latin typeface="Calibri" pitchFamily="34" charset="0"/>
                <a:ea typeface="ＭＳ Ｐゴシック" charset="0"/>
                <a:cs typeface="Arial" pitchFamily="34" charset="0"/>
              </a:rPr>
              <a:t>of respondents </a:t>
            </a:r>
            <a:r>
              <a:rPr lang="en-US" sz="1100" dirty="0">
                <a:latin typeface="Calibri" pitchFamily="34" charset="0"/>
                <a:ea typeface="ＭＳ Ｐゴシック" charset="0"/>
                <a:cs typeface="Arial" pitchFamily="34" charset="0"/>
              </a:rPr>
              <a:t>are already outsourcing this function now</a:t>
            </a:r>
            <a:r>
              <a:rPr lang="en-IN" sz="1100" dirty="0">
                <a:latin typeface="Calibri" pitchFamily="34" charset="0"/>
                <a:ea typeface="ＭＳ Ｐゴシック" charset="0"/>
                <a:cs typeface="Arial" pitchFamily="34" charset="0"/>
              </a:rPr>
              <a:t>. </a:t>
            </a:r>
          </a:p>
        </p:txBody>
      </p:sp>
      <p:sp>
        <p:nvSpPr>
          <p:cNvPr id="6" name="Title 1"/>
          <p:cNvSpPr txBox="1">
            <a:spLocks/>
          </p:cNvSpPr>
          <p:nvPr/>
        </p:nvSpPr>
        <p:spPr>
          <a:xfrm>
            <a:off x="0" y="13389"/>
            <a:ext cx="9352644" cy="752156"/>
          </a:xfrm>
          <a:prstGeom prst="rect">
            <a:avLst/>
          </a:prstGeom>
        </p:spPr>
        <p:txBody>
          <a:bodyPr vert="horz" lIns="91440" tIns="45720" rIns="91440" bIns="45720" rtlCol="0" anchor="ctr">
            <a:normAutofit/>
          </a:bodyPr>
          <a:lstStyle/>
          <a:p>
            <a:pPr>
              <a:spcBef>
                <a:spcPct val="0"/>
              </a:spcBef>
              <a:defRPr/>
            </a:pPr>
            <a:r>
              <a:rPr lang="en-US" b="1" dirty="0">
                <a:solidFill>
                  <a:schemeClr val="bg1"/>
                </a:solidFill>
                <a:latin typeface="Calibri" pitchFamily="34" charset="0"/>
                <a:cs typeface="Arial" pitchFamily="34" charset="0"/>
              </a:rPr>
              <a:t>Enterprise priority for outsourcing key IT functions – Now </a:t>
            </a:r>
            <a:r>
              <a:rPr lang="en-US" b="1" dirty="0" smtClean="0">
                <a:solidFill>
                  <a:schemeClr val="bg1"/>
                </a:solidFill>
                <a:latin typeface="Calibri" pitchFamily="34" charset="0"/>
                <a:cs typeface="Arial" pitchFamily="34" charset="0"/>
              </a:rPr>
              <a:t>vs. next two years</a:t>
            </a:r>
            <a:endParaRPr lang="en-US" b="1" dirty="0">
              <a:solidFill>
                <a:schemeClr val="bg1"/>
              </a:solidFill>
              <a:latin typeface="Calibri" pitchFamily="34" charset="0"/>
              <a:cs typeface="Arial"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78" y="1689507"/>
            <a:ext cx="4572000"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6687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smtClean="0"/>
              <a:t>Executive Summary</a:t>
            </a:r>
            <a:endParaRPr lang="en-US" dirty="0"/>
          </a:p>
        </p:txBody>
      </p:sp>
    </p:spTree>
    <p:extLst>
      <p:ext uri="{BB962C8B-B14F-4D97-AF65-F5344CB8AC3E}">
        <p14:creationId xmlns:p14="http://schemas.microsoft.com/office/powerpoint/2010/main" val="34382880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smtClean="0"/>
              <a:t>ICT - Vendor Analysis</a:t>
            </a:r>
            <a:endParaRPr lang="en-US" dirty="0"/>
          </a:p>
        </p:txBody>
      </p:sp>
    </p:spTree>
    <p:extLst>
      <p:ext uri="{BB962C8B-B14F-4D97-AF65-F5344CB8AC3E}">
        <p14:creationId xmlns:p14="http://schemas.microsoft.com/office/powerpoint/2010/main" val="28835742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91440" y="778964"/>
            <a:ext cx="9264896" cy="745369"/>
          </a:xfrm>
          <a:prstGeom prst="rect">
            <a:avLst/>
          </a:prstGeom>
        </p:spPr>
        <p:txBody>
          <a:bodyPr vert="horz" lIns="91440" tIns="45720" rIns="91440" bIns="45720" rtlCol="0" anchor="ctr">
            <a:normAutofit/>
          </a:bodyPr>
          <a:lstStyle/>
          <a:p>
            <a:pPr>
              <a:spcBef>
                <a:spcPct val="0"/>
              </a:spcBef>
              <a:defRPr/>
            </a:pPr>
            <a:r>
              <a:rPr lang="en-IN" sz="1600" b="1" dirty="0" smtClean="0">
                <a:solidFill>
                  <a:schemeClr val="accent5"/>
                </a:solidFill>
                <a:latin typeface="Calibri" pitchFamily="34" charset="0"/>
                <a:ea typeface="Rubik Light" charset="0"/>
                <a:cs typeface="Rubik Light" charset="0"/>
              </a:rPr>
              <a:t>Cisco is </a:t>
            </a:r>
            <a:r>
              <a:rPr lang="en-IN" sz="1600" b="1" dirty="0">
                <a:solidFill>
                  <a:schemeClr val="accent5"/>
                </a:solidFill>
                <a:latin typeface="Calibri" pitchFamily="34" charset="0"/>
                <a:ea typeface="Rubik Light" charset="0"/>
                <a:cs typeface="Rubik Light" charset="0"/>
              </a:rPr>
              <a:t>the most prominent cloud computing vendor among enterprises in </a:t>
            </a:r>
            <a:r>
              <a:rPr lang="en-US" sz="1600" b="1" dirty="0" smtClean="0">
                <a:solidFill>
                  <a:schemeClr val="accent5"/>
                </a:solidFill>
                <a:latin typeface="Calibri" pitchFamily="34" charset="0"/>
                <a:ea typeface="Rubik Light" charset="0"/>
                <a:cs typeface="Rubik Light" charset="0"/>
              </a:rPr>
              <a:t>Hong Kong </a:t>
            </a:r>
            <a:endParaRPr lang="en-US" sz="1600" b="1" dirty="0">
              <a:solidFill>
                <a:schemeClr val="accent5"/>
              </a:solidFill>
              <a:latin typeface="Calibri" pitchFamily="34" charset="0"/>
              <a:ea typeface="Rubik Light" charset="0"/>
              <a:cs typeface="Rubik Light" charset="0"/>
            </a:endParaRPr>
          </a:p>
        </p:txBody>
      </p:sp>
      <p:sp>
        <p:nvSpPr>
          <p:cNvPr id="12" name="Rectangle 11"/>
          <p:cNvSpPr/>
          <p:nvPr/>
        </p:nvSpPr>
        <p:spPr>
          <a:xfrm>
            <a:off x="5358384" y="1541959"/>
            <a:ext cx="4379599" cy="3426579"/>
          </a:xfrm>
          <a:prstGeom prst="rect">
            <a:avLst/>
          </a:prstGeom>
        </p:spPr>
        <p:txBody>
          <a:bodyPr wrap="square">
            <a:spAutoFit/>
          </a:bodyPr>
          <a:lstStyle/>
          <a:p>
            <a:pPr marL="231775" indent="-231775">
              <a:lnSpc>
                <a:spcPts val="1500"/>
              </a:lnSpc>
              <a:spcBef>
                <a:spcPts val="200"/>
              </a:spcBef>
              <a:spcAft>
                <a:spcPts val="300"/>
              </a:spcAft>
              <a:buFont typeface="Wingdings" pitchFamily="2" charset="2"/>
              <a:buChar char="§"/>
              <a:tabLst>
                <a:tab pos="360000" algn="l"/>
              </a:tabLst>
            </a:pPr>
            <a:r>
              <a:rPr lang="en-US" sz="1100" dirty="0">
                <a:latin typeface="Calibri" pitchFamily="34" charset="0"/>
                <a:ea typeface="ＭＳ Ｐゴシック" charset="0"/>
                <a:cs typeface="Arial" pitchFamily="34" charset="0"/>
              </a:rPr>
              <a:t>According to GlobalData’s survey, </a:t>
            </a:r>
            <a:r>
              <a:rPr lang="en-US" sz="1100" dirty="0" smtClean="0">
                <a:latin typeface="Calibri" pitchFamily="34" charset="0"/>
                <a:ea typeface="ＭＳ Ｐゴシック" charset="0"/>
                <a:cs typeface="Arial" pitchFamily="34" charset="0"/>
              </a:rPr>
              <a:t>19% </a:t>
            </a:r>
            <a:r>
              <a:rPr lang="en-US" sz="1100" dirty="0">
                <a:latin typeface="Calibri" pitchFamily="34" charset="0"/>
                <a:ea typeface="ＭＳ Ｐゴシック" charset="0"/>
                <a:cs typeface="Arial" pitchFamily="34" charset="0"/>
              </a:rPr>
              <a:t>of respondents in </a:t>
            </a:r>
            <a:r>
              <a:rPr lang="en-US" sz="1100" dirty="0" smtClean="0">
                <a:latin typeface="Calibri" pitchFamily="34" charset="0"/>
                <a:ea typeface="ＭＳ Ｐゴシック" charset="0"/>
                <a:cs typeface="Arial" pitchFamily="34" charset="0"/>
              </a:rPr>
              <a:t>Hong Kong </a:t>
            </a:r>
            <a:r>
              <a:rPr lang="en-IN" sz="1100" dirty="0" smtClean="0">
                <a:latin typeface="Calibri" pitchFamily="34" charset="0"/>
                <a:ea typeface="ＭＳ Ｐゴシック" charset="0"/>
                <a:cs typeface="Arial" pitchFamily="34" charset="0"/>
              </a:rPr>
              <a:t>selected Cisco as </a:t>
            </a:r>
            <a:r>
              <a:rPr lang="en-IN" sz="1100" dirty="0">
                <a:latin typeface="Calibri" pitchFamily="34" charset="0"/>
                <a:ea typeface="ＭＳ Ｐゴシック" charset="0"/>
                <a:cs typeface="Arial" pitchFamily="34" charset="0"/>
              </a:rPr>
              <a:t>their primary vendor for cloud computing, which is the largest percentage of votes for a vendor. </a:t>
            </a:r>
            <a:r>
              <a:rPr lang="en-IN" sz="1100" dirty="0" smtClean="0">
                <a:latin typeface="Calibri" pitchFamily="34" charset="0"/>
                <a:ea typeface="ＭＳ Ｐゴシック" charset="0"/>
                <a:cs typeface="Arial" pitchFamily="34" charset="0"/>
              </a:rPr>
              <a:t>The </a:t>
            </a:r>
            <a:r>
              <a:rPr lang="en-IN" sz="1100" dirty="0">
                <a:latin typeface="Calibri" pitchFamily="34" charset="0"/>
                <a:ea typeface="ＭＳ Ｐゴシック" charset="0"/>
                <a:cs typeface="Arial" pitchFamily="34" charset="0"/>
              </a:rPr>
              <a:t>survey also shows that </a:t>
            </a:r>
            <a:r>
              <a:rPr lang="en-IN" sz="1100" dirty="0" smtClean="0">
                <a:latin typeface="Calibri" pitchFamily="34" charset="0"/>
                <a:ea typeface="ＭＳ Ｐゴシック" charset="0"/>
                <a:cs typeface="Arial" pitchFamily="34" charset="0"/>
              </a:rPr>
              <a:t>Cisco received </a:t>
            </a:r>
            <a:r>
              <a:rPr lang="en-IN" sz="1100" dirty="0">
                <a:latin typeface="Calibri" pitchFamily="34" charset="0"/>
                <a:ea typeface="ＭＳ Ｐゴシック" charset="0"/>
                <a:cs typeface="Arial" pitchFamily="34" charset="0"/>
              </a:rPr>
              <a:t>a vendor satisfaction rating of </a:t>
            </a:r>
            <a:r>
              <a:rPr lang="en-IN" sz="1100" dirty="0" smtClean="0">
                <a:latin typeface="Calibri" pitchFamily="34" charset="0"/>
                <a:ea typeface="ＭＳ Ｐゴシック" charset="0"/>
                <a:cs typeface="Arial" pitchFamily="34" charset="0"/>
              </a:rPr>
              <a:t>2.6 on </a:t>
            </a:r>
            <a:r>
              <a:rPr lang="en-IN" sz="1100" dirty="0">
                <a:latin typeface="Calibri" pitchFamily="34" charset="0"/>
                <a:ea typeface="ＭＳ Ｐゴシック" charset="0"/>
                <a:cs typeface="Arial" pitchFamily="34" charset="0"/>
              </a:rPr>
              <a:t>a scale of one to four among enterprises.</a:t>
            </a:r>
          </a:p>
          <a:p>
            <a:pPr marL="231775" lvl="1" indent="-231775">
              <a:lnSpc>
                <a:spcPts val="1500"/>
              </a:lnSpc>
              <a:spcBef>
                <a:spcPts val="200"/>
              </a:spcBef>
              <a:spcAft>
                <a:spcPts val="300"/>
              </a:spcAft>
              <a:buFont typeface="Wingdings" pitchFamily="2" charset="2"/>
              <a:buChar char="§"/>
              <a:tabLst>
                <a:tab pos="360000" algn="l"/>
              </a:tabLst>
            </a:pPr>
            <a:r>
              <a:rPr lang="en-US" sz="1100" dirty="0">
                <a:latin typeface="Calibri" pitchFamily="34" charset="0"/>
                <a:ea typeface="ＭＳ Ｐゴシック" charset="0"/>
                <a:cs typeface="Arial" pitchFamily="34" charset="0"/>
              </a:rPr>
              <a:t>About </a:t>
            </a:r>
            <a:r>
              <a:rPr lang="en-US" sz="1100" dirty="0" smtClean="0">
                <a:latin typeface="Calibri" pitchFamily="34" charset="0"/>
                <a:ea typeface="ＭＳ Ｐゴシック" charset="0"/>
                <a:cs typeface="Arial" pitchFamily="34" charset="0"/>
              </a:rPr>
              <a:t>15% </a:t>
            </a:r>
            <a:r>
              <a:rPr lang="en-IN" sz="1100" dirty="0" smtClean="0">
                <a:latin typeface="Calibri" pitchFamily="34" charset="0"/>
                <a:ea typeface="ＭＳ Ｐゴシック" charset="0"/>
                <a:cs typeface="Arial" pitchFamily="34" charset="0"/>
              </a:rPr>
              <a:t>selected Microsoft as </a:t>
            </a:r>
            <a:r>
              <a:rPr lang="en-IN" sz="1100" dirty="0">
                <a:latin typeface="Calibri" pitchFamily="34" charset="0"/>
                <a:ea typeface="ＭＳ Ｐゴシック" charset="0"/>
                <a:cs typeface="Arial" pitchFamily="34" charset="0"/>
              </a:rPr>
              <a:t>their primary vendor for cloud computing, which is the second largest percentage of votes for a vendor. </a:t>
            </a:r>
            <a:r>
              <a:rPr lang="en-IN" sz="1100" dirty="0" smtClean="0">
                <a:latin typeface="Calibri" pitchFamily="34" charset="0"/>
                <a:ea typeface="ＭＳ Ｐゴシック" charset="0"/>
                <a:cs typeface="Arial" pitchFamily="34" charset="0"/>
              </a:rPr>
              <a:t>The </a:t>
            </a:r>
            <a:r>
              <a:rPr lang="en-IN" sz="1100" dirty="0">
                <a:latin typeface="Calibri" pitchFamily="34" charset="0"/>
                <a:ea typeface="ＭＳ Ｐゴシック" charset="0"/>
                <a:cs typeface="Arial" pitchFamily="34" charset="0"/>
              </a:rPr>
              <a:t>survey shows that </a:t>
            </a:r>
            <a:r>
              <a:rPr lang="en-IN" sz="1100" dirty="0" smtClean="0">
                <a:latin typeface="Calibri" pitchFamily="34" charset="0"/>
                <a:ea typeface="ＭＳ Ｐゴシック" charset="0"/>
                <a:cs typeface="Arial" pitchFamily="34" charset="0"/>
              </a:rPr>
              <a:t>Microsoft received </a:t>
            </a:r>
            <a:r>
              <a:rPr lang="en-IN" sz="1100" dirty="0">
                <a:latin typeface="Calibri" pitchFamily="34" charset="0"/>
                <a:ea typeface="ＭＳ Ｐゴシック" charset="0"/>
                <a:cs typeface="Arial" pitchFamily="34" charset="0"/>
              </a:rPr>
              <a:t>a vendor satisfaction rating of </a:t>
            </a:r>
            <a:r>
              <a:rPr lang="en-IN" sz="1100" dirty="0" smtClean="0">
                <a:latin typeface="Calibri" pitchFamily="34" charset="0"/>
                <a:ea typeface="ＭＳ Ｐゴシック" charset="0"/>
                <a:cs typeface="Arial" pitchFamily="34" charset="0"/>
              </a:rPr>
              <a:t>3.0.</a:t>
            </a:r>
            <a:endParaRPr lang="en-IN" sz="1100" dirty="0">
              <a:latin typeface="Calibri" pitchFamily="34" charset="0"/>
              <a:ea typeface="ＭＳ Ｐゴシック" charset="0"/>
              <a:cs typeface="Arial" pitchFamily="34" charset="0"/>
            </a:endParaRPr>
          </a:p>
          <a:p>
            <a:pPr marL="231775" lvl="1" indent="-231775">
              <a:lnSpc>
                <a:spcPts val="1500"/>
              </a:lnSpc>
              <a:spcBef>
                <a:spcPts val="200"/>
              </a:spcBef>
              <a:spcAft>
                <a:spcPts val="300"/>
              </a:spcAft>
              <a:buFont typeface="Wingdings" pitchFamily="2" charset="2"/>
              <a:buChar char="§"/>
              <a:tabLst>
                <a:tab pos="360000" algn="l"/>
              </a:tabLst>
            </a:pPr>
            <a:r>
              <a:rPr lang="en-US" sz="1100" dirty="0">
                <a:latin typeface="Calibri" pitchFamily="34" charset="0"/>
                <a:ea typeface="ＭＳ Ｐゴシック" charset="0"/>
                <a:cs typeface="Arial" pitchFamily="34" charset="0"/>
              </a:rPr>
              <a:t>About </a:t>
            </a:r>
            <a:r>
              <a:rPr lang="en-US" sz="1100" dirty="0" smtClean="0">
                <a:latin typeface="Calibri" pitchFamily="34" charset="0"/>
                <a:ea typeface="ＭＳ Ｐゴシック" charset="0"/>
                <a:cs typeface="Arial" pitchFamily="34" charset="0"/>
              </a:rPr>
              <a:t>14% </a:t>
            </a:r>
            <a:r>
              <a:rPr lang="en-IN" sz="1100" dirty="0" smtClean="0">
                <a:latin typeface="Calibri" pitchFamily="34" charset="0"/>
                <a:ea typeface="ＭＳ Ｐゴシック" charset="0"/>
                <a:cs typeface="Arial" pitchFamily="34" charset="0"/>
              </a:rPr>
              <a:t>selected IBM as </a:t>
            </a:r>
            <a:r>
              <a:rPr lang="en-IN" sz="1100" dirty="0">
                <a:latin typeface="Calibri" pitchFamily="34" charset="0"/>
                <a:ea typeface="ＭＳ Ｐゴシック" charset="0"/>
                <a:cs typeface="Arial" pitchFamily="34" charset="0"/>
              </a:rPr>
              <a:t>their primary vendor for cloud computing, which is </a:t>
            </a:r>
            <a:r>
              <a:rPr lang="en-IN" sz="1100" dirty="0" smtClean="0">
                <a:latin typeface="Calibri" pitchFamily="34" charset="0"/>
                <a:ea typeface="ＭＳ Ｐゴシック" charset="0"/>
                <a:cs typeface="Arial" pitchFamily="34" charset="0"/>
              </a:rPr>
              <a:t>the third largest </a:t>
            </a:r>
            <a:r>
              <a:rPr lang="en-IN" sz="1100" dirty="0">
                <a:latin typeface="Calibri" pitchFamily="34" charset="0"/>
                <a:ea typeface="ＭＳ Ｐゴシック" charset="0"/>
                <a:cs typeface="Arial" pitchFamily="34" charset="0"/>
              </a:rPr>
              <a:t>percentage of votes for a vendor. </a:t>
            </a:r>
            <a:r>
              <a:rPr lang="en-IN" sz="1100" dirty="0" smtClean="0">
                <a:latin typeface="Calibri" pitchFamily="34" charset="0"/>
                <a:ea typeface="ＭＳ Ｐゴシック" charset="0"/>
                <a:cs typeface="Arial" pitchFamily="34" charset="0"/>
              </a:rPr>
              <a:t>The </a:t>
            </a:r>
            <a:r>
              <a:rPr lang="en-IN" sz="1100" dirty="0">
                <a:latin typeface="Calibri" pitchFamily="34" charset="0"/>
                <a:ea typeface="ＭＳ Ｐゴシック" charset="0"/>
                <a:cs typeface="Arial" pitchFamily="34" charset="0"/>
              </a:rPr>
              <a:t>survey shows that </a:t>
            </a:r>
            <a:r>
              <a:rPr lang="en-IN" sz="1100" dirty="0" smtClean="0">
                <a:latin typeface="Calibri" pitchFamily="34" charset="0"/>
                <a:ea typeface="ＭＳ Ｐゴシック" charset="0"/>
                <a:cs typeface="Arial" pitchFamily="34" charset="0"/>
              </a:rPr>
              <a:t>IBM received the highest </a:t>
            </a:r>
            <a:r>
              <a:rPr lang="en-IN" sz="1100" dirty="0">
                <a:latin typeface="Calibri" pitchFamily="34" charset="0"/>
                <a:ea typeface="ＭＳ Ｐゴシック" charset="0"/>
                <a:cs typeface="Arial" pitchFamily="34" charset="0"/>
              </a:rPr>
              <a:t>vendor satisfaction rating of </a:t>
            </a:r>
            <a:r>
              <a:rPr lang="en-IN" sz="1100" dirty="0" smtClean="0">
                <a:latin typeface="Calibri" pitchFamily="34" charset="0"/>
                <a:ea typeface="ＭＳ Ｐゴシック" charset="0"/>
                <a:cs typeface="Arial" pitchFamily="34" charset="0"/>
              </a:rPr>
              <a:t>3.1.</a:t>
            </a:r>
            <a:endParaRPr lang="en-IN" sz="1100" dirty="0">
              <a:latin typeface="Calibri" pitchFamily="34" charset="0"/>
              <a:ea typeface="ＭＳ Ｐゴシック" charset="0"/>
              <a:cs typeface="Arial" pitchFamily="34" charset="0"/>
            </a:endParaRPr>
          </a:p>
          <a:p>
            <a:pPr marL="231775" indent="-231775">
              <a:lnSpc>
                <a:spcPts val="1250"/>
              </a:lnSpc>
              <a:spcBef>
                <a:spcPts val="200"/>
              </a:spcBef>
              <a:spcAft>
                <a:spcPts val="200"/>
              </a:spcAft>
              <a:buFont typeface="Wingdings" pitchFamily="2" charset="2"/>
              <a:buChar char="§"/>
              <a:tabLst>
                <a:tab pos="360000" algn="l"/>
              </a:tabLst>
            </a:pPr>
            <a:r>
              <a:rPr lang="en-US" sz="1100" dirty="0" smtClean="0">
                <a:latin typeface="Calibri" pitchFamily="34" charset="0"/>
                <a:ea typeface="ＭＳ Ｐゴシック" charset="0"/>
                <a:cs typeface="Arial" pitchFamily="34" charset="0"/>
              </a:rPr>
              <a:t>About 8% </a:t>
            </a:r>
            <a:r>
              <a:rPr lang="en-IN" sz="1100" dirty="0" smtClean="0">
                <a:latin typeface="Calibri" pitchFamily="34" charset="0"/>
                <a:ea typeface="ＭＳ Ｐゴシック" charset="0"/>
                <a:cs typeface="Arial" pitchFamily="34" charset="0"/>
              </a:rPr>
              <a:t>selected Adobe and Amazon Web Services (AWS) each as their primary vendor for cloud computing, which is the fourth largest percentage of votes for a vendor. The </a:t>
            </a:r>
            <a:r>
              <a:rPr lang="en-IN" sz="1100" dirty="0">
                <a:latin typeface="Calibri" pitchFamily="34" charset="0"/>
                <a:ea typeface="ＭＳ Ｐゴシック" charset="0"/>
                <a:cs typeface="Arial" pitchFamily="34" charset="0"/>
              </a:rPr>
              <a:t>survey shows that Adobe received a vendor satisfaction rating of </a:t>
            </a:r>
            <a:r>
              <a:rPr lang="en-IN" sz="1100" dirty="0" smtClean="0">
                <a:latin typeface="Calibri" pitchFamily="34" charset="0"/>
                <a:ea typeface="ＭＳ Ｐゴシック" charset="0"/>
                <a:cs typeface="Arial" pitchFamily="34" charset="0"/>
              </a:rPr>
              <a:t>2.6, </a:t>
            </a:r>
            <a:r>
              <a:rPr lang="en-IN" sz="1100" dirty="0">
                <a:latin typeface="Calibri" pitchFamily="34" charset="0"/>
                <a:ea typeface="ＭＳ Ｐゴシック" charset="0"/>
                <a:cs typeface="Arial" pitchFamily="34" charset="0"/>
              </a:rPr>
              <a:t>while </a:t>
            </a:r>
            <a:r>
              <a:rPr lang="en-IN" sz="1100" dirty="0" smtClean="0">
                <a:latin typeface="Calibri" pitchFamily="34" charset="0"/>
                <a:ea typeface="ＭＳ Ｐゴシック" charset="0"/>
                <a:cs typeface="Arial" pitchFamily="34" charset="0"/>
              </a:rPr>
              <a:t>AWS </a:t>
            </a:r>
            <a:r>
              <a:rPr lang="en-IN" sz="1100" dirty="0">
                <a:latin typeface="Calibri" pitchFamily="34" charset="0"/>
                <a:ea typeface="ＭＳ Ｐゴシック" charset="0"/>
                <a:cs typeface="Arial" pitchFamily="34" charset="0"/>
              </a:rPr>
              <a:t>received </a:t>
            </a:r>
            <a:r>
              <a:rPr lang="en-IN" sz="1100" dirty="0" smtClean="0">
                <a:latin typeface="Calibri" pitchFamily="34" charset="0"/>
                <a:ea typeface="ＭＳ Ｐゴシック" charset="0"/>
                <a:cs typeface="Arial" pitchFamily="34" charset="0"/>
              </a:rPr>
              <a:t>a </a:t>
            </a:r>
            <a:r>
              <a:rPr lang="en-IN" sz="1100" dirty="0">
                <a:latin typeface="Calibri" pitchFamily="34" charset="0"/>
                <a:ea typeface="ＭＳ Ｐゴシック" charset="0"/>
                <a:cs typeface="Arial" pitchFamily="34" charset="0"/>
              </a:rPr>
              <a:t>vendor satisfaction rating of </a:t>
            </a:r>
            <a:r>
              <a:rPr lang="en-IN" sz="1100" dirty="0" smtClean="0">
                <a:latin typeface="Calibri" pitchFamily="34" charset="0"/>
                <a:ea typeface="ＭＳ Ｐゴシック" charset="0"/>
                <a:cs typeface="Arial" pitchFamily="34" charset="0"/>
              </a:rPr>
              <a:t>2.7.</a:t>
            </a:r>
            <a:endParaRPr lang="en-IN" sz="1100" dirty="0">
              <a:latin typeface="Calibri" pitchFamily="34" charset="0"/>
              <a:ea typeface="ＭＳ Ｐゴシック" charset="0"/>
              <a:cs typeface="Arial" pitchFamily="34" charset="0"/>
            </a:endParaRPr>
          </a:p>
        </p:txBody>
      </p:sp>
      <p:sp>
        <p:nvSpPr>
          <p:cNvPr id="9" name="Rectangle 8"/>
          <p:cNvSpPr/>
          <p:nvPr/>
        </p:nvSpPr>
        <p:spPr>
          <a:xfrm>
            <a:off x="173735" y="1552352"/>
            <a:ext cx="5122659" cy="47442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7" name="Title 1"/>
          <p:cNvSpPr txBox="1">
            <a:spLocks/>
          </p:cNvSpPr>
          <p:nvPr/>
        </p:nvSpPr>
        <p:spPr>
          <a:xfrm>
            <a:off x="0" y="13389"/>
            <a:ext cx="9352644" cy="752156"/>
          </a:xfrm>
          <a:prstGeom prst="rect">
            <a:avLst/>
          </a:prstGeom>
        </p:spPr>
        <p:txBody>
          <a:bodyPr vert="horz" lIns="91440" tIns="45720" rIns="91440" bIns="45720" rtlCol="0" anchor="ctr">
            <a:normAutofit/>
          </a:bodyPr>
          <a:lstStyle/>
          <a:p>
            <a:pPr>
              <a:spcBef>
                <a:spcPct val="0"/>
              </a:spcBef>
              <a:defRPr/>
            </a:pPr>
            <a:r>
              <a:rPr lang="en-US" b="1" dirty="0">
                <a:solidFill>
                  <a:schemeClr val="bg1"/>
                </a:solidFill>
                <a:latin typeface="Calibri" pitchFamily="34" charset="0"/>
                <a:cs typeface="Arial" pitchFamily="34" charset="0"/>
              </a:rPr>
              <a:t>Most preferred cloud computing vendors for enterprises</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70" y="1638479"/>
            <a:ext cx="475297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2112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358385" y="1531324"/>
            <a:ext cx="4319016" cy="4003660"/>
          </a:xfrm>
          <a:prstGeom prst="rect">
            <a:avLst/>
          </a:prstGeom>
        </p:spPr>
        <p:txBody>
          <a:bodyPr wrap="square">
            <a:spAutoFit/>
          </a:bodyPr>
          <a:lstStyle/>
          <a:p>
            <a:pPr marL="231775" indent="-231775">
              <a:lnSpc>
                <a:spcPts val="1700"/>
              </a:lnSpc>
              <a:spcBef>
                <a:spcPts val="200"/>
              </a:spcBef>
              <a:spcAft>
                <a:spcPts val="300"/>
              </a:spcAft>
              <a:buFont typeface="Wingdings" pitchFamily="2" charset="2"/>
              <a:buChar char="§"/>
              <a:tabLst>
                <a:tab pos="360000" algn="l"/>
              </a:tabLst>
            </a:pPr>
            <a:r>
              <a:rPr lang="en-US" sz="1100" dirty="0">
                <a:latin typeface="Calibri" pitchFamily="34" charset="0"/>
                <a:ea typeface="ＭＳ Ｐゴシック" charset="0"/>
                <a:cs typeface="Arial" pitchFamily="34" charset="0"/>
              </a:rPr>
              <a:t>According to GlobalData’s survey, </a:t>
            </a:r>
            <a:r>
              <a:rPr lang="en-US" sz="1100" dirty="0" smtClean="0">
                <a:latin typeface="Calibri" pitchFamily="34" charset="0"/>
                <a:ea typeface="ＭＳ Ｐゴシック" charset="0"/>
                <a:cs typeface="Arial" pitchFamily="34" charset="0"/>
              </a:rPr>
              <a:t>10% </a:t>
            </a:r>
            <a:r>
              <a:rPr lang="en-US" sz="1100" dirty="0">
                <a:latin typeface="Calibri" pitchFamily="34" charset="0"/>
                <a:ea typeface="ＭＳ Ｐゴシック" charset="0"/>
                <a:cs typeface="Arial" pitchFamily="34" charset="0"/>
              </a:rPr>
              <a:t>of respondents in </a:t>
            </a:r>
            <a:r>
              <a:rPr lang="en-US" sz="1100" dirty="0" smtClean="0">
                <a:latin typeface="Calibri" pitchFamily="34" charset="0"/>
                <a:ea typeface="ＭＳ Ｐゴシック" charset="0"/>
                <a:cs typeface="Arial" pitchFamily="34" charset="0"/>
              </a:rPr>
              <a:t>Hong Kong </a:t>
            </a:r>
            <a:r>
              <a:rPr lang="en-IN" sz="1100" dirty="0" smtClean="0">
                <a:latin typeface="Calibri" pitchFamily="34" charset="0"/>
                <a:ea typeface="ＭＳ Ｐゴシック" charset="0"/>
                <a:cs typeface="Arial" pitchFamily="34" charset="0"/>
              </a:rPr>
              <a:t>selected AT&amp;T and Microsoft each as </a:t>
            </a:r>
            <a:r>
              <a:rPr lang="en-IN" sz="1100" dirty="0">
                <a:latin typeface="Calibri" pitchFamily="34" charset="0"/>
                <a:ea typeface="ＭＳ Ｐゴシック" charset="0"/>
                <a:cs typeface="Arial" pitchFamily="34" charset="0"/>
              </a:rPr>
              <a:t>their primary </a:t>
            </a:r>
            <a:r>
              <a:rPr lang="en-IN" sz="1100" dirty="0" smtClean="0">
                <a:latin typeface="Calibri" pitchFamily="34" charset="0"/>
                <a:ea typeface="ＭＳ Ｐゴシック" charset="0"/>
                <a:cs typeface="Arial" pitchFamily="34" charset="0"/>
              </a:rPr>
              <a:t>vendor </a:t>
            </a:r>
            <a:r>
              <a:rPr lang="en-IN" sz="1100" dirty="0">
                <a:latin typeface="Calibri" pitchFamily="34" charset="0"/>
                <a:ea typeface="ＭＳ Ｐゴシック" charset="0"/>
                <a:cs typeface="Arial" pitchFamily="34" charset="0"/>
              </a:rPr>
              <a:t>for </a:t>
            </a:r>
            <a:r>
              <a:rPr lang="en-IN" sz="1100" dirty="0" smtClean="0">
                <a:latin typeface="Calibri" pitchFamily="34" charset="0"/>
                <a:ea typeface="ＭＳ Ｐゴシック" charset="0"/>
                <a:cs typeface="Arial" pitchFamily="34" charset="0"/>
              </a:rPr>
              <a:t>IoT, </a:t>
            </a:r>
            <a:r>
              <a:rPr lang="en-IN" sz="1100" dirty="0">
                <a:latin typeface="Calibri" pitchFamily="34" charset="0"/>
                <a:ea typeface="ＭＳ Ｐゴシック" charset="0"/>
                <a:cs typeface="Arial" pitchFamily="34" charset="0"/>
              </a:rPr>
              <a:t>which is the largest percentage of votes for a vendor. </a:t>
            </a:r>
          </a:p>
          <a:p>
            <a:pPr marL="688975" lvl="2" indent="-231775">
              <a:lnSpc>
                <a:spcPts val="1600"/>
              </a:lnSpc>
              <a:spcBef>
                <a:spcPts val="200"/>
              </a:spcBef>
              <a:spcAft>
                <a:spcPts val="300"/>
              </a:spcAft>
              <a:buFont typeface="Wingdings" pitchFamily="2" charset="2"/>
              <a:buChar char="§"/>
              <a:tabLst>
                <a:tab pos="360000" algn="l"/>
              </a:tabLst>
            </a:pPr>
            <a:r>
              <a:rPr lang="en-IN" sz="1100" dirty="0">
                <a:latin typeface="Calibri" pitchFamily="34" charset="0"/>
                <a:ea typeface="ＭＳ Ｐゴシック" charset="0"/>
                <a:cs typeface="Arial" pitchFamily="34" charset="0"/>
              </a:rPr>
              <a:t>The survey shows that </a:t>
            </a:r>
            <a:r>
              <a:rPr lang="en-IN" sz="1100" dirty="0" smtClean="0">
                <a:latin typeface="Calibri" pitchFamily="34" charset="0"/>
                <a:ea typeface="ＭＳ Ｐゴシック" charset="0"/>
                <a:cs typeface="Arial" pitchFamily="34" charset="0"/>
              </a:rPr>
              <a:t>AT&amp;T </a:t>
            </a:r>
            <a:r>
              <a:rPr lang="en-IN" sz="1100" dirty="0">
                <a:latin typeface="Calibri" pitchFamily="34" charset="0"/>
                <a:ea typeface="ＭＳ Ｐゴシック" charset="0"/>
                <a:cs typeface="Arial" pitchFamily="34" charset="0"/>
              </a:rPr>
              <a:t>received a vendor satisfaction rating of </a:t>
            </a:r>
            <a:r>
              <a:rPr lang="en-IN" sz="1100" dirty="0" smtClean="0">
                <a:latin typeface="Calibri" pitchFamily="34" charset="0"/>
                <a:ea typeface="ＭＳ Ｐゴシック" charset="0"/>
                <a:cs typeface="Arial" pitchFamily="34" charset="0"/>
              </a:rPr>
              <a:t>2.6, </a:t>
            </a:r>
            <a:r>
              <a:rPr lang="en-IN" sz="1100" dirty="0">
                <a:latin typeface="Calibri" pitchFamily="34" charset="0"/>
                <a:ea typeface="ＭＳ Ｐゴシック" charset="0"/>
                <a:cs typeface="Arial" pitchFamily="34" charset="0"/>
              </a:rPr>
              <a:t>while </a:t>
            </a:r>
            <a:r>
              <a:rPr lang="en-IN" sz="1100" dirty="0" smtClean="0">
                <a:latin typeface="Calibri" pitchFamily="34" charset="0"/>
                <a:ea typeface="ＭＳ Ｐゴシック" charset="0"/>
                <a:cs typeface="Arial" pitchFamily="34" charset="0"/>
              </a:rPr>
              <a:t>Microsoft </a:t>
            </a:r>
            <a:r>
              <a:rPr lang="en-IN" sz="1100" dirty="0">
                <a:latin typeface="Calibri" pitchFamily="34" charset="0"/>
                <a:ea typeface="ＭＳ Ｐゴシック" charset="0"/>
                <a:cs typeface="Arial" pitchFamily="34" charset="0"/>
              </a:rPr>
              <a:t>received the highest vendor satisfaction rating of </a:t>
            </a:r>
            <a:r>
              <a:rPr lang="en-IN" sz="1100" dirty="0" smtClean="0">
                <a:latin typeface="Calibri" pitchFamily="34" charset="0"/>
                <a:ea typeface="ＭＳ Ｐゴシック" charset="0"/>
                <a:cs typeface="Arial" pitchFamily="34" charset="0"/>
              </a:rPr>
              <a:t>3.1 </a:t>
            </a:r>
            <a:r>
              <a:rPr lang="en-IN" sz="1100" dirty="0">
                <a:latin typeface="Calibri" pitchFamily="34" charset="0"/>
                <a:ea typeface="ＭＳ Ｐゴシック" charset="0"/>
                <a:cs typeface="Arial" pitchFamily="34" charset="0"/>
              </a:rPr>
              <a:t>on a scale of one to four among enterprises.</a:t>
            </a:r>
          </a:p>
          <a:p>
            <a:pPr marL="231775" lvl="1" indent="-231775">
              <a:lnSpc>
                <a:spcPts val="1700"/>
              </a:lnSpc>
              <a:spcBef>
                <a:spcPts val="200"/>
              </a:spcBef>
              <a:spcAft>
                <a:spcPts val="300"/>
              </a:spcAft>
              <a:buFont typeface="Wingdings" pitchFamily="2" charset="2"/>
              <a:buChar char="§"/>
              <a:tabLst>
                <a:tab pos="360000" algn="l"/>
              </a:tabLst>
            </a:pPr>
            <a:r>
              <a:rPr lang="en-US" sz="1100" dirty="0" smtClean="0">
                <a:latin typeface="Calibri" pitchFamily="34" charset="0"/>
                <a:ea typeface="ＭＳ Ｐゴシック" charset="0"/>
                <a:cs typeface="Arial" pitchFamily="34" charset="0"/>
              </a:rPr>
              <a:t>About 9% </a:t>
            </a:r>
            <a:r>
              <a:rPr lang="en-IN" sz="1100" dirty="0" smtClean="0">
                <a:latin typeface="Calibri" pitchFamily="34" charset="0"/>
                <a:ea typeface="ＭＳ Ｐゴシック" charset="0"/>
                <a:cs typeface="Arial" pitchFamily="34" charset="0"/>
              </a:rPr>
              <a:t>selected Google as their </a:t>
            </a:r>
            <a:r>
              <a:rPr lang="en-IN" sz="1100" dirty="0">
                <a:latin typeface="Calibri" pitchFamily="34" charset="0"/>
                <a:ea typeface="ＭＳ Ｐゴシック" charset="0"/>
                <a:cs typeface="Arial" pitchFamily="34" charset="0"/>
              </a:rPr>
              <a:t>primary </a:t>
            </a:r>
            <a:r>
              <a:rPr lang="en-IN" sz="1100" dirty="0" smtClean="0">
                <a:latin typeface="Calibri" pitchFamily="34" charset="0"/>
                <a:ea typeface="ＭＳ Ｐゴシック" charset="0"/>
                <a:cs typeface="Arial" pitchFamily="34" charset="0"/>
              </a:rPr>
              <a:t>vendor </a:t>
            </a:r>
            <a:r>
              <a:rPr lang="en-IN" sz="1100" dirty="0">
                <a:latin typeface="Calibri" pitchFamily="34" charset="0"/>
                <a:ea typeface="ＭＳ Ｐゴシック" charset="0"/>
                <a:cs typeface="Arial" pitchFamily="34" charset="0"/>
              </a:rPr>
              <a:t>for </a:t>
            </a:r>
            <a:r>
              <a:rPr lang="en-IN" sz="1100" dirty="0" smtClean="0">
                <a:latin typeface="Calibri" pitchFamily="34" charset="0"/>
                <a:ea typeface="ＭＳ Ｐゴシック" charset="0"/>
                <a:cs typeface="Arial" pitchFamily="34" charset="0"/>
              </a:rPr>
              <a:t>IoT, </a:t>
            </a:r>
            <a:r>
              <a:rPr lang="en-IN" sz="1100" dirty="0">
                <a:latin typeface="Calibri" pitchFamily="34" charset="0"/>
                <a:ea typeface="ＭＳ Ｐゴシック" charset="0"/>
                <a:cs typeface="Arial" pitchFamily="34" charset="0"/>
              </a:rPr>
              <a:t>which is the second largest percentage of votes for a </a:t>
            </a:r>
            <a:r>
              <a:rPr lang="en-IN" sz="1100" dirty="0" smtClean="0">
                <a:latin typeface="Calibri" pitchFamily="34" charset="0"/>
                <a:ea typeface="ＭＳ Ｐゴシック" charset="0"/>
                <a:cs typeface="Arial" pitchFamily="34" charset="0"/>
              </a:rPr>
              <a:t>vendor. The </a:t>
            </a:r>
            <a:r>
              <a:rPr lang="en-IN" sz="1100" dirty="0">
                <a:latin typeface="Calibri" pitchFamily="34" charset="0"/>
                <a:ea typeface="ＭＳ Ｐゴシック" charset="0"/>
                <a:cs typeface="Arial" pitchFamily="34" charset="0"/>
              </a:rPr>
              <a:t>survey also shows that </a:t>
            </a:r>
            <a:r>
              <a:rPr lang="en-IN" sz="1100" dirty="0" smtClean="0">
                <a:latin typeface="Calibri" pitchFamily="34" charset="0"/>
                <a:ea typeface="ＭＳ Ｐゴシック" charset="0"/>
                <a:cs typeface="Arial" pitchFamily="34" charset="0"/>
              </a:rPr>
              <a:t>Google received </a:t>
            </a:r>
            <a:r>
              <a:rPr lang="en-IN" sz="1100" dirty="0">
                <a:latin typeface="Calibri" pitchFamily="34" charset="0"/>
                <a:ea typeface="ＭＳ Ｐゴシック" charset="0"/>
                <a:cs typeface="Arial" pitchFamily="34" charset="0"/>
              </a:rPr>
              <a:t>a vendor satisfaction </a:t>
            </a:r>
            <a:r>
              <a:rPr lang="en-IN" sz="1100" dirty="0" smtClean="0">
                <a:latin typeface="Calibri" pitchFamily="34" charset="0"/>
                <a:ea typeface="ＭＳ Ｐゴシック" charset="0"/>
                <a:cs typeface="Arial" pitchFamily="34" charset="0"/>
              </a:rPr>
              <a:t>rating </a:t>
            </a:r>
            <a:r>
              <a:rPr lang="en-IN" sz="1100" dirty="0">
                <a:latin typeface="Calibri" pitchFamily="34" charset="0"/>
                <a:ea typeface="ＭＳ Ｐゴシック" charset="0"/>
                <a:cs typeface="Arial" pitchFamily="34" charset="0"/>
              </a:rPr>
              <a:t>of </a:t>
            </a:r>
            <a:r>
              <a:rPr lang="en-IN" sz="1100" dirty="0" smtClean="0">
                <a:latin typeface="Calibri" pitchFamily="34" charset="0"/>
                <a:ea typeface="ＭＳ Ｐゴシック" charset="0"/>
                <a:cs typeface="Arial" pitchFamily="34" charset="0"/>
              </a:rPr>
              <a:t>2.9.</a:t>
            </a:r>
            <a:endParaRPr lang="en-IN" sz="1100" dirty="0">
              <a:latin typeface="Calibri" pitchFamily="34" charset="0"/>
              <a:ea typeface="ＭＳ Ｐゴシック" charset="0"/>
              <a:cs typeface="Arial" pitchFamily="34" charset="0"/>
            </a:endParaRPr>
          </a:p>
          <a:p>
            <a:pPr marL="231775" lvl="1" indent="-231775">
              <a:lnSpc>
                <a:spcPts val="1700"/>
              </a:lnSpc>
              <a:spcBef>
                <a:spcPts val="200"/>
              </a:spcBef>
              <a:spcAft>
                <a:spcPts val="300"/>
              </a:spcAft>
              <a:buFont typeface="Wingdings" pitchFamily="2" charset="2"/>
              <a:buChar char="§"/>
              <a:tabLst>
                <a:tab pos="360000" algn="l"/>
              </a:tabLst>
            </a:pPr>
            <a:r>
              <a:rPr lang="en-US" sz="1100" dirty="0">
                <a:latin typeface="Calibri" pitchFamily="34" charset="0"/>
                <a:ea typeface="ＭＳ Ｐゴシック" charset="0"/>
                <a:cs typeface="Arial" pitchFamily="34" charset="0"/>
              </a:rPr>
              <a:t>About </a:t>
            </a:r>
            <a:r>
              <a:rPr lang="en-US" sz="1100" dirty="0" smtClean="0">
                <a:latin typeface="Calibri" pitchFamily="34" charset="0"/>
                <a:ea typeface="ＭＳ Ｐゴシック" charset="0"/>
                <a:cs typeface="Arial" pitchFamily="34" charset="0"/>
              </a:rPr>
              <a:t>8% </a:t>
            </a:r>
            <a:r>
              <a:rPr lang="en-IN" sz="1100" dirty="0" smtClean="0">
                <a:latin typeface="Calibri" pitchFamily="34" charset="0"/>
                <a:ea typeface="ＭＳ Ｐゴシック" charset="0"/>
                <a:cs typeface="Arial" pitchFamily="34" charset="0"/>
              </a:rPr>
              <a:t>selected Dell as their </a:t>
            </a:r>
            <a:r>
              <a:rPr lang="en-IN" sz="1100" dirty="0">
                <a:latin typeface="Calibri" pitchFamily="34" charset="0"/>
                <a:ea typeface="ＭＳ Ｐゴシック" charset="0"/>
                <a:cs typeface="Arial" pitchFamily="34" charset="0"/>
              </a:rPr>
              <a:t>primary </a:t>
            </a:r>
            <a:r>
              <a:rPr lang="en-IN" sz="1100" dirty="0" smtClean="0">
                <a:latin typeface="Calibri" pitchFamily="34" charset="0"/>
                <a:ea typeface="ＭＳ Ｐゴシック" charset="0"/>
                <a:cs typeface="Arial" pitchFamily="34" charset="0"/>
              </a:rPr>
              <a:t>vendor </a:t>
            </a:r>
            <a:r>
              <a:rPr lang="en-IN" sz="1100" dirty="0">
                <a:latin typeface="Calibri" pitchFamily="34" charset="0"/>
                <a:ea typeface="ＭＳ Ｐゴシック" charset="0"/>
                <a:cs typeface="Arial" pitchFamily="34" charset="0"/>
              </a:rPr>
              <a:t>for </a:t>
            </a:r>
            <a:r>
              <a:rPr lang="en-IN" sz="1100" dirty="0" smtClean="0">
                <a:latin typeface="Calibri" pitchFamily="34" charset="0"/>
                <a:ea typeface="ＭＳ Ｐゴシック" charset="0"/>
                <a:cs typeface="Arial" pitchFamily="34" charset="0"/>
              </a:rPr>
              <a:t>IoT, </a:t>
            </a:r>
            <a:r>
              <a:rPr lang="en-IN" sz="1100" dirty="0">
                <a:latin typeface="Calibri" pitchFamily="34" charset="0"/>
                <a:ea typeface="ＭＳ Ｐゴシック" charset="0"/>
                <a:cs typeface="Arial" pitchFamily="34" charset="0"/>
              </a:rPr>
              <a:t>which is the </a:t>
            </a:r>
            <a:r>
              <a:rPr lang="en-IN" sz="1100" dirty="0" smtClean="0">
                <a:latin typeface="Calibri" pitchFamily="34" charset="0"/>
                <a:ea typeface="ＭＳ Ｐゴシック" charset="0"/>
                <a:cs typeface="Arial" pitchFamily="34" charset="0"/>
              </a:rPr>
              <a:t>third largest </a:t>
            </a:r>
            <a:r>
              <a:rPr lang="en-IN" sz="1100" dirty="0">
                <a:latin typeface="Calibri" pitchFamily="34" charset="0"/>
                <a:ea typeface="ＭＳ Ｐゴシック" charset="0"/>
                <a:cs typeface="Arial" pitchFamily="34" charset="0"/>
              </a:rPr>
              <a:t>percentage of votes for a vendor. </a:t>
            </a:r>
            <a:r>
              <a:rPr lang="en-IN" sz="1100" dirty="0" smtClean="0">
                <a:latin typeface="Calibri" pitchFamily="34" charset="0"/>
                <a:ea typeface="ＭＳ Ｐゴシック" charset="0"/>
                <a:cs typeface="Arial" pitchFamily="34" charset="0"/>
              </a:rPr>
              <a:t>The </a:t>
            </a:r>
            <a:r>
              <a:rPr lang="en-IN" sz="1100" dirty="0">
                <a:latin typeface="Calibri" pitchFamily="34" charset="0"/>
                <a:ea typeface="ＭＳ Ｐゴシック" charset="0"/>
                <a:cs typeface="Arial" pitchFamily="34" charset="0"/>
              </a:rPr>
              <a:t>survey also shows that </a:t>
            </a:r>
            <a:r>
              <a:rPr lang="en-IN" sz="1100" dirty="0" smtClean="0">
                <a:latin typeface="Calibri" pitchFamily="34" charset="0"/>
                <a:ea typeface="ＭＳ Ｐゴシック" charset="0"/>
                <a:cs typeface="Arial" pitchFamily="34" charset="0"/>
              </a:rPr>
              <a:t>Dell received </a:t>
            </a:r>
            <a:r>
              <a:rPr lang="en-IN" sz="1100" dirty="0">
                <a:latin typeface="Calibri" pitchFamily="34" charset="0"/>
                <a:ea typeface="ＭＳ Ｐゴシック" charset="0"/>
                <a:cs typeface="Arial" pitchFamily="34" charset="0"/>
              </a:rPr>
              <a:t>a vendor satisfaction rating of </a:t>
            </a:r>
            <a:r>
              <a:rPr lang="en-IN" sz="1100" dirty="0" smtClean="0">
                <a:latin typeface="Calibri" pitchFamily="34" charset="0"/>
                <a:ea typeface="ＭＳ Ｐゴシック" charset="0"/>
                <a:cs typeface="Arial" pitchFamily="34" charset="0"/>
              </a:rPr>
              <a:t>2.7.</a:t>
            </a:r>
            <a:endParaRPr lang="en-IN" sz="1100" dirty="0">
              <a:latin typeface="Calibri" pitchFamily="34" charset="0"/>
              <a:ea typeface="ＭＳ Ｐゴシック" charset="0"/>
              <a:cs typeface="Arial" pitchFamily="34" charset="0"/>
            </a:endParaRPr>
          </a:p>
          <a:p>
            <a:pPr marL="231775" lvl="1" indent="-231775">
              <a:lnSpc>
                <a:spcPts val="1700"/>
              </a:lnSpc>
              <a:spcBef>
                <a:spcPts val="200"/>
              </a:spcBef>
              <a:spcAft>
                <a:spcPts val="300"/>
              </a:spcAft>
              <a:buFont typeface="Wingdings" pitchFamily="2" charset="2"/>
              <a:buChar char="§"/>
              <a:tabLst>
                <a:tab pos="360000" algn="l"/>
              </a:tabLst>
            </a:pPr>
            <a:r>
              <a:rPr lang="en-US" sz="1100" dirty="0" smtClean="0">
                <a:latin typeface="Calibri" pitchFamily="34" charset="0"/>
                <a:ea typeface="ＭＳ Ｐゴシック" charset="0"/>
                <a:cs typeface="Arial" pitchFamily="34" charset="0"/>
              </a:rPr>
              <a:t>About </a:t>
            </a:r>
            <a:r>
              <a:rPr lang="en-US" sz="1100" dirty="0">
                <a:latin typeface="Calibri" pitchFamily="34" charset="0"/>
                <a:ea typeface="ＭＳ Ｐゴシック" charset="0"/>
                <a:cs typeface="Arial" pitchFamily="34" charset="0"/>
              </a:rPr>
              <a:t>7</a:t>
            </a:r>
            <a:r>
              <a:rPr lang="en-US" sz="1100" dirty="0" smtClean="0">
                <a:latin typeface="Calibri" pitchFamily="34" charset="0"/>
                <a:ea typeface="ＭＳ Ｐゴシック" charset="0"/>
                <a:cs typeface="Arial" pitchFamily="34" charset="0"/>
              </a:rPr>
              <a:t>% </a:t>
            </a:r>
            <a:r>
              <a:rPr lang="en-IN" sz="1100" dirty="0" smtClean="0">
                <a:latin typeface="Calibri" pitchFamily="34" charset="0"/>
                <a:ea typeface="ＭＳ Ｐゴシック" charset="0"/>
                <a:cs typeface="Arial" pitchFamily="34" charset="0"/>
              </a:rPr>
              <a:t>selected Amazon Web Services as </a:t>
            </a:r>
            <a:r>
              <a:rPr lang="en-IN" sz="1100" dirty="0">
                <a:latin typeface="Calibri" pitchFamily="34" charset="0"/>
                <a:ea typeface="ＭＳ Ｐゴシック" charset="0"/>
                <a:cs typeface="Arial" pitchFamily="34" charset="0"/>
              </a:rPr>
              <a:t>their primary vendor for </a:t>
            </a:r>
            <a:r>
              <a:rPr lang="en-IN" sz="1100" dirty="0" smtClean="0">
                <a:latin typeface="Calibri" pitchFamily="34" charset="0"/>
                <a:ea typeface="ＭＳ Ｐゴシック" charset="0"/>
                <a:cs typeface="Arial" pitchFamily="34" charset="0"/>
              </a:rPr>
              <a:t>IoT, </a:t>
            </a:r>
            <a:r>
              <a:rPr lang="en-IN" sz="1100" dirty="0">
                <a:latin typeface="Calibri" pitchFamily="34" charset="0"/>
                <a:ea typeface="ＭＳ Ｐゴシック" charset="0"/>
                <a:cs typeface="Arial" pitchFamily="34" charset="0"/>
              </a:rPr>
              <a:t>which is </a:t>
            </a:r>
            <a:r>
              <a:rPr lang="en-IN" sz="1100" dirty="0" smtClean="0">
                <a:latin typeface="Calibri" pitchFamily="34" charset="0"/>
                <a:ea typeface="ＭＳ Ｐゴシック" charset="0"/>
                <a:cs typeface="Arial" pitchFamily="34" charset="0"/>
              </a:rPr>
              <a:t>the fourth largest </a:t>
            </a:r>
            <a:r>
              <a:rPr lang="en-IN" sz="1100" dirty="0">
                <a:latin typeface="Calibri" pitchFamily="34" charset="0"/>
                <a:ea typeface="ＭＳ Ｐゴシック" charset="0"/>
                <a:cs typeface="Arial" pitchFamily="34" charset="0"/>
              </a:rPr>
              <a:t>percentage of votes for a vendor. </a:t>
            </a:r>
            <a:r>
              <a:rPr lang="en-IN" sz="1100" dirty="0" smtClean="0">
                <a:latin typeface="Calibri" pitchFamily="34" charset="0"/>
                <a:ea typeface="ＭＳ Ｐゴシック" charset="0"/>
                <a:cs typeface="Arial" pitchFamily="34" charset="0"/>
              </a:rPr>
              <a:t> The </a:t>
            </a:r>
            <a:r>
              <a:rPr lang="en-IN" sz="1100" dirty="0">
                <a:latin typeface="Calibri" pitchFamily="34" charset="0"/>
                <a:ea typeface="ＭＳ Ｐゴシック" charset="0"/>
                <a:cs typeface="Arial" pitchFamily="34" charset="0"/>
              </a:rPr>
              <a:t>survey </a:t>
            </a:r>
            <a:r>
              <a:rPr lang="en-IN" sz="1100" dirty="0" smtClean="0">
                <a:latin typeface="Calibri" pitchFamily="34" charset="0"/>
                <a:ea typeface="ＭＳ Ｐゴシック" charset="0"/>
                <a:cs typeface="Arial" pitchFamily="34" charset="0"/>
              </a:rPr>
              <a:t>shows </a:t>
            </a:r>
            <a:r>
              <a:rPr lang="en-IN" sz="1100" dirty="0">
                <a:latin typeface="Calibri" pitchFamily="34" charset="0"/>
                <a:ea typeface="ＭＳ Ｐゴシック" charset="0"/>
                <a:cs typeface="Arial" pitchFamily="34" charset="0"/>
              </a:rPr>
              <a:t>that Amazon Web Services </a:t>
            </a:r>
            <a:r>
              <a:rPr lang="en-IN" sz="1100" dirty="0" smtClean="0">
                <a:latin typeface="Calibri" pitchFamily="34" charset="0"/>
                <a:ea typeface="ＭＳ Ｐゴシック" charset="0"/>
                <a:cs typeface="Arial" pitchFamily="34" charset="0"/>
              </a:rPr>
              <a:t>also received </a:t>
            </a:r>
            <a:r>
              <a:rPr lang="en-IN" sz="1100" dirty="0">
                <a:latin typeface="Calibri" pitchFamily="34" charset="0"/>
                <a:ea typeface="ＭＳ Ｐゴシック" charset="0"/>
                <a:cs typeface="Arial" pitchFamily="34" charset="0"/>
              </a:rPr>
              <a:t>a vendor satisfaction rating of </a:t>
            </a:r>
            <a:r>
              <a:rPr lang="en-IN" sz="1100" dirty="0" smtClean="0">
                <a:latin typeface="Calibri" pitchFamily="34" charset="0"/>
                <a:ea typeface="ＭＳ Ｐゴシック" charset="0"/>
                <a:cs typeface="Arial" pitchFamily="34" charset="0"/>
              </a:rPr>
              <a:t>2.7.</a:t>
            </a:r>
            <a:endParaRPr lang="en-IN" sz="1100" dirty="0">
              <a:latin typeface="Calibri" pitchFamily="34" charset="0"/>
              <a:ea typeface="ＭＳ Ｐゴシック" charset="0"/>
              <a:cs typeface="Arial" pitchFamily="34" charset="0"/>
            </a:endParaRPr>
          </a:p>
        </p:txBody>
      </p:sp>
      <p:sp>
        <p:nvSpPr>
          <p:cNvPr id="11" name="Title 1"/>
          <p:cNvSpPr txBox="1">
            <a:spLocks/>
          </p:cNvSpPr>
          <p:nvPr/>
        </p:nvSpPr>
        <p:spPr>
          <a:xfrm>
            <a:off x="91440" y="789597"/>
            <a:ext cx="9264896" cy="745369"/>
          </a:xfrm>
          <a:prstGeom prst="rect">
            <a:avLst/>
          </a:prstGeom>
        </p:spPr>
        <p:txBody>
          <a:bodyPr vert="horz" lIns="91440" tIns="45720" rIns="91440" bIns="45720" rtlCol="0" anchor="ctr">
            <a:normAutofit/>
          </a:bodyPr>
          <a:lstStyle/>
          <a:p>
            <a:pPr>
              <a:spcBef>
                <a:spcPct val="0"/>
              </a:spcBef>
              <a:defRPr/>
            </a:pPr>
            <a:r>
              <a:rPr lang="en-US" sz="1600" b="1" dirty="0" smtClean="0">
                <a:solidFill>
                  <a:schemeClr val="accent5"/>
                </a:solidFill>
                <a:latin typeface="Calibri" pitchFamily="34" charset="0"/>
                <a:ea typeface="Rubik Light" charset="0"/>
                <a:cs typeface="Rubik Light" charset="0"/>
              </a:rPr>
              <a:t>AT&amp;T represents </a:t>
            </a:r>
            <a:r>
              <a:rPr lang="en-US" sz="1600" b="1" dirty="0">
                <a:solidFill>
                  <a:schemeClr val="accent5"/>
                </a:solidFill>
                <a:latin typeface="Calibri" pitchFamily="34" charset="0"/>
                <a:ea typeface="Rubik Light" charset="0"/>
                <a:cs typeface="Rubik Light" charset="0"/>
              </a:rPr>
              <a:t>the most prominent </a:t>
            </a:r>
            <a:r>
              <a:rPr lang="en-US" sz="1600" b="1" dirty="0" smtClean="0">
                <a:solidFill>
                  <a:schemeClr val="accent5"/>
                </a:solidFill>
                <a:latin typeface="Calibri" pitchFamily="34" charset="0"/>
                <a:ea typeface="Rubik Light" charset="0"/>
                <a:cs typeface="Rubik Light" charset="0"/>
              </a:rPr>
              <a:t>IoT </a:t>
            </a:r>
            <a:r>
              <a:rPr lang="en-US" sz="1600" b="1" dirty="0">
                <a:solidFill>
                  <a:schemeClr val="accent5"/>
                </a:solidFill>
                <a:latin typeface="Calibri" pitchFamily="34" charset="0"/>
                <a:ea typeface="Rubik Light" charset="0"/>
                <a:cs typeface="Rubik Light" charset="0"/>
              </a:rPr>
              <a:t>vendor for enterprises in </a:t>
            </a:r>
            <a:r>
              <a:rPr lang="en-US" sz="1600" b="1" dirty="0" smtClean="0">
                <a:solidFill>
                  <a:schemeClr val="accent5"/>
                </a:solidFill>
                <a:latin typeface="Calibri" pitchFamily="34" charset="0"/>
                <a:ea typeface="Rubik Light" charset="0"/>
                <a:cs typeface="Rubik Light" charset="0"/>
              </a:rPr>
              <a:t>Hong Kong </a:t>
            </a:r>
            <a:endParaRPr lang="en-US" sz="1600" b="1" dirty="0">
              <a:solidFill>
                <a:schemeClr val="accent5"/>
              </a:solidFill>
              <a:latin typeface="Calibri" pitchFamily="34" charset="0"/>
              <a:ea typeface="Rubik Light" charset="0"/>
              <a:cs typeface="Rubik Light" charset="0"/>
            </a:endParaRPr>
          </a:p>
        </p:txBody>
      </p:sp>
      <p:sp>
        <p:nvSpPr>
          <p:cNvPr id="8" name="Rectangle 7"/>
          <p:cNvSpPr/>
          <p:nvPr/>
        </p:nvSpPr>
        <p:spPr>
          <a:xfrm>
            <a:off x="173735" y="1573855"/>
            <a:ext cx="5046851" cy="47333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7" name="Title 1"/>
          <p:cNvSpPr txBox="1">
            <a:spLocks/>
          </p:cNvSpPr>
          <p:nvPr/>
        </p:nvSpPr>
        <p:spPr>
          <a:xfrm>
            <a:off x="0" y="13389"/>
            <a:ext cx="9352644" cy="752156"/>
          </a:xfrm>
          <a:prstGeom prst="rect">
            <a:avLst/>
          </a:prstGeom>
        </p:spPr>
        <p:txBody>
          <a:bodyPr vert="horz" lIns="91440" tIns="45720" rIns="91440" bIns="45720" rtlCol="0" anchor="ctr">
            <a:normAutofit/>
          </a:bodyPr>
          <a:lstStyle/>
          <a:p>
            <a:pPr>
              <a:spcBef>
                <a:spcPct val="0"/>
              </a:spcBef>
              <a:defRPr/>
            </a:pPr>
            <a:r>
              <a:rPr lang="en-US" b="1" dirty="0">
                <a:solidFill>
                  <a:schemeClr val="bg1"/>
                </a:solidFill>
                <a:latin typeface="Calibri" pitchFamily="34" charset="0"/>
                <a:cs typeface="Arial" pitchFamily="34" charset="0"/>
              </a:rPr>
              <a:t>Most preferred </a:t>
            </a:r>
            <a:r>
              <a:rPr lang="en-US" b="1" dirty="0" smtClean="0">
                <a:solidFill>
                  <a:schemeClr val="bg1"/>
                </a:solidFill>
                <a:latin typeface="Calibri" pitchFamily="34" charset="0"/>
                <a:cs typeface="Arial" pitchFamily="34" charset="0"/>
              </a:rPr>
              <a:t>IoT </a:t>
            </a:r>
            <a:r>
              <a:rPr lang="en-US" b="1" dirty="0">
                <a:solidFill>
                  <a:schemeClr val="bg1"/>
                </a:solidFill>
                <a:latin typeface="Calibri" pitchFamily="34" charset="0"/>
                <a:cs typeface="Arial" pitchFamily="34" charset="0"/>
              </a:rPr>
              <a:t>vendors for enterprises</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398" y="1700622"/>
            <a:ext cx="484822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2112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358384" y="1589326"/>
            <a:ext cx="4296214" cy="4003660"/>
          </a:xfrm>
          <a:prstGeom prst="rect">
            <a:avLst/>
          </a:prstGeom>
        </p:spPr>
        <p:txBody>
          <a:bodyPr wrap="square">
            <a:spAutoFit/>
          </a:bodyPr>
          <a:lstStyle/>
          <a:p>
            <a:pPr marL="231775" indent="-228600">
              <a:lnSpc>
                <a:spcPts val="1400"/>
              </a:lnSpc>
              <a:spcBef>
                <a:spcPts val="200"/>
              </a:spcBef>
              <a:spcAft>
                <a:spcPts val="300"/>
              </a:spcAft>
              <a:buFont typeface="Wingdings" pitchFamily="2" charset="2"/>
              <a:buChar char="§"/>
              <a:tabLst>
                <a:tab pos="360000" algn="l"/>
              </a:tabLst>
            </a:pPr>
            <a:r>
              <a:rPr lang="en-US" sz="1100" dirty="0">
                <a:latin typeface="Calibri" pitchFamily="34" charset="0"/>
                <a:ea typeface="ＭＳ Ｐゴシック" charset="0"/>
                <a:cs typeface="Arial" pitchFamily="34" charset="0"/>
              </a:rPr>
              <a:t>According to GlobalData’s survey, </a:t>
            </a:r>
            <a:r>
              <a:rPr lang="en-US" sz="1100" dirty="0" smtClean="0">
                <a:latin typeface="Calibri" pitchFamily="34" charset="0"/>
                <a:ea typeface="ＭＳ Ｐゴシック" charset="0"/>
                <a:cs typeface="Arial" pitchFamily="34" charset="0"/>
              </a:rPr>
              <a:t>22% of </a:t>
            </a:r>
            <a:r>
              <a:rPr lang="en-US" sz="1100" dirty="0">
                <a:latin typeface="Calibri" pitchFamily="34" charset="0"/>
                <a:ea typeface="ＭＳ Ｐゴシック" charset="0"/>
                <a:cs typeface="Arial" pitchFamily="34" charset="0"/>
              </a:rPr>
              <a:t>respondents in </a:t>
            </a:r>
            <a:r>
              <a:rPr lang="en-US" sz="1100" dirty="0" smtClean="0">
                <a:latin typeface="Calibri" pitchFamily="34" charset="0"/>
                <a:ea typeface="ＭＳ Ｐゴシック" charset="0"/>
                <a:cs typeface="Arial" pitchFamily="34" charset="0"/>
              </a:rPr>
              <a:t>Hong Kong </a:t>
            </a:r>
            <a:r>
              <a:rPr lang="en-IN" sz="1100" dirty="0" smtClean="0">
                <a:latin typeface="Calibri" pitchFamily="34" charset="0"/>
                <a:ea typeface="ＭＳ Ｐゴシック" charset="0"/>
                <a:cs typeface="Arial" pitchFamily="34" charset="0"/>
              </a:rPr>
              <a:t>selected IBM as </a:t>
            </a:r>
            <a:r>
              <a:rPr lang="en-IN" sz="1100" dirty="0">
                <a:latin typeface="Calibri" pitchFamily="34" charset="0"/>
                <a:ea typeface="ＭＳ Ｐゴシック" charset="0"/>
                <a:cs typeface="Arial" pitchFamily="34" charset="0"/>
              </a:rPr>
              <a:t>their primary vendor for data and </a:t>
            </a:r>
            <a:r>
              <a:rPr lang="en-IN" sz="1100" dirty="0" smtClean="0">
                <a:latin typeface="Calibri" pitchFamily="34" charset="0"/>
                <a:ea typeface="ＭＳ Ｐゴシック" charset="0"/>
                <a:cs typeface="Arial" pitchFamily="34" charset="0"/>
              </a:rPr>
              <a:t>analytics solution, </a:t>
            </a:r>
            <a:r>
              <a:rPr lang="en-IN" sz="1100" dirty="0">
                <a:latin typeface="Calibri" pitchFamily="34" charset="0"/>
                <a:ea typeface="ＭＳ Ｐゴシック" charset="0"/>
                <a:cs typeface="Arial" pitchFamily="34" charset="0"/>
              </a:rPr>
              <a:t>which is the largest percentage of votes for a vendor. </a:t>
            </a:r>
          </a:p>
          <a:p>
            <a:pPr marL="628650" lvl="2" indent="-228600">
              <a:lnSpc>
                <a:spcPts val="1400"/>
              </a:lnSpc>
              <a:spcBef>
                <a:spcPts val="200"/>
              </a:spcBef>
              <a:spcAft>
                <a:spcPts val="300"/>
              </a:spcAft>
              <a:buFont typeface="Arial" panose="020B0604020202020204" pitchFamily="34" charset="0"/>
              <a:buChar char="•"/>
              <a:tabLst>
                <a:tab pos="360000" algn="l"/>
              </a:tabLst>
            </a:pPr>
            <a:r>
              <a:rPr lang="en-IN" sz="1100" dirty="0">
                <a:latin typeface="Calibri" pitchFamily="34" charset="0"/>
                <a:ea typeface="ＭＳ Ｐゴシック" charset="0"/>
                <a:cs typeface="Arial" pitchFamily="34" charset="0"/>
              </a:rPr>
              <a:t>The survey also shows that IBM received a vendor satisfaction rating of </a:t>
            </a:r>
            <a:r>
              <a:rPr lang="en-IN" sz="1100" dirty="0" smtClean="0">
                <a:latin typeface="Calibri" pitchFamily="34" charset="0"/>
                <a:ea typeface="ＭＳ Ｐゴシック" charset="0"/>
                <a:cs typeface="Arial" pitchFamily="34" charset="0"/>
              </a:rPr>
              <a:t>2.9 on </a:t>
            </a:r>
            <a:r>
              <a:rPr lang="en-IN" sz="1100" dirty="0">
                <a:latin typeface="Calibri" pitchFamily="34" charset="0"/>
                <a:ea typeface="ＭＳ Ｐゴシック" charset="0"/>
                <a:cs typeface="Arial" pitchFamily="34" charset="0"/>
              </a:rPr>
              <a:t>a scale of one to four among enterprises.</a:t>
            </a:r>
          </a:p>
          <a:p>
            <a:pPr marL="231775" lvl="1" indent="-228600">
              <a:lnSpc>
                <a:spcPts val="1400"/>
              </a:lnSpc>
              <a:spcBef>
                <a:spcPts val="200"/>
              </a:spcBef>
              <a:spcAft>
                <a:spcPts val="300"/>
              </a:spcAft>
              <a:buFont typeface="Wingdings" pitchFamily="2" charset="2"/>
              <a:buChar char="§"/>
              <a:tabLst>
                <a:tab pos="360000" algn="l"/>
              </a:tabLst>
            </a:pPr>
            <a:r>
              <a:rPr lang="en-US" sz="1100" dirty="0">
                <a:latin typeface="Calibri" pitchFamily="34" charset="0"/>
                <a:ea typeface="ＭＳ Ｐゴシック" charset="0"/>
                <a:cs typeface="Arial" pitchFamily="34" charset="0"/>
              </a:rPr>
              <a:t>About </a:t>
            </a:r>
            <a:r>
              <a:rPr lang="en-US" sz="1100" dirty="0" smtClean="0">
                <a:latin typeface="Calibri" pitchFamily="34" charset="0"/>
                <a:ea typeface="ＭＳ Ｐゴシック" charset="0"/>
                <a:cs typeface="Arial" pitchFamily="34" charset="0"/>
              </a:rPr>
              <a:t>18% </a:t>
            </a:r>
            <a:r>
              <a:rPr lang="en-IN" sz="1100" dirty="0" smtClean="0">
                <a:latin typeface="Calibri" pitchFamily="34" charset="0"/>
                <a:ea typeface="ＭＳ Ｐゴシック" charset="0"/>
                <a:cs typeface="Arial" pitchFamily="34" charset="0"/>
              </a:rPr>
              <a:t>selected Microsoft as </a:t>
            </a:r>
            <a:r>
              <a:rPr lang="en-IN" sz="1100" dirty="0">
                <a:latin typeface="Calibri" pitchFamily="34" charset="0"/>
                <a:ea typeface="ＭＳ Ｐゴシック" charset="0"/>
                <a:cs typeface="Arial" pitchFamily="34" charset="0"/>
              </a:rPr>
              <a:t>their primary vendor for data and </a:t>
            </a:r>
            <a:r>
              <a:rPr lang="en-IN" sz="1100" dirty="0" smtClean="0">
                <a:latin typeface="Calibri" pitchFamily="34" charset="0"/>
                <a:ea typeface="ＭＳ Ｐゴシック" charset="0"/>
                <a:cs typeface="Arial" pitchFamily="34" charset="0"/>
              </a:rPr>
              <a:t>analytics solution, </a:t>
            </a:r>
            <a:r>
              <a:rPr lang="en-IN" sz="1100" dirty="0">
                <a:latin typeface="Calibri" pitchFamily="34" charset="0"/>
                <a:ea typeface="ＭＳ Ｐゴシック" charset="0"/>
                <a:cs typeface="Arial" pitchFamily="34" charset="0"/>
              </a:rPr>
              <a:t>which is the second largest percentage of votes for a vendor. </a:t>
            </a:r>
            <a:r>
              <a:rPr lang="en-IN" sz="1100" dirty="0" smtClean="0">
                <a:latin typeface="Calibri" pitchFamily="34" charset="0"/>
                <a:ea typeface="ＭＳ Ｐゴシック" charset="0"/>
                <a:cs typeface="Arial" pitchFamily="34" charset="0"/>
              </a:rPr>
              <a:t>The </a:t>
            </a:r>
            <a:r>
              <a:rPr lang="en-IN" sz="1100" dirty="0">
                <a:latin typeface="Calibri" pitchFamily="34" charset="0"/>
                <a:ea typeface="ＭＳ Ｐゴシック" charset="0"/>
                <a:cs typeface="Arial" pitchFamily="34" charset="0"/>
              </a:rPr>
              <a:t>survey shows that </a:t>
            </a:r>
            <a:r>
              <a:rPr lang="en-IN" sz="1100" dirty="0" smtClean="0">
                <a:latin typeface="Calibri" pitchFamily="34" charset="0"/>
                <a:ea typeface="ＭＳ Ｐゴシック" charset="0"/>
                <a:cs typeface="Arial" pitchFamily="34" charset="0"/>
              </a:rPr>
              <a:t>Microsoft received the highest vendor </a:t>
            </a:r>
            <a:r>
              <a:rPr lang="en-IN" sz="1100" dirty="0">
                <a:latin typeface="Calibri" pitchFamily="34" charset="0"/>
                <a:ea typeface="ＭＳ Ｐゴシック" charset="0"/>
                <a:cs typeface="Arial" pitchFamily="34" charset="0"/>
              </a:rPr>
              <a:t>satisfaction rating of </a:t>
            </a:r>
            <a:r>
              <a:rPr lang="en-IN" sz="1100" dirty="0" smtClean="0">
                <a:latin typeface="Calibri" pitchFamily="34" charset="0"/>
                <a:ea typeface="ＭＳ Ｐゴシック" charset="0"/>
                <a:cs typeface="Arial" pitchFamily="34" charset="0"/>
              </a:rPr>
              <a:t>3.2.</a:t>
            </a:r>
            <a:endParaRPr lang="en-IN" sz="1100" dirty="0">
              <a:latin typeface="Calibri" pitchFamily="34" charset="0"/>
              <a:ea typeface="ＭＳ Ｐゴシック" charset="0"/>
              <a:cs typeface="Arial" pitchFamily="34" charset="0"/>
            </a:endParaRPr>
          </a:p>
          <a:p>
            <a:pPr marL="231775" lvl="1" indent="-228600">
              <a:lnSpc>
                <a:spcPts val="1400"/>
              </a:lnSpc>
              <a:spcBef>
                <a:spcPts val="200"/>
              </a:spcBef>
              <a:spcAft>
                <a:spcPts val="300"/>
              </a:spcAft>
              <a:buFont typeface="Wingdings" pitchFamily="2" charset="2"/>
              <a:buChar char="§"/>
              <a:tabLst>
                <a:tab pos="360000" algn="l"/>
              </a:tabLst>
            </a:pPr>
            <a:r>
              <a:rPr lang="en-US" sz="1100" dirty="0" smtClean="0">
                <a:latin typeface="Calibri" pitchFamily="34" charset="0"/>
                <a:ea typeface="ＭＳ Ｐゴシック" charset="0"/>
                <a:cs typeface="Arial" pitchFamily="34" charset="0"/>
              </a:rPr>
              <a:t>About 9% </a:t>
            </a:r>
            <a:r>
              <a:rPr lang="en-IN" sz="1100" dirty="0" smtClean="0">
                <a:latin typeface="Calibri" pitchFamily="34" charset="0"/>
                <a:ea typeface="ＭＳ Ｐゴシック" charset="0"/>
                <a:cs typeface="Arial" pitchFamily="34" charset="0"/>
              </a:rPr>
              <a:t>selected Dell EMC as </a:t>
            </a:r>
            <a:r>
              <a:rPr lang="en-IN" sz="1100" dirty="0">
                <a:latin typeface="Calibri" pitchFamily="34" charset="0"/>
                <a:ea typeface="ＭＳ Ｐゴシック" charset="0"/>
                <a:cs typeface="Arial" pitchFamily="34" charset="0"/>
              </a:rPr>
              <a:t>their primary </a:t>
            </a:r>
            <a:r>
              <a:rPr lang="en-IN" sz="1100" dirty="0" smtClean="0">
                <a:latin typeface="Calibri" pitchFamily="34" charset="0"/>
                <a:ea typeface="ＭＳ Ｐゴシック" charset="0"/>
                <a:cs typeface="Arial" pitchFamily="34" charset="0"/>
              </a:rPr>
              <a:t>vendor </a:t>
            </a:r>
            <a:r>
              <a:rPr lang="en-IN" sz="1100" dirty="0">
                <a:latin typeface="Calibri" pitchFamily="34" charset="0"/>
                <a:ea typeface="ＭＳ Ｐゴシック" charset="0"/>
                <a:cs typeface="Arial" pitchFamily="34" charset="0"/>
              </a:rPr>
              <a:t>for data and </a:t>
            </a:r>
            <a:r>
              <a:rPr lang="en-IN" sz="1100" dirty="0" smtClean="0">
                <a:latin typeface="Calibri" pitchFamily="34" charset="0"/>
                <a:ea typeface="ＭＳ Ｐゴシック" charset="0"/>
                <a:cs typeface="Arial" pitchFamily="34" charset="0"/>
              </a:rPr>
              <a:t>analytics </a:t>
            </a:r>
            <a:r>
              <a:rPr lang="en-IN" sz="1100" dirty="0">
                <a:latin typeface="Calibri" pitchFamily="34" charset="0"/>
                <a:ea typeface="ＭＳ Ｐゴシック" charset="0"/>
                <a:cs typeface="Arial" pitchFamily="34" charset="0"/>
              </a:rPr>
              <a:t>solution, which is the </a:t>
            </a:r>
            <a:r>
              <a:rPr lang="en-IN" sz="1100" dirty="0" smtClean="0">
                <a:latin typeface="Calibri" pitchFamily="34" charset="0"/>
                <a:ea typeface="ＭＳ Ｐゴシック" charset="0"/>
                <a:cs typeface="Arial" pitchFamily="34" charset="0"/>
              </a:rPr>
              <a:t>third </a:t>
            </a:r>
            <a:r>
              <a:rPr lang="en-IN" sz="1100" dirty="0">
                <a:latin typeface="Calibri" pitchFamily="34" charset="0"/>
                <a:ea typeface="ＭＳ Ｐゴシック" charset="0"/>
                <a:cs typeface="Arial" pitchFamily="34" charset="0"/>
              </a:rPr>
              <a:t>largest percentage of votes for a vendor. </a:t>
            </a:r>
            <a:r>
              <a:rPr lang="en-IN" sz="1100" dirty="0" smtClean="0">
                <a:latin typeface="Calibri" pitchFamily="34" charset="0"/>
                <a:ea typeface="ＭＳ Ｐゴシック" charset="0"/>
                <a:cs typeface="Arial" pitchFamily="34" charset="0"/>
              </a:rPr>
              <a:t>The survey shows that </a:t>
            </a:r>
            <a:r>
              <a:rPr lang="en-IN" sz="1100" dirty="0">
                <a:latin typeface="Calibri" pitchFamily="34" charset="0"/>
                <a:ea typeface="ＭＳ Ｐゴシック" charset="0"/>
                <a:cs typeface="Arial" pitchFamily="34" charset="0"/>
              </a:rPr>
              <a:t>Dell EMC received </a:t>
            </a:r>
            <a:r>
              <a:rPr lang="en-IN" sz="1100" dirty="0" smtClean="0">
                <a:latin typeface="Calibri" pitchFamily="34" charset="0"/>
                <a:ea typeface="ＭＳ Ｐゴシック" charset="0"/>
                <a:cs typeface="Arial" pitchFamily="34" charset="0"/>
              </a:rPr>
              <a:t>a vendor satisfaction rating of 2.9.</a:t>
            </a:r>
          </a:p>
          <a:p>
            <a:pPr marL="231775" lvl="1" indent="-228600">
              <a:lnSpc>
                <a:spcPts val="1400"/>
              </a:lnSpc>
              <a:spcBef>
                <a:spcPts val="200"/>
              </a:spcBef>
              <a:spcAft>
                <a:spcPts val="300"/>
              </a:spcAft>
              <a:buFont typeface="Wingdings" pitchFamily="2" charset="2"/>
              <a:buChar char="§"/>
              <a:tabLst>
                <a:tab pos="360000" algn="l"/>
              </a:tabLst>
            </a:pPr>
            <a:r>
              <a:rPr lang="en-US" sz="1100" dirty="0">
                <a:latin typeface="Calibri" pitchFamily="34" charset="0"/>
                <a:ea typeface="ＭＳ Ｐゴシック" charset="0"/>
                <a:cs typeface="Arial" pitchFamily="34" charset="0"/>
              </a:rPr>
              <a:t>About </a:t>
            </a:r>
            <a:r>
              <a:rPr lang="en-US" sz="1100" dirty="0" smtClean="0">
                <a:latin typeface="Calibri" pitchFamily="34" charset="0"/>
                <a:ea typeface="ＭＳ Ｐゴシック" charset="0"/>
                <a:cs typeface="Arial" pitchFamily="34" charset="0"/>
              </a:rPr>
              <a:t>8% </a:t>
            </a:r>
            <a:r>
              <a:rPr lang="en-IN" sz="1100" dirty="0" smtClean="0">
                <a:latin typeface="Calibri" pitchFamily="34" charset="0"/>
                <a:ea typeface="ＭＳ Ｐゴシック" charset="0"/>
                <a:cs typeface="Arial" pitchFamily="34" charset="0"/>
              </a:rPr>
              <a:t>selected HPE as </a:t>
            </a:r>
            <a:r>
              <a:rPr lang="en-IN" sz="1100" dirty="0">
                <a:latin typeface="Calibri" pitchFamily="34" charset="0"/>
                <a:ea typeface="ＭＳ Ｐゴシック" charset="0"/>
                <a:cs typeface="Arial" pitchFamily="34" charset="0"/>
              </a:rPr>
              <a:t>their primary vendor for data and </a:t>
            </a:r>
            <a:r>
              <a:rPr lang="en-IN" sz="1100" dirty="0" smtClean="0">
                <a:latin typeface="Calibri" pitchFamily="34" charset="0"/>
                <a:ea typeface="ＭＳ Ｐゴシック" charset="0"/>
                <a:cs typeface="Arial" pitchFamily="34" charset="0"/>
              </a:rPr>
              <a:t>analytics solution. </a:t>
            </a:r>
            <a:r>
              <a:rPr lang="en-IN" sz="1100" dirty="0">
                <a:latin typeface="Calibri" pitchFamily="34" charset="0"/>
                <a:ea typeface="ＭＳ Ｐゴシック" charset="0"/>
                <a:cs typeface="Arial" pitchFamily="34" charset="0"/>
              </a:rPr>
              <a:t>The survey shows that </a:t>
            </a:r>
            <a:r>
              <a:rPr lang="en-IN" sz="1100" dirty="0" smtClean="0">
                <a:latin typeface="Calibri" pitchFamily="34" charset="0"/>
                <a:ea typeface="ＭＳ Ｐゴシック" charset="0"/>
                <a:cs typeface="Arial" pitchFamily="34" charset="0"/>
              </a:rPr>
              <a:t>HPE </a:t>
            </a:r>
            <a:r>
              <a:rPr lang="en-IN" sz="1100" dirty="0">
                <a:latin typeface="Calibri" pitchFamily="34" charset="0"/>
                <a:ea typeface="ＭＳ Ｐゴシック" charset="0"/>
                <a:cs typeface="Arial" pitchFamily="34" charset="0"/>
              </a:rPr>
              <a:t>received a vendor satisfaction rating of </a:t>
            </a:r>
            <a:r>
              <a:rPr lang="en-IN" sz="1100" dirty="0" smtClean="0">
                <a:latin typeface="Calibri" pitchFamily="34" charset="0"/>
                <a:ea typeface="ＭＳ Ｐゴシック" charset="0"/>
                <a:cs typeface="Arial" pitchFamily="34" charset="0"/>
              </a:rPr>
              <a:t>2.4.</a:t>
            </a:r>
            <a:endParaRPr lang="en-IN" sz="1100" dirty="0">
              <a:latin typeface="Calibri" pitchFamily="34" charset="0"/>
              <a:ea typeface="ＭＳ Ｐゴシック" charset="0"/>
              <a:cs typeface="Arial" pitchFamily="34" charset="0"/>
            </a:endParaRPr>
          </a:p>
          <a:p>
            <a:pPr marL="231775" lvl="1" indent="-228600">
              <a:lnSpc>
                <a:spcPts val="1400"/>
              </a:lnSpc>
              <a:spcBef>
                <a:spcPts val="200"/>
              </a:spcBef>
              <a:spcAft>
                <a:spcPts val="300"/>
              </a:spcAft>
              <a:buFont typeface="Wingdings" pitchFamily="2" charset="2"/>
              <a:buChar char="§"/>
              <a:tabLst>
                <a:tab pos="360000" algn="l"/>
              </a:tabLst>
            </a:pPr>
            <a:r>
              <a:rPr lang="en-US" sz="1100" dirty="0">
                <a:latin typeface="Calibri" pitchFamily="34" charset="0"/>
                <a:ea typeface="ＭＳ Ｐゴシック" charset="0"/>
                <a:cs typeface="Arial" pitchFamily="34" charset="0"/>
              </a:rPr>
              <a:t>About </a:t>
            </a:r>
            <a:r>
              <a:rPr lang="en-US" sz="1100" dirty="0" smtClean="0">
                <a:latin typeface="Calibri" pitchFamily="34" charset="0"/>
                <a:ea typeface="ＭＳ Ｐゴシック" charset="0"/>
                <a:cs typeface="Arial" pitchFamily="34" charset="0"/>
              </a:rPr>
              <a:t>7% </a:t>
            </a:r>
            <a:r>
              <a:rPr lang="en-IN" sz="1100" dirty="0" smtClean="0">
                <a:latin typeface="Calibri" pitchFamily="34" charset="0"/>
                <a:ea typeface="ＭＳ Ｐゴシック" charset="0"/>
                <a:cs typeface="Arial" pitchFamily="34" charset="0"/>
              </a:rPr>
              <a:t>selected Oracle as </a:t>
            </a:r>
            <a:r>
              <a:rPr lang="en-IN" sz="1100" dirty="0">
                <a:latin typeface="Calibri" pitchFamily="34" charset="0"/>
                <a:ea typeface="ＭＳ Ｐゴシック" charset="0"/>
                <a:cs typeface="Arial" pitchFamily="34" charset="0"/>
              </a:rPr>
              <a:t>their primary vendor for data and </a:t>
            </a:r>
            <a:r>
              <a:rPr lang="en-IN" sz="1100" dirty="0" smtClean="0">
                <a:latin typeface="Calibri" pitchFamily="34" charset="0"/>
                <a:ea typeface="ＭＳ Ｐゴシック" charset="0"/>
                <a:cs typeface="Arial" pitchFamily="34" charset="0"/>
              </a:rPr>
              <a:t>analytics solution. </a:t>
            </a:r>
            <a:r>
              <a:rPr lang="en-IN" sz="1100" dirty="0">
                <a:latin typeface="Calibri" pitchFamily="34" charset="0"/>
                <a:ea typeface="ＭＳ Ｐゴシック" charset="0"/>
                <a:cs typeface="Arial" pitchFamily="34" charset="0"/>
              </a:rPr>
              <a:t>The survey shows that </a:t>
            </a:r>
            <a:r>
              <a:rPr lang="en-IN" sz="1100" dirty="0" smtClean="0">
                <a:latin typeface="Calibri" pitchFamily="34" charset="0"/>
                <a:ea typeface="ＭＳ Ｐゴシック" charset="0"/>
                <a:cs typeface="Arial" pitchFamily="34" charset="0"/>
              </a:rPr>
              <a:t>Oracle also received the highest vendor </a:t>
            </a:r>
            <a:r>
              <a:rPr lang="en-IN" sz="1100" dirty="0">
                <a:latin typeface="Calibri" pitchFamily="34" charset="0"/>
                <a:ea typeface="ＭＳ Ｐゴシック" charset="0"/>
                <a:cs typeface="Arial" pitchFamily="34" charset="0"/>
              </a:rPr>
              <a:t>satisfaction rating of </a:t>
            </a:r>
            <a:r>
              <a:rPr lang="en-IN" sz="1100" dirty="0" smtClean="0">
                <a:latin typeface="Calibri" pitchFamily="34" charset="0"/>
                <a:ea typeface="ＭＳ Ｐゴシック" charset="0"/>
                <a:cs typeface="Arial" pitchFamily="34" charset="0"/>
              </a:rPr>
              <a:t>3.2. </a:t>
            </a:r>
            <a:endParaRPr lang="en-IN" sz="1100" dirty="0">
              <a:latin typeface="Calibri" pitchFamily="34" charset="0"/>
              <a:ea typeface="ＭＳ Ｐゴシック" charset="0"/>
              <a:cs typeface="Arial" pitchFamily="34" charset="0"/>
            </a:endParaRPr>
          </a:p>
        </p:txBody>
      </p:sp>
      <p:sp>
        <p:nvSpPr>
          <p:cNvPr id="11" name="Title 1"/>
          <p:cNvSpPr txBox="1">
            <a:spLocks/>
          </p:cNvSpPr>
          <p:nvPr/>
        </p:nvSpPr>
        <p:spPr>
          <a:xfrm>
            <a:off x="91440" y="765542"/>
            <a:ext cx="9264896" cy="776819"/>
          </a:xfrm>
          <a:prstGeom prst="rect">
            <a:avLst/>
          </a:prstGeom>
        </p:spPr>
        <p:txBody>
          <a:bodyPr vert="horz" lIns="91440" tIns="45720" rIns="91440" bIns="45720" rtlCol="0" anchor="ctr">
            <a:normAutofit/>
          </a:bodyPr>
          <a:lstStyle/>
          <a:p>
            <a:pPr>
              <a:spcBef>
                <a:spcPct val="0"/>
              </a:spcBef>
              <a:defRPr/>
            </a:pPr>
            <a:r>
              <a:rPr lang="en-US" sz="1600" b="1" dirty="0">
                <a:solidFill>
                  <a:schemeClr val="accent5"/>
                </a:solidFill>
                <a:latin typeface="Calibri" pitchFamily="34" charset="0"/>
                <a:ea typeface="Rubik Light" charset="0"/>
                <a:cs typeface="Rubik Light" charset="0"/>
              </a:rPr>
              <a:t>IBM represents the leading vendor of </a:t>
            </a:r>
            <a:r>
              <a:rPr lang="en-US" sz="1600" b="1" dirty="0" smtClean="0">
                <a:solidFill>
                  <a:schemeClr val="accent5"/>
                </a:solidFill>
                <a:latin typeface="Calibri" pitchFamily="34" charset="0"/>
                <a:ea typeface="Rubik Light" charset="0"/>
                <a:cs typeface="Rubik Light" charset="0"/>
              </a:rPr>
              <a:t>data </a:t>
            </a:r>
            <a:r>
              <a:rPr lang="en-US" sz="1600" b="1" dirty="0">
                <a:solidFill>
                  <a:schemeClr val="accent5"/>
                </a:solidFill>
                <a:latin typeface="Calibri" pitchFamily="34" charset="0"/>
                <a:ea typeface="Rubik Light" charset="0"/>
                <a:cs typeface="Rubik Light" charset="0"/>
              </a:rPr>
              <a:t>and </a:t>
            </a:r>
            <a:r>
              <a:rPr lang="en-US" sz="1600" b="1" dirty="0" smtClean="0">
                <a:solidFill>
                  <a:schemeClr val="accent5"/>
                </a:solidFill>
                <a:latin typeface="Calibri" pitchFamily="34" charset="0"/>
                <a:ea typeface="Rubik Light" charset="0"/>
                <a:cs typeface="Rubik Light" charset="0"/>
              </a:rPr>
              <a:t>analytics solution vendors for </a:t>
            </a:r>
            <a:r>
              <a:rPr lang="en-US" sz="1600" b="1" dirty="0">
                <a:solidFill>
                  <a:schemeClr val="accent5"/>
                </a:solidFill>
                <a:latin typeface="Calibri" pitchFamily="34" charset="0"/>
                <a:ea typeface="Rubik Light" charset="0"/>
                <a:cs typeface="Rubik Light" charset="0"/>
              </a:rPr>
              <a:t>enterprises in </a:t>
            </a:r>
            <a:r>
              <a:rPr lang="en-US" sz="1600" b="1" dirty="0" smtClean="0">
                <a:solidFill>
                  <a:schemeClr val="accent5"/>
                </a:solidFill>
                <a:latin typeface="Calibri" pitchFamily="34" charset="0"/>
                <a:ea typeface="Rubik Light" charset="0"/>
                <a:cs typeface="Rubik Light" charset="0"/>
              </a:rPr>
              <a:t>Hong Kong </a:t>
            </a:r>
            <a:endParaRPr lang="en-US" sz="1600" b="1" dirty="0">
              <a:solidFill>
                <a:schemeClr val="accent5"/>
              </a:solidFill>
              <a:latin typeface="Calibri" pitchFamily="34" charset="0"/>
              <a:ea typeface="Rubik Light" charset="0"/>
              <a:cs typeface="Rubik Light" charset="0"/>
            </a:endParaRPr>
          </a:p>
        </p:txBody>
      </p:sp>
      <p:sp>
        <p:nvSpPr>
          <p:cNvPr id="8" name="Rectangle 7"/>
          <p:cNvSpPr/>
          <p:nvPr/>
        </p:nvSpPr>
        <p:spPr>
          <a:xfrm>
            <a:off x="173735" y="1587156"/>
            <a:ext cx="5122659" cy="46243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7" name="Title 1"/>
          <p:cNvSpPr txBox="1">
            <a:spLocks/>
          </p:cNvSpPr>
          <p:nvPr/>
        </p:nvSpPr>
        <p:spPr>
          <a:xfrm>
            <a:off x="0" y="13389"/>
            <a:ext cx="9352644" cy="752156"/>
          </a:xfrm>
          <a:prstGeom prst="rect">
            <a:avLst/>
          </a:prstGeom>
        </p:spPr>
        <p:txBody>
          <a:bodyPr vert="horz" lIns="91440" tIns="45720" rIns="91440" bIns="45720" rtlCol="0" anchor="ctr">
            <a:normAutofit/>
          </a:bodyPr>
          <a:lstStyle/>
          <a:p>
            <a:pPr>
              <a:spcBef>
                <a:spcPct val="0"/>
              </a:spcBef>
              <a:defRPr/>
            </a:pPr>
            <a:r>
              <a:rPr lang="en-US" b="1" dirty="0">
                <a:solidFill>
                  <a:schemeClr val="bg1"/>
                </a:solidFill>
                <a:latin typeface="Calibri" pitchFamily="34" charset="0"/>
                <a:cs typeface="Arial" pitchFamily="34" charset="0"/>
              </a:rPr>
              <a:t>Most preferred </a:t>
            </a:r>
            <a:r>
              <a:rPr lang="en-US" b="1" dirty="0" smtClean="0">
                <a:solidFill>
                  <a:schemeClr val="bg1"/>
                </a:solidFill>
                <a:latin typeface="Calibri" pitchFamily="34" charset="0"/>
                <a:cs typeface="Arial" pitchFamily="34" charset="0"/>
              </a:rPr>
              <a:t>data </a:t>
            </a:r>
            <a:r>
              <a:rPr lang="en-US" b="1" dirty="0">
                <a:solidFill>
                  <a:schemeClr val="bg1"/>
                </a:solidFill>
                <a:latin typeface="Calibri" pitchFamily="34" charset="0"/>
                <a:cs typeface="Arial" pitchFamily="34" charset="0"/>
              </a:rPr>
              <a:t>and </a:t>
            </a:r>
            <a:r>
              <a:rPr lang="en-US" b="1" dirty="0" smtClean="0">
                <a:solidFill>
                  <a:schemeClr val="bg1"/>
                </a:solidFill>
                <a:latin typeface="Calibri" pitchFamily="34" charset="0"/>
                <a:cs typeface="Arial" pitchFamily="34" charset="0"/>
              </a:rPr>
              <a:t>analytics vendors </a:t>
            </a:r>
            <a:r>
              <a:rPr lang="en-US" b="1" dirty="0">
                <a:solidFill>
                  <a:schemeClr val="bg1"/>
                </a:solidFill>
                <a:latin typeface="Calibri" pitchFamily="34" charset="0"/>
                <a:cs typeface="Arial" pitchFamily="34" charset="0"/>
              </a:rPr>
              <a:t>for enterprises</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951" y="1611718"/>
            <a:ext cx="4848225"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2112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283953" y="1356599"/>
            <a:ext cx="4435813" cy="4247317"/>
          </a:xfrm>
          <a:prstGeom prst="rect">
            <a:avLst/>
          </a:prstGeom>
        </p:spPr>
        <p:txBody>
          <a:bodyPr wrap="square">
            <a:spAutoFit/>
          </a:bodyPr>
          <a:lstStyle/>
          <a:p>
            <a:pPr marL="228600" indent="-228600">
              <a:lnSpc>
                <a:spcPts val="1400"/>
              </a:lnSpc>
              <a:spcBef>
                <a:spcPts val="300"/>
              </a:spcBef>
              <a:spcAft>
                <a:spcPts val="300"/>
              </a:spcAft>
              <a:buFont typeface="Wingdings" panose="05000000000000000000" pitchFamily="2" charset="2"/>
              <a:buChar char="§"/>
              <a:tabLst>
                <a:tab pos="360000" algn="l"/>
              </a:tabLst>
            </a:pPr>
            <a:r>
              <a:rPr lang="en-US" sz="1100" dirty="0">
                <a:latin typeface="Calibri" pitchFamily="34" charset="0"/>
                <a:ea typeface="ＭＳ Ｐゴシック" charset="0"/>
                <a:cs typeface="Arial" pitchFamily="34" charset="0"/>
              </a:rPr>
              <a:t>According to GlobalData’s survey, </a:t>
            </a:r>
            <a:r>
              <a:rPr lang="en-US" sz="1100" dirty="0" smtClean="0">
                <a:latin typeface="Calibri" pitchFamily="34" charset="0"/>
                <a:ea typeface="ＭＳ Ｐゴシック" charset="0"/>
                <a:cs typeface="Arial" pitchFamily="34" charset="0"/>
              </a:rPr>
              <a:t>16% </a:t>
            </a:r>
            <a:r>
              <a:rPr lang="en-US" sz="1100" dirty="0">
                <a:latin typeface="Calibri" pitchFamily="34" charset="0"/>
                <a:ea typeface="ＭＳ Ｐゴシック" charset="0"/>
                <a:cs typeface="Arial" pitchFamily="34" charset="0"/>
              </a:rPr>
              <a:t>of respondents in </a:t>
            </a:r>
            <a:r>
              <a:rPr lang="en-US" sz="1100" dirty="0" smtClean="0">
                <a:latin typeface="Calibri" pitchFamily="34" charset="0"/>
                <a:ea typeface="ＭＳ Ｐゴシック" charset="0"/>
                <a:cs typeface="Arial" pitchFamily="34" charset="0"/>
              </a:rPr>
              <a:t>Hong Kong </a:t>
            </a:r>
            <a:r>
              <a:rPr lang="en-IN" sz="1100" dirty="0" smtClean="0">
                <a:latin typeface="Calibri" pitchFamily="34" charset="0"/>
                <a:ea typeface="ＭＳ Ｐゴシック" charset="0"/>
                <a:cs typeface="Arial" pitchFamily="34" charset="0"/>
              </a:rPr>
              <a:t>selected </a:t>
            </a:r>
            <a:r>
              <a:rPr lang="en-IN" sz="1100" dirty="0">
                <a:latin typeface="Calibri" pitchFamily="34" charset="0"/>
                <a:ea typeface="ＭＳ Ｐゴシック" charset="0"/>
                <a:cs typeface="Arial" pitchFamily="34" charset="0"/>
              </a:rPr>
              <a:t>IBM as their primary vendor for data center &amp; </a:t>
            </a:r>
            <a:r>
              <a:rPr lang="en-IN" sz="1100" dirty="0" smtClean="0">
                <a:latin typeface="Calibri" pitchFamily="34" charset="0"/>
                <a:ea typeface="ＭＳ Ｐゴシック" charset="0"/>
                <a:cs typeface="Arial" pitchFamily="34" charset="0"/>
              </a:rPr>
              <a:t>virtualization technology, </a:t>
            </a:r>
            <a:r>
              <a:rPr lang="en-IN" sz="1100" dirty="0">
                <a:latin typeface="Calibri" pitchFamily="34" charset="0"/>
                <a:ea typeface="ＭＳ Ｐゴシック" charset="0"/>
                <a:cs typeface="Arial" pitchFamily="34" charset="0"/>
              </a:rPr>
              <a:t>which is the largest percentage of votes for a vendor. </a:t>
            </a:r>
          </a:p>
          <a:p>
            <a:pPr marL="685800" lvl="3" indent="-228600">
              <a:lnSpc>
                <a:spcPts val="1400"/>
              </a:lnSpc>
              <a:spcBef>
                <a:spcPts val="300"/>
              </a:spcBef>
              <a:spcAft>
                <a:spcPts val="300"/>
              </a:spcAft>
              <a:buFont typeface="Wingdings" panose="05000000000000000000" pitchFamily="2" charset="2"/>
              <a:buChar char="§"/>
              <a:tabLst>
                <a:tab pos="360000" algn="l"/>
              </a:tabLst>
            </a:pPr>
            <a:r>
              <a:rPr lang="en-IN" sz="1100" dirty="0">
                <a:latin typeface="Calibri" pitchFamily="34" charset="0"/>
                <a:ea typeface="ＭＳ Ｐゴシック" charset="0"/>
                <a:cs typeface="Arial" pitchFamily="34" charset="0"/>
              </a:rPr>
              <a:t>The survey also shows that IBM received a vendor satisfaction rating of </a:t>
            </a:r>
            <a:r>
              <a:rPr lang="en-IN" sz="1100" dirty="0" smtClean="0">
                <a:latin typeface="Calibri" pitchFamily="34" charset="0"/>
                <a:ea typeface="ＭＳ Ｐゴシック" charset="0"/>
                <a:cs typeface="Arial" pitchFamily="34" charset="0"/>
              </a:rPr>
              <a:t>3.1 on </a:t>
            </a:r>
            <a:r>
              <a:rPr lang="en-IN" sz="1100" dirty="0">
                <a:latin typeface="Calibri" pitchFamily="34" charset="0"/>
                <a:ea typeface="ＭＳ Ｐゴシック" charset="0"/>
                <a:cs typeface="Arial" pitchFamily="34" charset="0"/>
              </a:rPr>
              <a:t>a scale of one to four among enterprises.</a:t>
            </a:r>
          </a:p>
          <a:p>
            <a:pPr marL="228600" lvl="1" indent="-228600">
              <a:lnSpc>
                <a:spcPts val="1400"/>
              </a:lnSpc>
              <a:spcBef>
                <a:spcPts val="300"/>
              </a:spcBef>
              <a:spcAft>
                <a:spcPts val="300"/>
              </a:spcAft>
              <a:buFont typeface="Wingdings" panose="05000000000000000000" pitchFamily="2" charset="2"/>
              <a:buChar char="§"/>
              <a:tabLst>
                <a:tab pos="360000" algn="l"/>
              </a:tabLst>
            </a:pPr>
            <a:r>
              <a:rPr lang="en-US" sz="1100" dirty="0">
                <a:latin typeface="Calibri" pitchFamily="34" charset="0"/>
                <a:ea typeface="ＭＳ Ｐゴシック" charset="0"/>
                <a:cs typeface="Arial" pitchFamily="34" charset="0"/>
              </a:rPr>
              <a:t>About </a:t>
            </a:r>
            <a:r>
              <a:rPr lang="en-US" sz="1100" dirty="0" smtClean="0">
                <a:latin typeface="Calibri" pitchFamily="34" charset="0"/>
                <a:ea typeface="ＭＳ Ｐゴシック" charset="0"/>
                <a:cs typeface="Arial" pitchFamily="34" charset="0"/>
              </a:rPr>
              <a:t>14% </a:t>
            </a:r>
            <a:r>
              <a:rPr lang="en-IN" sz="1100" dirty="0" smtClean="0">
                <a:latin typeface="Calibri" pitchFamily="34" charset="0"/>
                <a:ea typeface="ＭＳ Ｐゴシック" charset="0"/>
                <a:cs typeface="Arial" pitchFamily="34" charset="0"/>
              </a:rPr>
              <a:t>selected </a:t>
            </a:r>
            <a:r>
              <a:rPr lang="en-IN" sz="1100" dirty="0">
                <a:latin typeface="Calibri" pitchFamily="34" charset="0"/>
                <a:ea typeface="ＭＳ Ｐゴシック" charset="0"/>
                <a:cs typeface="Arial" pitchFamily="34" charset="0"/>
              </a:rPr>
              <a:t>Cisco as their primary vendor for data center &amp; </a:t>
            </a:r>
            <a:r>
              <a:rPr lang="en-IN" sz="1100" dirty="0" smtClean="0">
                <a:latin typeface="Calibri" pitchFamily="34" charset="0"/>
                <a:ea typeface="ＭＳ Ｐゴシック" charset="0"/>
                <a:cs typeface="Arial" pitchFamily="34" charset="0"/>
              </a:rPr>
              <a:t>virtualization technology, </a:t>
            </a:r>
            <a:r>
              <a:rPr lang="en-IN" sz="1100" dirty="0">
                <a:latin typeface="Calibri" pitchFamily="34" charset="0"/>
                <a:ea typeface="ＭＳ Ｐゴシック" charset="0"/>
                <a:cs typeface="Arial" pitchFamily="34" charset="0"/>
              </a:rPr>
              <a:t>which is the second largest percentage of votes for a vendor. </a:t>
            </a:r>
            <a:r>
              <a:rPr lang="en-IN" sz="1100" dirty="0" smtClean="0">
                <a:latin typeface="Calibri" pitchFamily="34" charset="0"/>
                <a:ea typeface="ＭＳ Ｐゴシック" charset="0"/>
                <a:cs typeface="Arial" pitchFamily="34" charset="0"/>
              </a:rPr>
              <a:t>The </a:t>
            </a:r>
            <a:r>
              <a:rPr lang="en-IN" sz="1100" dirty="0">
                <a:latin typeface="Calibri" pitchFamily="34" charset="0"/>
                <a:ea typeface="ＭＳ Ｐゴシック" charset="0"/>
                <a:cs typeface="Arial" pitchFamily="34" charset="0"/>
              </a:rPr>
              <a:t>survey shows that Cisco received a vendor satisfaction rating of </a:t>
            </a:r>
            <a:r>
              <a:rPr lang="en-IN" sz="1100" dirty="0" smtClean="0">
                <a:latin typeface="Calibri" pitchFamily="34" charset="0"/>
                <a:ea typeface="ＭＳ Ｐゴシック" charset="0"/>
                <a:cs typeface="Arial" pitchFamily="34" charset="0"/>
              </a:rPr>
              <a:t>3.1.</a:t>
            </a:r>
            <a:endParaRPr lang="en-IN" sz="1100" dirty="0">
              <a:latin typeface="Calibri" pitchFamily="34" charset="0"/>
              <a:ea typeface="ＭＳ Ｐゴシック" charset="0"/>
              <a:cs typeface="Arial" pitchFamily="34" charset="0"/>
            </a:endParaRPr>
          </a:p>
          <a:p>
            <a:pPr marL="228600" lvl="1" indent="-228600">
              <a:lnSpc>
                <a:spcPts val="1400"/>
              </a:lnSpc>
              <a:spcBef>
                <a:spcPts val="300"/>
              </a:spcBef>
              <a:spcAft>
                <a:spcPts val="300"/>
              </a:spcAft>
              <a:buFont typeface="Wingdings" panose="05000000000000000000" pitchFamily="2" charset="2"/>
              <a:buChar char="§"/>
              <a:tabLst>
                <a:tab pos="360000" algn="l"/>
              </a:tabLst>
            </a:pPr>
            <a:r>
              <a:rPr lang="en-US" sz="1100" dirty="0">
                <a:latin typeface="Calibri" pitchFamily="34" charset="0"/>
                <a:ea typeface="ＭＳ Ｐゴシック" charset="0"/>
                <a:cs typeface="Arial" pitchFamily="34" charset="0"/>
              </a:rPr>
              <a:t>About </a:t>
            </a:r>
            <a:r>
              <a:rPr lang="en-US" sz="1100" dirty="0" smtClean="0">
                <a:latin typeface="Calibri" pitchFamily="34" charset="0"/>
                <a:ea typeface="ＭＳ Ｐゴシック" charset="0"/>
                <a:cs typeface="Arial" pitchFamily="34" charset="0"/>
              </a:rPr>
              <a:t>13% </a:t>
            </a:r>
            <a:r>
              <a:rPr lang="en-IN" sz="1100" dirty="0" smtClean="0">
                <a:latin typeface="Calibri" pitchFamily="34" charset="0"/>
                <a:ea typeface="ＭＳ Ｐゴシック" charset="0"/>
                <a:cs typeface="Arial" pitchFamily="34" charset="0"/>
              </a:rPr>
              <a:t>selected Microsoft as </a:t>
            </a:r>
            <a:r>
              <a:rPr lang="en-IN" sz="1100" dirty="0">
                <a:latin typeface="Calibri" pitchFamily="34" charset="0"/>
                <a:ea typeface="ＭＳ Ｐゴシック" charset="0"/>
                <a:cs typeface="Arial" pitchFamily="34" charset="0"/>
              </a:rPr>
              <a:t>their primary vendor for data center &amp; </a:t>
            </a:r>
            <a:r>
              <a:rPr lang="en-IN" sz="1100" dirty="0" smtClean="0">
                <a:latin typeface="Calibri" pitchFamily="34" charset="0"/>
                <a:ea typeface="ＭＳ Ｐゴシック" charset="0"/>
                <a:cs typeface="Arial" pitchFamily="34" charset="0"/>
              </a:rPr>
              <a:t>virtualization technology, </a:t>
            </a:r>
            <a:r>
              <a:rPr lang="en-IN" sz="1100" dirty="0">
                <a:latin typeface="Calibri" pitchFamily="34" charset="0"/>
                <a:ea typeface="ＭＳ Ｐゴシック" charset="0"/>
                <a:cs typeface="Arial" pitchFamily="34" charset="0"/>
              </a:rPr>
              <a:t>which is the third largest percentage of votes for a vendor. </a:t>
            </a:r>
            <a:r>
              <a:rPr lang="en-IN" sz="1100" dirty="0" smtClean="0">
                <a:latin typeface="Calibri" pitchFamily="34" charset="0"/>
                <a:ea typeface="ＭＳ Ｐゴシック" charset="0"/>
                <a:cs typeface="Arial" pitchFamily="34" charset="0"/>
              </a:rPr>
              <a:t>The </a:t>
            </a:r>
            <a:r>
              <a:rPr lang="en-IN" sz="1100" dirty="0">
                <a:latin typeface="Calibri" pitchFamily="34" charset="0"/>
                <a:ea typeface="ＭＳ Ｐゴシック" charset="0"/>
                <a:cs typeface="Arial" pitchFamily="34" charset="0"/>
              </a:rPr>
              <a:t>survey shows that </a:t>
            </a:r>
            <a:r>
              <a:rPr lang="en-IN" sz="1100" dirty="0" smtClean="0">
                <a:latin typeface="Calibri" pitchFamily="34" charset="0"/>
                <a:ea typeface="ＭＳ Ｐゴシック" charset="0"/>
                <a:cs typeface="Arial" pitchFamily="34" charset="0"/>
              </a:rPr>
              <a:t>Microsoft received </a:t>
            </a:r>
            <a:r>
              <a:rPr lang="en-IN" sz="1100" dirty="0">
                <a:latin typeface="Calibri" pitchFamily="34" charset="0"/>
                <a:ea typeface="ＭＳ Ｐゴシック" charset="0"/>
                <a:cs typeface="Arial" pitchFamily="34" charset="0"/>
              </a:rPr>
              <a:t>a vendor satisfaction rating of </a:t>
            </a:r>
            <a:r>
              <a:rPr lang="en-IN" sz="1100" dirty="0" smtClean="0">
                <a:latin typeface="Calibri" pitchFamily="34" charset="0"/>
                <a:ea typeface="ＭＳ Ｐゴシック" charset="0"/>
                <a:cs typeface="Arial" pitchFamily="34" charset="0"/>
              </a:rPr>
              <a:t>2.7.</a:t>
            </a:r>
          </a:p>
          <a:p>
            <a:pPr marL="228600" lvl="1" indent="-228600">
              <a:lnSpc>
                <a:spcPts val="1400"/>
              </a:lnSpc>
              <a:spcBef>
                <a:spcPts val="300"/>
              </a:spcBef>
              <a:spcAft>
                <a:spcPts val="300"/>
              </a:spcAft>
              <a:buFont typeface="Wingdings" panose="05000000000000000000" pitchFamily="2" charset="2"/>
              <a:buChar char="§"/>
              <a:tabLst>
                <a:tab pos="360000" algn="l"/>
              </a:tabLst>
            </a:pPr>
            <a:r>
              <a:rPr lang="en-US" sz="1100" dirty="0">
                <a:latin typeface="Calibri" pitchFamily="34" charset="0"/>
                <a:ea typeface="ＭＳ Ｐゴシック" charset="0"/>
                <a:cs typeface="Arial" pitchFamily="34" charset="0"/>
              </a:rPr>
              <a:t>About 8</a:t>
            </a:r>
            <a:r>
              <a:rPr lang="en-US" sz="1100" dirty="0" smtClean="0">
                <a:latin typeface="Calibri" pitchFamily="34" charset="0"/>
                <a:ea typeface="ＭＳ Ｐゴシック" charset="0"/>
                <a:cs typeface="Arial" pitchFamily="34" charset="0"/>
              </a:rPr>
              <a:t>% </a:t>
            </a:r>
            <a:r>
              <a:rPr lang="en-IN" sz="1100" dirty="0" smtClean="0">
                <a:latin typeface="Calibri" pitchFamily="34" charset="0"/>
                <a:ea typeface="ＭＳ Ｐゴシック" charset="0"/>
                <a:cs typeface="Arial" pitchFamily="34" charset="0"/>
              </a:rPr>
              <a:t>selected Citrix as </a:t>
            </a:r>
            <a:r>
              <a:rPr lang="en-IN" sz="1100" dirty="0">
                <a:latin typeface="Calibri" pitchFamily="34" charset="0"/>
                <a:ea typeface="ＭＳ Ｐゴシック" charset="0"/>
                <a:cs typeface="Arial" pitchFamily="34" charset="0"/>
              </a:rPr>
              <a:t>their primary vendor for data center &amp; </a:t>
            </a:r>
            <a:r>
              <a:rPr lang="en-IN" sz="1100" dirty="0" smtClean="0">
                <a:latin typeface="Calibri" pitchFamily="34" charset="0"/>
                <a:ea typeface="ＭＳ Ｐゴシック" charset="0"/>
                <a:cs typeface="Arial" pitchFamily="34" charset="0"/>
              </a:rPr>
              <a:t>virtualization technology, </a:t>
            </a:r>
            <a:r>
              <a:rPr lang="en-IN" sz="1100" dirty="0">
                <a:latin typeface="Calibri" pitchFamily="34" charset="0"/>
                <a:ea typeface="ＭＳ Ｐゴシック" charset="0"/>
                <a:cs typeface="Arial" pitchFamily="34" charset="0"/>
              </a:rPr>
              <a:t>which is the </a:t>
            </a:r>
            <a:r>
              <a:rPr lang="en-IN" sz="1100" dirty="0" smtClean="0">
                <a:latin typeface="Calibri" pitchFamily="34" charset="0"/>
                <a:ea typeface="ＭＳ Ｐゴシック" charset="0"/>
                <a:cs typeface="Arial" pitchFamily="34" charset="0"/>
              </a:rPr>
              <a:t>fourth largest </a:t>
            </a:r>
            <a:r>
              <a:rPr lang="en-IN" sz="1100" dirty="0">
                <a:latin typeface="Calibri" pitchFamily="34" charset="0"/>
                <a:ea typeface="ＭＳ Ｐゴシック" charset="0"/>
                <a:cs typeface="Arial" pitchFamily="34" charset="0"/>
              </a:rPr>
              <a:t>percentage of votes for a vendor. </a:t>
            </a:r>
            <a:r>
              <a:rPr lang="en-IN" sz="1100" dirty="0" smtClean="0">
                <a:latin typeface="Calibri" pitchFamily="34" charset="0"/>
                <a:ea typeface="ＭＳ Ｐゴシック" charset="0"/>
                <a:cs typeface="Arial" pitchFamily="34" charset="0"/>
              </a:rPr>
              <a:t>The </a:t>
            </a:r>
            <a:r>
              <a:rPr lang="en-IN" sz="1100" dirty="0">
                <a:latin typeface="Calibri" pitchFamily="34" charset="0"/>
                <a:ea typeface="ＭＳ Ｐゴシック" charset="0"/>
                <a:cs typeface="Arial" pitchFamily="34" charset="0"/>
              </a:rPr>
              <a:t>survey shows that </a:t>
            </a:r>
            <a:r>
              <a:rPr lang="en-IN" sz="1100" dirty="0" smtClean="0">
                <a:latin typeface="Calibri" pitchFamily="34" charset="0"/>
                <a:ea typeface="ＭＳ Ｐゴシック" charset="0"/>
                <a:cs typeface="Arial" pitchFamily="34" charset="0"/>
              </a:rPr>
              <a:t>Citrix received </a:t>
            </a:r>
            <a:r>
              <a:rPr lang="en-IN" sz="1100" dirty="0">
                <a:latin typeface="Calibri" pitchFamily="34" charset="0"/>
                <a:ea typeface="ＭＳ Ｐゴシック" charset="0"/>
                <a:cs typeface="Arial" pitchFamily="34" charset="0"/>
              </a:rPr>
              <a:t>a vendor satisfaction rating of </a:t>
            </a:r>
            <a:r>
              <a:rPr lang="en-IN" sz="1100" dirty="0" smtClean="0">
                <a:latin typeface="Calibri" pitchFamily="34" charset="0"/>
                <a:ea typeface="ＭＳ Ｐゴシック" charset="0"/>
                <a:cs typeface="Arial" pitchFamily="34" charset="0"/>
              </a:rPr>
              <a:t>2.0.</a:t>
            </a:r>
          </a:p>
          <a:p>
            <a:pPr marL="228600" lvl="1" indent="-228600">
              <a:lnSpc>
                <a:spcPts val="1400"/>
              </a:lnSpc>
              <a:spcBef>
                <a:spcPts val="300"/>
              </a:spcBef>
              <a:spcAft>
                <a:spcPts val="300"/>
              </a:spcAft>
              <a:buFont typeface="Wingdings" panose="05000000000000000000" pitchFamily="2" charset="2"/>
              <a:buChar char="§"/>
              <a:tabLst>
                <a:tab pos="360000" algn="l"/>
              </a:tabLst>
            </a:pPr>
            <a:r>
              <a:rPr lang="en-US" sz="1100" dirty="0">
                <a:latin typeface="Calibri" pitchFamily="34" charset="0"/>
                <a:ea typeface="ＭＳ Ｐゴシック" charset="0"/>
                <a:cs typeface="Arial" pitchFamily="34" charset="0"/>
              </a:rPr>
              <a:t>About 6% </a:t>
            </a:r>
            <a:r>
              <a:rPr lang="en-IN" sz="1100" dirty="0" smtClean="0">
                <a:latin typeface="Calibri" pitchFamily="34" charset="0"/>
                <a:ea typeface="ＭＳ Ｐゴシック" charset="0"/>
                <a:cs typeface="Arial" pitchFamily="34" charset="0"/>
              </a:rPr>
              <a:t>selected Fujitsu as </a:t>
            </a:r>
            <a:r>
              <a:rPr lang="en-IN" sz="1100" dirty="0">
                <a:latin typeface="Calibri" pitchFamily="34" charset="0"/>
                <a:ea typeface="ＭＳ Ｐゴシック" charset="0"/>
                <a:cs typeface="Arial" pitchFamily="34" charset="0"/>
              </a:rPr>
              <a:t>their primary vendor for data center &amp; </a:t>
            </a:r>
            <a:r>
              <a:rPr lang="en-IN" sz="1100" dirty="0" smtClean="0">
                <a:latin typeface="Calibri" pitchFamily="34" charset="0"/>
                <a:ea typeface="ＭＳ Ｐゴシック" charset="0"/>
                <a:cs typeface="Arial" pitchFamily="34" charset="0"/>
              </a:rPr>
              <a:t>virtualization technology, </a:t>
            </a:r>
            <a:r>
              <a:rPr lang="en-IN" sz="1100" dirty="0">
                <a:latin typeface="Calibri" pitchFamily="34" charset="0"/>
                <a:ea typeface="ＭＳ Ｐゴシック" charset="0"/>
                <a:cs typeface="Arial" pitchFamily="34" charset="0"/>
              </a:rPr>
              <a:t>which is the </a:t>
            </a:r>
            <a:r>
              <a:rPr lang="en-IN" sz="1100" dirty="0" smtClean="0">
                <a:latin typeface="Calibri" pitchFamily="34" charset="0"/>
                <a:ea typeface="ＭＳ Ｐゴシック" charset="0"/>
                <a:cs typeface="Arial" pitchFamily="34" charset="0"/>
              </a:rPr>
              <a:t>fifth largest </a:t>
            </a:r>
            <a:r>
              <a:rPr lang="en-IN" sz="1100" dirty="0">
                <a:latin typeface="Calibri" pitchFamily="34" charset="0"/>
                <a:ea typeface="ＭＳ Ｐゴシック" charset="0"/>
                <a:cs typeface="Arial" pitchFamily="34" charset="0"/>
              </a:rPr>
              <a:t>percentage of votes for a vendor. The survey shows that </a:t>
            </a:r>
            <a:r>
              <a:rPr lang="en-IN" sz="1100" dirty="0" smtClean="0">
                <a:latin typeface="Calibri" pitchFamily="34" charset="0"/>
                <a:ea typeface="ＭＳ Ｐゴシック" charset="0"/>
                <a:cs typeface="Arial" pitchFamily="34" charset="0"/>
              </a:rPr>
              <a:t>Fujitsu received the highest </a:t>
            </a:r>
            <a:r>
              <a:rPr lang="en-IN" sz="1100" dirty="0">
                <a:latin typeface="Calibri" pitchFamily="34" charset="0"/>
                <a:ea typeface="ＭＳ Ｐゴシック" charset="0"/>
                <a:cs typeface="Arial" pitchFamily="34" charset="0"/>
              </a:rPr>
              <a:t>vendor satisfaction rating of </a:t>
            </a:r>
            <a:r>
              <a:rPr lang="en-IN" sz="1100" dirty="0" smtClean="0">
                <a:latin typeface="Calibri" pitchFamily="34" charset="0"/>
                <a:ea typeface="ＭＳ Ｐゴシック" charset="0"/>
                <a:cs typeface="Arial" pitchFamily="34" charset="0"/>
              </a:rPr>
              <a:t>3.4.</a:t>
            </a:r>
            <a:endParaRPr lang="en-IN" sz="1100" dirty="0">
              <a:latin typeface="Calibri" pitchFamily="34" charset="0"/>
              <a:ea typeface="ＭＳ Ｐゴシック" charset="0"/>
              <a:cs typeface="Arial" pitchFamily="34" charset="0"/>
            </a:endParaRPr>
          </a:p>
        </p:txBody>
      </p:sp>
      <p:sp>
        <p:nvSpPr>
          <p:cNvPr id="14" name="Title 1"/>
          <p:cNvSpPr txBox="1">
            <a:spLocks/>
          </p:cNvSpPr>
          <p:nvPr/>
        </p:nvSpPr>
        <p:spPr>
          <a:xfrm>
            <a:off x="91440" y="854830"/>
            <a:ext cx="9264896" cy="362957"/>
          </a:xfrm>
          <a:prstGeom prst="rect">
            <a:avLst/>
          </a:prstGeom>
        </p:spPr>
        <p:txBody>
          <a:bodyPr vert="horz" lIns="91440" tIns="45720" rIns="91440" bIns="45720" rtlCol="0" anchor="ctr">
            <a:noAutofit/>
          </a:bodyPr>
          <a:lstStyle/>
          <a:p>
            <a:pPr>
              <a:spcBef>
                <a:spcPct val="0"/>
              </a:spcBef>
              <a:defRPr/>
            </a:pPr>
            <a:r>
              <a:rPr lang="en-US" sz="1600" b="1" dirty="0" smtClean="0">
                <a:solidFill>
                  <a:schemeClr val="accent5"/>
                </a:solidFill>
                <a:latin typeface="Calibri" pitchFamily="34" charset="0"/>
                <a:ea typeface="Rubik Light" charset="0"/>
                <a:cs typeface="Rubik Light" charset="0"/>
              </a:rPr>
              <a:t>IBM represents </a:t>
            </a:r>
            <a:r>
              <a:rPr lang="en-US" sz="1600" b="1" dirty="0">
                <a:solidFill>
                  <a:schemeClr val="accent5"/>
                </a:solidFill>
                <a:latin typeface="Calibri" pitchFamily="34" charset="0"/>
                <a:ea typeface="Rubik Light" charset="0"/>
                <a:cs typeface="Rubik Light" charset="0"/>
              </a:rPr>
              <a:t>the leading vendor of data center &amp; virtualization </a:t>
            </a:r>
            <a:r>
              <a:rPr lang="en-US" sz="1600" b="1" dirty="0" smtClean="0">
                <a:solidFill>
                  <a:schemeClr val="accent5"/>
                </a:solidFill>
                <a:latin typeface="Calibri" pitchFamily="34" charset="0"/>
                <a:ea typeface="Rubik Light" charset="0"/>
                <a:cs typeface="Rubik Light" charset="0"/>
              </a:rPr>
              <a:t>service vendors </a:t>
            </a:r>
            <a:r>
              <a:rPr lang="en-US" sz="1600" b="1" dirty="0">
                <a:solidFill>
                  <a:schemeClr val="accent5"/>
                </a:solidFill>
                <a:latin typeface="Calibri" pitchFamily="34" charset="0"/>
                <a:ea typeface="Rubik Light" charset="0"/>
                <a:cs typeface="Rubik Light" charset="0"/>
              </a:rPr>
              <a:t>for enterprises in </a:t>
            </a:r>
            <a:r>
              <a:rPr lang="en-US" sz="1600" b="1" dirty="0" smtClean="0">
                <a:solidFill>
                  <a:schemeClr val="accent5"/>
                </a:solidFill>
                <a:latin typeface="Calibri" pitchFamily="34" charset="0"/>
                <a:ea typeface="Rubik Light" charset="0"/>
                <a:cs typeface="Rubik Light" charset="0"/>
              </a:rPr>
              <a:t>Hong Kong </a:t>
            </a:r>
            <a:endParaRPr lang="en-US" sz="1600" b="1" dirty="0">
              <a:solidFill>
                <a:schemeClr val="accent5"/>
              </a:solidFill>
              <a:latin typeface="Calibri" pitchFamily="34" charset="0"/>
              <a:ea typeface="Rubik Light" charset="0"/>
              <a:cs typeface="Rubik Light" charset="0"/>
            </a:endParaRPr>
          </a:p>
        </p:txBody>
      </p:sp>
      <p:sp>
        <p:nvSpPr>
          <p:cNvPr id="8" name="Rectangle 7"/>
          <p:cNvSpPr/>
          <p:nvPr/>
        </p:nvSpPr>
        <p:spPr>
          <a:xfrm>
            <a:off x="173736" y="1360140"/>
            <a:ext cx="4953730" cy="497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7" name="Title 1"/>
          <p:cNvSpPr txBox="1">
            <a:spLocks/>
          </p:cNvSpPr>
          <p:nvPr/>
        </p:nvSpPr>
        <p:spPr>
          <a:xfrm>
            <a:off x="0" y="13389"/>
            <a:ext cx="9352644" cy="752156"/>
          </a:xfrm>
          <a:prstGeom prst="rect">
            <a:avLst/>
          </a:prstGeom>
        </p:spPr>
        <p:txBody>
          <a:bodyPr vert="horz" lIns="91440" tIns="45720" rIns="91440" bIns="45720" rtlCol="0" anchor="ctr">
            <a:normAutofit/>
          </a:bodyPr>
          <a:lstStyle/>
          <a:p>
            <a:pPr>
              <a:spcBef>
                <a:spcPct val="0"/>
              </a:spcBef>
              <a:defRPr/>
            </a:pPr>
            <a:r>
              <a:rPr lang="en-US" b="1" dirty="0">
                <a:solidFill>
                  <a:schemeClr val="bg1"/>
                </a:solidFill>
                <a:latin typeface="Calibri" pitchFamily="34" charset="0"/>
                <a:cs typeface="Arial" pitchFamily="34" charset="0"/>
              </a:rPr>
              <a:t>Most preferred data center &amp; virtualization technology vendors for enterprises</a:t>
            </a: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62" y="1525766"/>
            <a:ext cx="47625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2112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91440" y="832129"/>
            <a:ext cx="9222322" cy="745369"/>
          </a:xfrm>
          <a:prstGeom prst="rect">
            <a:avLst/>
          </a:prstGeom>
        </p:spPr>
        <p:txBody>
          <a:bodyPr vert="horz" lIns="91440" tIns="45720" rIns="91440" bIns="45720" rtlCol="0" anchor="ctr">
            <a:normAutofit/>
          </a:bodyPr>
          <a:lstStyle/>
          <a:p>
            <a:pPr>
              <a:spcBef>
                <a:spcPct val="0"/>
              </a:spcBef>
              <a:defRPr/>
            </a:pPr>
            <a:r>
              <a:rPr lang="en-US" sz="1600" b="1" dirty="0" smtClean="0">
                <a:solidFill>
                  <a:schemeClr val="accent5"/>
                </a:solidFill>
                <a:latin typeface="Calibri" pitchFamily="34" charset="0"/>
                <a:cs typeface="Arial" pitchFamily="34" charset="0"/>
              </a:rPr>
              <a:t>‘Customer service/quality’ </a:t>
            </a:r>
            <a:r>
              <a:rPr lang="en-US" sz="1600" b="1" dirty="0">
                <a:solidFill>
                  <a:schemeClr val="accent5"/>
                </a:solidFill>
                <a:latin typeface="Calibri" pitchFamily="34" charset="0"/>
                <a:cs typeface="Arial" pitchFamily="34" charset="0"/>
              </a:rPr>
              <a:t>and </a:t>
            </a:r>
            <a:r>
              <a:rPr lang="en-US" sz="1600" b="1" dirty="0" smtClean="0">
                <a:solidFill>
                  <a:schemeClr val="accent5"/>
                </a:solidFill>
                <a:latin typeface="Calibri" pitchFamily="34" charset="0"/>
                <a:cs typeface="Arial" pitchFamily="34" charset="0"/>
              </a:rPr>
              <a:t>‘expertise </a:t>
            </a:r>
            <a:r>
              <a:rPr lang="en-US" sz="1600" b="1" dirty="0">
                <a:solidFill>
                  <a:schemeClr val="accent5"/>
                </a:solidFill>
                <a:latin typeface="Calibri" pitchFamily="34" charset="0"/>
                <a:cs typeface="Arial" pitchFamily="34" charset="0"/>
              </a:rPr>
              <a:t>in </a:t>
            </a:r>
            <a:r>
              <a:rPr lang="en-US" sz="1600" b="1" dirty="0" smtClean="0">
                <a:solidFill>
                  <a:schemeClr val="accent5"/>
                </a:solidFill>
                <a:latin typeface="Calibri" pitchFamily="34" charset="0"/>
                <a:cs typeface="Arial" pitchFamily="34" charset="0"/>
              </a:rPr>
              <a:t>the given industry’ are </a:t>
            </a:r>
            <a:r>
              <a:rPr lang="en-US" sz="1600" b="1" dirty="0">
                <a:solidFill>
                  <a:schemeClr val="accent5"/>
                </a:solidFill>
                <a:latin typeface="Calibri" pitchFamily="34" charset="0"/>
                <a:cs typeface="Arial" pitchFamily="34" charset="0"/>
              </a:rPr>
              <a:t>the most important criteria when selecting an ICT provider</a:t>
            </a:r>
          </a:p>
        </p:txBody>
      </p:sp>
      <p:sp>
        <p:nvSpPr>
          <p:cNvPr id="8" name="Rectangle 7"/>
          <p:cNvSpPr/>
          <p:nvPr/>
        </p:nvSpPr>
        <p:spPr>
          <a:xfrm>
            <a:off x="173736" y="1666382"/>
            <a:ext cx="4963885" cy="46358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13" name="Rectangle 12"/>
          <p:cNvSpPr/>
          <p:nvPr/>
        </p:nvSpPr>
        <p:spPr>
          <a:xfrm>
            <a:off x="5299009" y="1693303"/>
            <a:ext cx="4437330" cy="3452227"/>
          </a:xfrm>
          <a:prstGeom prst="rect">
            <a:avLst/>
          </a:prstGeom>
        </p:spPr>
        <p:txBody>
          <a:bodyPr wrap="square">
            <a:spAutoFit/>
          </a:bodyPr>
          <a:lstStyle/>
          <a:p>
            <a:pPr marL="231775" indent="-231775">
              <a:lnSpc>
                <a:spcPts val="1700"/>
              </a:lnSpc>
              <a:spcBef>
                <a:spcPts val="200"/>
              </a:spcBef>
              <a:spcAft>
                <a:spcPts val="200"/>
              </a:spcAft>
              <a:buFont typeface="Wingdings" pitchFamily="2" charset="2"/>
              <a:buChar char="§"/>
              <a:tabLst>
                <a:tab pos="360000" algn="l"/>
              </a:tabLst>
            </a:pPr>
            <a:r>
              <a:rPr lang="en-US" sz="1100" dirty="0">
                <a:latin typeface="Calibri" pitchFamily="34" charset="0"/>
                <a:ea typeface="ＭＳ Ｐゴシック" charset="0"/>
                <a:cs typeface="Arial" pitchFamily="34" charset="0"/>
              </a:rPr>
              <a:t>According to </a:t>
            </a:r>
            <a:r>
              <a:rPr lang="en-US" sz="1100" dirty="0" err="1">
                <a:latin typeface="Calibri" pitchFamily="34" charset="0"/>
                <a:ea typeface="ＭＳ Ｐゴシック" charset="0"/>
                <a:cs typeface="Arial" pitchFamily="34" charset="0"/>
              </a:rPr>
              <a:t>GlobalData’s</a:t>
            </a:r>
            <a:r>
              <a:rPr lang="en-US" sz="1100" dirty="0">
                <a:latin typeface="Calibri" pitchFamily="34" charset="0"/>
                <a:ea typeface="ＭＳ Ｐゴシック" charset="0"/>
                <a:cs typeface="Arial" pitchFamily="34" charset="0"/>
              </a:rPr>
              <a:t> survey, </a:t>
            </a:r>
            <a:r>
              <a:rPr lang="en-US" sz="1100" dirty="0" smtClean="0">
                <a:latin typeface="Calibri" pitchFamily="34" charset="0"/>
                <a:ea typeface="ＭＳ Ｐゴシック" charset="0"/>
                <a:cs typeface="Arial" pitchFamily="34" charset="0"/>
              </a:rPr>
              <a:t>in Hong Kong, ability to provide - ’customer service/quality’ and ‘</a:t>
            </a:r>
            <a:r>
              <a:rPr lang="en-US" sz="1100" dirty="0">
                <a:latin typeface="Calibri" pitchFamily="34" charset="0"/>
                <a:ea typeface="ＭＳ Ｐゴシック" charset="0"/>
                <a:cs typeface="Arial" pitchFamily="34" charset="0"/>
              </a:rPr>
              <a:t>expertise in </a:t>
            </a:r>
            <a:r>
              <a:rPr lang="en-US" sz="1100" dirty="0" smtClean="0">
                <a:latin typeface="Calibri" pitchFamily="34" charset="0"/>
                <a:ea typeface="ＭＳ Ｐゴシック" charset="0"/>
                <a:cs typeface="Arial" pitchFamily="34" charset="0"/>
              </a:rPr>
              <a:t>your </a:t>
            </a:r>
            <a:r>
              <a:rPr lang="en-US" sz="1100" dirty="0">
                <a:latin typeface="Calibri" pitchFamily="34" charset="0"/>
                <a:ea typeface="ＭＳ Ｐゴシック" charset="0"/>
                <a:cs typeface="Arial" pitchFamily="34" charset="0"/>
              </a:rPr>
              <a:t>industry’ </a:t>
            </a:r>
            <a:r>
              <a:rPr lang="en-US" sz="1100" dirty="0" smtClean="0">
                <a:latin typeface="Calibri" pitchFamily="34" charset="0"/>
                <a:ea typeface="ＭＳ Ｐゴシック" charset="0"/>
                <a:cs typeface="Arial" pitchFamily="34" charset="0"/>
              </a:rPr>
              <a:t>received </a:t>
            </a:r>
            <a:r>
              <a:rPr lang="en-US" sz="1100" dirty="0">
                <a:latin typeface="Calibri" pitchFamily="34" charset="0"/>
                <a:ea typeface="ＭＳ Ｐゴシック" charset="0"/>
                <a:cs typeface="Arial" pitchFamily="34" charset="0"/>
              </a:rPr>
              <a:t>the highest average rating of </a:t>
            </a:r>
            <a:r>
              <a:rPr lang="en-US" sz="1100" dirty="0" smtClean="0">
                <a:latin typeface="Calibri" pitchFamily="34" charset="0"/>
                <a:ea typeface="ＭＳ Ｐゴシック" charset="0"/>
                <a:cs typeface="Arial" pitchFamily="34" charset="0"/>
              </a:rPr>
              <a:t>3.0 </a:t>
            </a:r>
            <a:r>
              <a:rPr lang="en-US" sz="1100" dirty="0">
                <a:latin typeface="Calibri" pitchFamily="34" charset="0"/>
                <a:ea typeface="ＭＳ Ｐゴシック" charset="0"/>
                <a:cs typeface="Arial" pitchFamily="34" charset="0"/>
              </a:rPr>
              <a:t>each on a scale of one to four from enterprises</a:t>
            </a:r>
            <a:r>
              <a:rPr lang="en-IN" sz="1100" dirty="0">
                <a:latin typeface="Calibri" pitchFamily="34" charset="0"/>
                <a:ea typeface="ＭＳ Ｐゴシック" charset="0"/>
                <a:cs typeface="Arial" pitchFamily="34" charset="0"/>
              </a:rPr>
              <a:t>, </a:t>
            </a:r>
            <a:r>
              <a:rPr lang="en-US" sz="1100" dirty="0">
                <a:latin typeface="Calibri" pitchFamily="34" charset="0"/>
                <a:ea typeface="ＭＳ Ｐゴシック" charset="0"/>
                <a:cs typeface="Arial" pitchFamily="34" charset="0"/>
              </a:rPr>
              <a:t>with regard to their importance as a criteria for </a:t>
            </a:r>
            <a:r>
              <a:rPr lang="en-IN" sz="1100" dirty="0">
                <a:latin typeface="Calibri" pitchFamily="34" charset="0"/>
                <a:ea typeface="ＭＳ Ｐゴシック" charset="0"/>
                <a:cs typeface="Arial" pitchFamily="34" charset="0"/>
              </a:rPr>
              <a:t>choosing ICT provider</a:t>
            </a:r>
            <a:r>
              <a:rPr lang="en-IN" sz="1100" dirty="0" smtClean="0">
                <a:latin typeface="Calibri" pitchFamily="34" charset="0"/>
                <a:ea typeface="ＭＳ Ｐゴシック" charset="0"/>
                <a:cs typeface="Arial" pitchFamily="34" charset="0"/>
              </a:rPr>
              <a:t>.</a:t>
            </a:r>
          </a:p>
          <a:p>
            <a:pPr marL="231775" indent="-231775">
              <a:lnSpc>
                <a:spcPts val="1700"/>
              </a:lnSpc>
              <a:spcBef>
                <a:spcPts val="200"/>
              </a:spcBef>
              <a:spcAft>
                <a:spcPts val="200"/>
              </a:spcAft>
              <a:buFont typeface="Wingdings" pitchFamily="2" charset="2"/>
              <a:buChar char="§"/>
              <a:tabLst>
                <a:tab pos="360000" algn="l"/>
              </a:tabLst>
            </a:pPr>
            <a:r>
              <a:rPr lang="en-US" sz="1100" dirty="0" smtClean="0">
                <a:latin typeface="Calibri" pitchFamily="34" charset="0"/>
                <a:ea typeface="ＭＳ Ｐゴシック" charset="0"/>
                <a:cs typeface="Arial" pitchFamily="34" charset="0"/>
              </a:rPr>
              <a:t>‘Contract flexibility/financing options’, ‘breadth of offerings’ and ‘pricing’ </a:t>
            </a:r>
            <a:r>
              <a:rPr lang="en-US" sz="1100" dirty="0">
                <a:latin typeface="Calibri" pitchFamily="34" charset="0"/>
                <a:ea typeface="ＭＳ Ｐゴシック" charset="0"/>
                <a:cs typeface="Arial" pitchFamily="34" charset="0"/>
              </a:rPr>
              <a:t>received the second highest average rating of </a:t>
            </a:r>
            <a:r>
              <a:rPr lang="en-US" sz="1100" dirty="0" smtClean="0">
                <a:latin typeface="Calibri" pitchFamily="34" charset="0"/>
                <a:ea typeface="ＭＳ Ｐゴシック" charset="0"/>
                <a:cs typeface="Arial" pitchFamily="34" charset="0"/>
              </a:rPr>
              <a:t>2.9 each</a:t>
            </a:r>
            <a:r>
              <a:rPr lang="en-IN" sz="1100" dirty="0" smtClean="0">
                <a:latin typeface="Calibri" pitchFamily="34" charset="0"/>
                <a:ea typeface="ＭＳ Ｐゴシック" charset="0"/>
                <a:cs typeface="Arial" pitchFamily="34" charset="0"/>
              </a:rPr>
              <a:t>.</a:t>
            </a:r>
            <a:endParaRPr lang="en-IN" sz="1100" dirty="0">
              <a:latin typeface="Calibri" pitchFamily="34" charset="0"/>
              <a:ea typeface="ＭＳ Ｐゴシック" charset="0"/>
              <a:cs typeface="Arial" pitchFamily="34" charset="0"/>
            </a:endParaRPr>
          </a:p>
          <a:p>
            <a:pPr marL="231775" indent="-231775">
              <a:lnSpc>
                <a:spcPts val="1700"/>
              </a:lnSpc>
              <a:spcBef>
                <a:spcPts val="200"/>
              </a:spcBef>
              <a:spcAft>
                <a:spcPts val="200"/>
              </a:spcAft>
              <a:buFont typeface="Wingdings" pitchFamily="2" charset="2"/>
              <a:buChar char="§"/>
              <a:tabLst>
                <a:tab pos="360000" algn="l"/>
              </a:tabLst>
            </a:pPr>
            <a:r>
              <a:rPr lang="en-IN" sz="1100" dirty="0" smtClean="0">
                <a:latin typeface="Calibri" pitchFamily="34" charset="0"/>
                <a:ea typeface="ＭＳ Ｐゴシック" charset="0"/>
                <a:cs typeface="Arial" pitchFamily="34" charset="0"/>
              </a:rPr>
              <a:t>Ability </a:t>
            </a:r>
            <a:r>
              <a:rPr lang="en-IN" sz="1100" dirty="0">
                <a:latin typeface="Calibri" pitchFamily="34" charset="0"/>
                <a:ea typeface="ＭＳ Ｐゴシック" charset="0"/>
                <a:cs typeface="Arial" pitchFamily="34" charset="0"/>
              </a:rPr>
              <a:t>to provide ‘p</a:t>
            </a:r>
            <a:r>
              <a:rPr lang="en-US" sz="1100" dirty="0" err="1">
                <a:latin typeface="Calibri" pitchFamily="34" charset="0"/>
                <a:ea typeface="ＭＳ Ｐゴシック" charset="0"/>
                <a:cs typeface="Arial" pitchFamily="34" charset="0"/>
              </a:rPr>
              <a:t>roblem</a:t>
            </a:r>
            <a:r>
              <a:rPr lang="en-US" sz="1100" dirty="0">
                <a:latin typeface="Calibri" pitchFamily="34" charset="0"/>
                <a:ea typeface="ＭＳ Ｐゴシック" charset="0"/>
                <a:cs typeface="Arial" pitchFamily="34" charset="0"/>
              </a:rPr>
              <a:t> identification / consultation’ </a:t>
            </a:r>
            <a:r>
              <a:rPr lang="en-US" sz="1100" dirty="0" smtClean="0">
                <a:latin typeface="Calibri" pitchFamily="34" charset="0"/>
                <a:ea typeface="ＭＳ Ｐゴシック" charset="0"/>
                <a:cs typeface="Arial" pitchFamily="34" charset="0"/>
              </a:rPr>
              <a:t>and ‘leading-edge technology’ received </a:t>
            </a:r>
            <a:r>
              <a:rPr lang="en-US" sz="1100" dirty="0">
                <a:latin typeface="Calibri" pitchFamily="34" charset="0"/>
                <a:ea typeface="ＭＳ Ｐゴシック" charset="0"/>
                <a:cs typeface="Arial" pitchFamily="34" charset="0"/>
              </a:rPr>
              <a:t>the third highest average rating of </a:t>
            </a:r>
            <a:r>
              <a:rPr lang="en-US" sz="1100" dirty="0" smtClean="0">
                <a:latin typeface="Calibri" pitchFamily="34" charset="0"/>
                <a:ea typeface="ＭＳ Ｐゴシック" charset="0"/>
                <a:cs typeface="Arial" pitchFamily="34" charset="0"/>
              </a:rPr>
              <a:t>2.8 each.</a:t>
            </a:r>
            <a:endParaRPr lang="en-IN" sz="1100" dirty="0">
              <a:latin typeface="Calibri" pitchFamily="34" charset="0"/>
              <a:ea typeface="ＭＳ Ｐゴシック" charset="0"/>
              <a:cs typeface="Arial" pitchFamily="34" charset="0"/>
            </a:endParaRPr>
          </a:p>
          <a:p>
            <a:pPr marL="231775" indent="-231775">
              <a:lnSpc>
                <a:spcPts val="1700"/>
              </a:lnSpc>
              <a:spcBef>
                <a:spcPts val="200"/>
              </a:spcBef>
              <a:spcAft>
                <a:spcPts val="200"/>
              </a:spcAft>
              <a:buFont typeface="Wingdings" pitchFamily="2" charset="2"/>
              <a:buChar char="§"/>
              <a:tabLst>
                <a:tab pos="360000" algn="l"/>
              </a:tabLst>
            </a:pPr>
            <a:r>
              <a:rPr lang="en-IN" sz="1100" dirty="0">
                <a:latin typeface="Calibri" pitchFamily="34" charset="0"/>
                <a:ea typeface="ＭＳ Ｐゴシック" charset="0"/>
                <a:cs typeface="Arial" pitchFamily="34" charset="0"/>
              </a:rPr>
              <a:t>Meanwhile, </a:t>
            </a:r>
            <a:r>
              <a:rPr lang="en-IN" sz="1100" dirty="0" smtClean="0">
                <a:latin typeface="Calibri" pitchFamily="34" charset="0"/>
                <a:ea typeface="ＭＳ Ｐゴシック" charset="0"/>
                <a:cs typeface="Arial" pitchFamily="34" charset="0"/>
              </a:rPr>
              <a:t>‘</a:t>
            </a:r>
            <a:r>
              <a:rPr lang="en-US" sz="1100" dirty="0" smtClean="0">
                <a:latin typeface="Calibri" pitchFamily="34" charset="0"/>
                <a:ea typeface="ＭＳ Ｐゴシック" charset="0"/>
                <a:cs typeface="Arial" pitchFamily="34" charset="0"/>
              </a:rPr>
              <a:t>geographical </a:t>
            </a:r>
            <a:r>
              <a:rPr lang="en-US" sz="1100" dirty="0">
                <a:latin typeface="Calibri" pitchFamily="34" charset="0"/>
                <a:ea typeface="ＭＳ Ｐゴシック" charset="0"/>
                <a:cs typeface="Arial" pitchFamily="34" charset="0"/>
              </a:rPr>
              <a:t>reach’ received the fourth highest average rating of </a:t>
            </a:r>
            <a:r>
              <a:rPr lang="en-US" sz="1100" dirty="0" smtClean="0">
                <a:latin typeface="Calibri" pitchFamily="34" charset="0"/>
                <a:ea typeface="ＭＳ Ｐゴシック" charset="0"/>
                <a:cs typeface="Arial" pitchFamily="34" charset="0"/>
              </a:rPr>
              <a:t>2.7</a:t>
            </a:r>
            <a:r>
              <a:rPr lang="en-IN" sz="1100" dirty="0" smtClean="0">
                <a:latin typeface="Calibri" pitchFamily="34" charset="0"/>
                <a:ea typeface="ＭＳ Ｐゴシック" charset="0"/>
                <a:cs typeface="Arial" pitchFamily="34" charset="0"/>
              </a:rPr>
              <a:t>.</a:t>
            </a:r>
            <a:endParaRPr lang="en-IN" sz="1100" dirty="0">
              <a:latin typeface="Calibri" pitchFamily="34" charset="0"/>
              <a:ea typeface="ＭＳ Ｐゴシック" charset="0"/>
              <a:cs typeface="Arial" pitchFamily="34" charset="0"/>
            </a:endParaRPr>
          </a:p>
          <a:p>
            <a:pPr marL="231775" indent="-231775">
              <a:lnSpc>
                <a:spcPts val="1700"/>
              </a:lnSpc>
              <a:spcBef>
                <a:spcPts val="200"/>
              </a:spcBef>
              <a:spcAft>
                <a:spcPts val="200"/>
              </a:spcAft>
              <a:buFont typeface="Wingdings" pitchFamily="2" charset="2"/>
              <a:buChar char="§"/>
              <a:tabLst>
                <a:tab pos="360000" algn="l"/>
              </a:tabLst>
            </a:pPr>
            <a:endParaRPr lang="en-IN" sz="1100" dirty="0">
              <a:latin typeface="Calibri" pitchFamily="34" charset="0"/>
              <a:ea typeface="ＭＳ Ｐゴシック" charset="0"/>
              <a:cs typeface="Arial" pitchFamily="34" charset="0"/>
            </a:endParaRPr>
          </a:p>
          <a:p>
            <a:pPr marL="231775" indent="-231775">
              <a:lnSpc>
                <a:spcPts val="1700"/>
              </a:lnSpc>
              <a:spcBef>
                <a:spcPts val="200"/>
              </a:spcBef>
              <a:spcAft>
                <a:spcPts val="200"/>
              </a:spcAft>
              <a:buFont typeface="Wingdings" pitchFamily="2" charset="2"/>
              <a:buChar char="§"/>
              <a:tabLst>
                <a:tab pos="360000" algn="l"/>
              </a:tabLst>
            </a:pPr>
            <a:endParaRPr lang="en-IN" sz="1100" dirty="0">
              <a:latin typeface="Calibri" pitchFamily="34" charset="0"/>
              <a:ea typeface="ＭＳ Ｐゴシック" charset="0"/>
              <a:cs typeface="Arial" pitchFamily="34" charset="0"/>
            </a:endParaRPr>
          </a:p>
          <a:p>
            <a:pPr marL="231775" indent="-231775">
              <a:lnSpc>
                <a:spcPts val="1700"/>
              </a:lnSpc>
              <a:spcBef>
                <a:spcPts val="200"/>
              </a:spcBef>
              <a:spcAft>
                <a:spcPts val="200"/>
              </a:spcAft>
              <a:buFont typeface="Wingdings" pitchFamily="2" charset="2"/>
              <a:buChar char="§"/>
              <a:tabLst>
                <a:tab pos="360000" algn="l"/>
              </a:tabLst>
            </a:pPr>
            <a:endParaRPr lang="en-IN" sz="1200" dirty="0">
              <a:latin typeface="Calibri" pitchFamily="34" charset="0"/>
              <a:ea typeface="ＭＳ Ｐゴシック" charset="0"/>
              <a:cs typeface="Arial" pitchFamily="34" charset="0"/>
            </a:endParaRPr>
          </a:p>
        </p:txBody>
      </p:sp>
      <p:sp>
        <p:nvSpPr>
          <p:cNvPr id="6" name="Title 1"/>
          <p:cNvSpPr txBox="1">
            <a:spLocks/>
          </p:cNvSpPr>
          <p:nvPr/>
        </p:nvSpPr>
        <p:spPr>
          <a:xfrm>
            <a:off x="0" y="13389"/>
            <a:ext cx="9352644" cy="752156"/>
          </a:xfrm>
          <a:prstGeom prst="rect">
            <a:avLst/>
          </a:prstGeom>
        </p:spPr>
        <p:txBody>
          <a:bodyPr vert="horz" lIns="91440" tIns="45720" rIns="91440" bIns="45720" rtlCol="0" anchor="ctr">
            <a:normAutofit/>
          </a:bodyPr>
          <a:lstStyle/>
          <a:p>
            <a:pPr>
              <a:spcBef>
                <a:spcPct val="0"/>
              </a:spcBef>
              <a:defRPr/>
            </a:pPr>
            <a:r>
              <a:rPr lang="en-US" b="1" dirty="0">
                <a:solidFill>
                  <a:schemeClr val="bg1"/>
                </a:solidFill>
                <a:latin typeface="Calibri" pitchFamily="34" charset="0"/>
                <a:cs typeface="Arial" pitchFamily="34" charset="0"/>
              </a:rPr>
              <a:t>Important criteria for ICT vendor selection</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649" y="1690574"/>
            <a:ext cx="458152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8694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3389"/>
            <a:ext cx="9352644" cy="752156"/>
          </a:xfrm>
          <a:prstGeom prst="rect">
            <a:avLst/>
          </a:prstGeom>
        </p:spPr>
        <p:txBody>
          <a:bodyPr vert="horz" lIns="91440" tIns="45720" rIns="91440" bIns="45720" rtlCol="0" anchor="ctr">
            <a:normAutofit/>
          </a:bodyPr>
          <a:lstStyle/>
          <a:p>
            <a:pPr>
              <a:spcBef>
                <a:spcPct val="0"/>
              </a:spcBef>
              <a:defRPr/>
            </a:pPr>
            <a:r>
              <a:rPr lang="en-US" b="1" dirty="0">
                <a:solidFill>
                  <a:srgbClr val="FFFFFF"/>
                </a:solidFill>
                <a:latin typeface="Calibri" pitchFamily="34" charset="0"/>
                <a:cs typeface="Arial" pitchFamily="34" charset="0"/>
              </a:rPr>
              <a:t>Appendix</a:t>
            </a:r>
          </a:p>
        </p:txBody>
      </p:sp>
      <p:sp>
        <p:nvSpPr>
          <p:cNvPr id="8" name="Rectangle 7"/>
          <p:cNvSpPr/>
          <p:nvPr/>
        </p:nvSpPr>
        <p:spPr>
          <a:xfrm>
            <a:off x="427511" y="973782"/>
            <a:ext cx="9262754" cy="4696157"/>
          </a:xfrm>
          <a:prstGeom prst="rect">
            <a:avLst/>
          </a:prstGeom>
        </p:spPr>
        <p:txBody>
          <a:bodyPr wrap="square">
            <a:spAutoFit/>
          </a:bodyPr>
          <a:lstStyle/>
          <a:p>
            <a:pPr marL="231775" indent="-231775">
              <a:lnSpc>
                <a:spcPts val="2000"/>
              </a:lnSpc>
              <a:spcBef>
                <a:spcPts val="400"/>
              </a:spcBef>
              <a:spcAft>
                <a:spcPts val="600"/>
              </a:spcAft>
              <a:tabLst>
                <a:tab pos="360000" algn="l"/>
              </a:tabLst>
            </a:pPr>
            <a:r>
              <a:rPr lang="en-US" sz="1400" b="1" dirty="0">
                <a:solidFill>
                  <a:srgbClr val="000000"/>
                </a:solidFill>
                <a:latin typeface="Calibri" pitchFamily="34" charset="0"/>
                <a:ea typeface="ＭＳ Ｐゴシック" charset="0"/>
                <a:cs typeface="Arial" pitchFamily="34" charset="0"/>
              </a:rPr>
              <a:t>Definitions</a:t>
            </a:r>
          </a:p>
          <a:p>
            <a:pPr marL="231775" indent="-231775">
              <a:lnSpc>
                <a:spcPts val="1400"/>
              </a:lnSpc>
              <a:spcBef>
                <a:spcPts val="400"/>
              </a:spcBef>
              <a:spcAft>
                <a:spcPts val="400"/>
              </a:spcAft>
              <a:tabLst>
                <a:tab pos="360000" algn="l"/>
              </a:tabLst>
            </a:pPr>
            <a:r>
              <a:rPr lang="en-US" sz="1100" b="1" u="sng" dirty="0">
                <a:solidFill>
                  <a:srgbClr val="000000"/>
                </a:solidFill>
                <a:latin typeface="Calibri" pitchFamily="34" charset="0"/>
                <a:ea typeface="ＭＳ Ｐゴシック" charset="0"/>
                <a:cs typeface="Arial" pitchFamily="34" charset="0"/>
              </a:rPr>
              <a:t>Core areas of enterprise ICT spending</a:t>
            </a:r>
          </a:p>
          <a:p>
            <a:pPr>
              <a:lnSpc>
                <a:spcPts val="1200"/>
              </a:lnSpc>
              <a:spcBef>
                <a:spcPts val="300"/>
              </a:spcBef>
              <a:spcAft>
                <a:spcPts val="300"/>
              </a:spcAft>
            </a:pPr>
            <a:r>
              <a:rPr lang="en-GB" sz="1000" b="1" dirty="0">
                <a:solidFill>
                  <a:srgbClr val="000000"/>
                </a:solidFill>
                <a:latin typeface="Calibri" pitchFamily="34" charset="0"/>
                <a:ea typeface="ＭＳ Ｐゴシック" charset="0"/>
                <a:cs typeface="Arial" pitchFamily="34" charset="0"/>
              </a:rPr>
              <a:t>Hardware</a:t>
            </a:r>
            <a:r>
              <a:rPr lang="en-GB" sz="1000" dirty="0">
                <a:solidFill>
                  <a:srgbClr val="000000"/>
                </a:solidFill>
                <a:latin typeface="Calibri" pitchFamily="34" charset="0"/>
                <a:ea typeface="ＭＳ Ｐゴシック" charset="0"/>
                <a:cs typeface="Arial" pitchFamily="34" charset="0"/>
              </a:rPr>
              <a:t> </a:t>
            </a:r>
            <a:r>
              <a:rPr lang="en-GB" sz="1000" b="1" dirty="0">
                <a:solidFill>
                  <a:srgbClr val="000000"/>
                </a:solidFill>
                <a:latin typeface="Calibri" pitchFamily="34" charset="0"/>
                <a:ea typeface="ＭＳ Ｐゴシック" charset="0"/>
                <a:cs typeface="Arial" pitchFamily="34" charset="0"/>
              </a:rPr>
              <a:t>(including cloud IaaS) </a:t>
            </a:r>
            <a:r>
              <a:rPr lang="en-GB" sz="1000" dirty="0">
                <a:solidFill>
                  <a:srgbClr val="000000"/>
                </a:solidFill>
                <a:latin typeface="Calibri" pitchFamily="34" charset="0"/>
                <a:ea typeface="ＭＳ Ｐゴシック" charset="0"/>
                <a:cs typeface="Arial" pitchFamily="34" charset="0"/>
              </a:rPr>
              <a:t>- includes computer hardware, devices and peripherals (e.g., printers, semiconductors, servers and high end servers), storage, telephony infrastructure, and data/network infrastructure. Also includes investment in cloud infrastructure, through data centers, network, and content delivery servers.</a:t>
            </a:r>
            <a:endParaRPr lang="en-US" sz="1000" dirty="0">
              <a:solidFill>
                <a:srgbClr val="000000"/>
              </a:solidFill>
              <a:latin typeface="Calibri" pitchFamily="34" charset="0"/>
              <a:ea typeface="ＭＳ Ｐゴシック" charset="0"/>
              <a:cs typeface="Arial" pitchFamily="34" charset="0"/>
            </a:endParaRPr>
          </a:p>
          <a:p>
            <a:pPr>
              <a:lnSpc>
                <a:spcPts val="1200"/>
              </a:lnSpc>
              <a:spcBef>
                <a:spcPts val="300"/>
              </a:spcBef>
              <a:spcAft>
                <a:spcPts val="300"/>
              </a:spcAft>
            </a:pPr>
            <a:r>
              <a:rPr lang="en-GB" sz="1000" b="1" dirty="0">
                <a:solidFill>
                  <a:srgbClr val="000000"/>
                </a:solidFill>
                <a:latin typeface="Calibri" pitchFamily="34" charset="0"/>
                <a:ea typeface="ＭＳ Ｐゴシック" charset="0"/>
                <a:cs typeface="Arial" pitchFamily="34" charset="0"/>
              </a:rPr>
              <a:t>Software (including cloud SaaS) </a:t>
            </a:r>
            <a:r>
              <a:rPr lang="en-GB" sz="1000" dirty="0">
                <a:solidFill>
                  <a:srgbClr val="000000"/>
                </a:solidFill>
                <a:latin typeface="Calibri" pitchFamily="34" charset="0"/>
                <a:ea typeface="ＭＳ Ｐゴシック" charset="0"/>
                <a:cs typeface="Arial" pitchFamily="34" charset="0"/>
              </a:rPr>
              <a:t>- includes enterprise applications &amp; ERP, software infrastructure (e.g. operating systems, systems management) and information management (e.g. BI, content management). Includes Software-as-a-Service (SaaS).</a:t>
            </a:r>
          </a:p>
          <a:p>
            <a:pPr>
              <a:lnSpc>
                <a:spcPts val="1200"/>
              </a:lnSpc>
              <a:spcBef>
                <a:spcPts val="300"/>
              </a:spcBef>
              <a:spcAft>
                <a:spcPts val="300"/>
              </a:spcAft>
            </a:pPr>
            <a:r>
              <a:rPr lang="en-GB" sz="1000" b="1" dirty="0">
                <a:solidFill>
                  <a:srgbClr val="000000"/>
                </a:solidFill>
                <a:latin typeface="Calibri" pitchFamily="34" charset="0"/>
                <a:ea typeface="ＭＳ Ｐゴシック" charset="0"/>
                <a:cs typeface="Arial" pitchFamily="34" charset="0"/>
              </a:rPr>
              <a:t>ICT Services</a:t>
            </a:r>
            <a:r>
              <a:rPr lang="en-GB" sz="1000" dirty="0">
                <a:solidFill>
                  <a:srgbClr val="000000"/>
                </a:solidFill>
                <a:latin typeface="Calibri" pitchFamily="34" charset="0"/>
                <a:ea typeface="ＭＳ Ｐゴシック" charset="0"/>
                <a:cs typeface="Arial" pitchFamily="34" charset="0"/>
              </a:rPr>
              <a:t> - </a:t>
            </a:r>
            <a:r>
              <a:rPr lang="en-IN" sz="1000" dirty="0">
                <a:solidFill>
                  <a:srgbClr val="000000"/>
                </a:solidFill>
                <a:latin typeface="Calibri" pitchFamily="34" charset="0"/>
                <a:ea typeface="ＭＳ Ｐゴシック" charset="0"/>
                <a:cs typeface="Arial" pitchFamily="34" charset="0"/>
              </a:rPr>
              <a:t>includes spending on third party ICT services e.g. application development services, and Infrastructure Services. ICT services includes support and maintenance costs for hardware and software</a:t>
            </a:r>
            <a:r>
              <a:rPr lang="en-GB" sz="1000" dirty="0">
                <a:solidFill>
                  <a:srgbClr val="000000"/>
                </a:solidFill>
                <a:latin typeface="Calibri" pitchFamily="34" charset="0"/>
                <a:ea typeface="ＭＳ Ｐゴシック" charset="0"/>
                <a:cs typeface="Arial" pitchFamily="34" charset="0"/>
              </a:rPr>
              <a:t>.</a:t>
            </a:r>
          </a:p>
          <a:p>
            <a:pPr>
              <a:lnSpc>
                <a:spcPts val="1200"/>
              </a:lnSpc>
              <a:spcBef>
                <a:spcPts val="300"/>
              </a:spcBef>
              <a:spcAft>
                <a:spcPts val="300"/>
              </a:spcAft>
            </a:pPr>
            <a:r>
              <a:rPr lang="en-GB" sz="1000" b="1" dirty="0">
                <a:solidFill>
                  <a:srgbClr val="000000"/>
                </a:solidFill>
                <a:latin typeface="Calibri" pitchFamily="34" charset="0"/>
                <a:ea typeface="ＭＳ Ｐゴシック" charset="0"/>
                <a:cs typeface="Arial" pitchFamily="34" charset="0"/>
              </a:rPr>
              <a:t>Network and Communications</a:t>
            </a:r>
            <a:r>
              <a:rPr lang="en-GB" sz="1000" dirty="0">
                <a:solidFill>
                  <a:srgbClr val="000000"/>
                </a:solidFill>
                <a:latin typeface="Calibri" pitchFamily="34" charset="0"/>
                <a:ea typeface="ＭＳ Ｐゴシック" charset="0"/>
                <a:cs typeface="Arial" pitchFamily="34" charset="0"/>
              </a:rPr>
              <a:t> - </a:t>
            </a:r>
            <a:r>
              <a:rPr lang="en-IN" sz="1000" dirty="0">
                <a:solidFill>
                  <a:srgbClr val="000000"/>
                </a:solidFill>
                <a:latin typeface="Calibri" pitchFamily="34" charset="0"/>
                <a:ea typeface="ＭＳ Ｐゴシック" charset="0"/>
                <a:cs typeface="Arial" pitchFamily="34" charset="0"/>
              </a:rPr>
              <a:t>relates to all telecommunications costs in the enterprise. This would include both voice and data communications costs (fixed-line telephony, network services, broadband connectivity etc.), mobile voice and data costs, as well as conferencing services</a:t>
            </a:r>
            <a:r>
              <a:rPr lang="en-GB" sz="1000" dirty="0">
                <a:solidFill>
                  <a:srgbClr val="000000"/>
                </a:solidFill>
                <a:latin typeface="Calibri" pitchFamily="34" charset="0"/>
                <a:ea typeface="ＭＳ Ｐゴシック" charset="0"/>
                <a:cs typeface="Arial" pitchFamily="34" charset="0"/>
              </a:rPr>
              <a:t>.</a:t>
            </a:r>
          </a:p>
          <a:p>
            <a:pPr>
              <a:lnSpc>
                <a:spcPts val="1200"/>
              </a:lnSpc>
              <a:spcBef>
                <a:spcPts val="300"/>
              </a:spcBef>
              <a:spcAft>
                <a:spcPts val="300"/>
              </a:spcAft>
            </a:pPr>
            <a:r>
              <a:rPr lang="en-GB" sz="1000" b="1" dirty="0">
                <a:solidFill>
                  <a:srgbClr val="000000"/>
                </a:solidFill>
                <a:latin typeface="Calibri" pitchFamily="34" charset="0"/>
                <a:ea typeface="ＭＳ Ｐゴシック" charset="0"/>
                <a:cs typeface="Arial" pitchFamily="34" charset="0"/>
              </a:rPr>
              <a:t>Consulting</a:t>
            </a:r>
            <a:r>
              <a:rPr lang="en-GB" sz="1000" dirty="0">
                <a:solidFill>
                  <a:srgbClr val="000000"/>
                </a:solidFill>
                <a:latin typeface="Calibri" pitchFamily="34" charset="0"/>
                <a:ea typeface="ＭＳ Ｐゴシック" charset="0"/>
                <a:cs typeface="Arial" pitchFamily="34" charset="0"/>
              </a:rPr>
              <a:t> - </a:t>
            </a:r>
            <a:r>
              <a:rPr lang="en-IN" sz="1000" dirty="0">
                <a:solidFill>
                  <a:srgbClr val="000000"/>
                </a:solidFill>
                <a:latin typeface="Calibri" pitchFamily="34" charset="0"/>
                <a:ea typeface="ＭＳ Ｐゴシック" charset="0"/>
                <a:cs typeface="Arial" pitchFamily="34" charset="0"/>
              </a:rPr>
              <a:t>covers professional services spending with third parties e.g. Business and Strategy Consulting and Technology &amp; Transformation Consulting</a:t>
            </a:r>
            <a:r>
              <a:rPr lang="en-GB" sz="1000" dirty="0">
                <a:solidFill>
                  <a:srgbClr val="000000"/>
                </a:solidFill>
                <a:latin typeface="Calibri" pitchFamily="34" charset="0"/>
                <a:ea typeface="ＭＳ Ｐゴシック" charset="0"/>
                <a:cs typeface="Arial" pitchFamily="34" charset="0"/>
              </a:rPr>
              <a:t>.</a:t>
            </a:r>
          </a:p>
          <a:p>
            <a:pPr>
              <a:lnSpc>
                <a:spcPts val="1200"/>
              </a:lnSpc>
              <a:spcBef>
                <a:spcPts val="300"/>
              </a:spcBef>
              <a:spcAft>
                <a:spcPts val="300"/>
              </a:spcAft>
            </a:pPr>
            <a:r>
              <a:rPr lang="en-GB" sz="1000" b="1" dirty="0">
                <a:solidFill>
                  <a:srgbClr val="000000"/>
                </a:solidFill>
                <a:latin typeface="Calibri" pitchFamily="34" charset="0"/>
                <a:ea typeface="ＭＳ Ｐゴシック" charset="0"/>
                <a:cs typeface="Arial" pitchFamily="34" charset="0"/>
              </a:rPr>
              <a:t>Other </a:t>
            </a:r>
            <a:r>
              <a:rPr lang="en-GB" sz="1000" dirty="0">
                <a:solidFill>
                  <a:srgbClr val="000000"/>
                </a:solidFill>
                <a:latin typeface="Calibri" pitchFamily="34" charset="0"/>
                <a:ea typeface="ＭＳ Ｐゴシック" charset="0"/>
                <a:cs typeface="Arial" pitchFamily="34" charset="0"/>
              </a:rPr>
              <a:t>- </a:t>
            </a:r>
            <a:r>
              <a:rPr lang="en-IN" sz="1000" dirty="0">
                <a:solidFill>
                  <a:srgbClr val="000000"/>
                </a:solidFill>
                <a:latin typeface="Calibri" pitchFamily="34" charset="0"/>
                <a:ea typeface="ＭＳ Ｐゴシック" charset="0"/>
                <a:cs typeface="Arial" pitchFamily="34" charset="0"/>
              </a:rPr>
              <a:t>any other areas where the external ICT budget/spend is spent</a:t>
            </a:r>
            <a:r>
              <a:rPr lang="en-GB" sz="1000" dirty="0">
                <a:solidFill>
                  <a:srgbClr val="000000"/>
                </a:solidFill>
                <a:latin typeface="Calibri" pitchFamily="34" charset="0"/>
                <a:ea typeface="ＭＳ Ｐゴシック" charset="0"/>
                <a:cs typeface="Arial" pitchFamily="34" charset="0"/>
              </a:rPr>
              <a:t>.</a:t>
            </a:r>
          </a:p>
          <a:p>
            <a:pPr marL="231775" indent="-231775">
              <a:lnSpc>
                <a:spcPts val="1400"/>
              </a:lnSpc>
              <a:spcBef>
                <a:spcPts val="300"/>
              </a:spcBef>
              <a:spcAft>
                <a:spcPts val="300"/>
              </a:spcAft>
              <a:tabLst>
                <a:tab pos="360000" algn="l"/>
              </a:tabLst>
            </a:pPr>
            <a:r>
              <a:rPr lang="en-GB" sz="1100" b="1" u="sng" dirty="0">
                <a:solidFill>
                  <a:srgbClr val="000000"/>
                </a:solidFill>
                <a:latin typeface="Calibri" pitchFamily="34" charset="0"/>
                <a:ea typeface="ＭＳ Ｐゴシック" charset="0"/>
                <a:cs typeface="Arial" pitchFamily="34" charset="0"/>
              </a:rPr>
              <a:t>ICT budget by function</a:t>
            </a:r>
            <a:endParaRPr lang="en-US" sz="1100" b="1" u="sng" dirty="0">
              <a:solidFill>
                <a:srgbClr val="000000"/>
              </a:solidFill>
              <a:latin typeface="Calibri" pitchFamily="34" charset="0"/>
              <a:ea typeface="ＭＳ Ｐゴシック" charset="0"/>
              <a:cs typeface="Arial" pitchFamily="34" charset="0"/>
            </a:endParaRPr>
          </a:p>
          <a:p>
            <a:pPr>
              <a:lnSpc>
                <a:spcPts val="1200"/>
              </a:lnSpc>
              <a:spcBef>
                <a:spcPts val="300"/>
              </a:spcBef>
              <a:spcAft>
                <a:spcPts val="300"/>
              </a:spcAft>
            </a:pPr>
            <a:r>
              <a:rPr lang="en-GB" sz="1000" b="1" dirty="0">
                <a:solidFill>
                  <a:srgbClr val="000000"/>
                </a:solidFill>
                <a:latin typeface="Calibri" pitchFamily="34" charset="0"/>
                <a:ea typeface="ＭＳ Ｐゴシック" charset="0"/>
                <a:cs typeface="Arial" pitchFamily="34" charset="0"/>
              </a:rPr>
              <a:t>Data center</a:t>
            </a:r>
            <a:r>
              <a:rPr lang="en-GB" sz="1000" dirty="0">
                <a:solidFill>
                  <a:srgbClr val="000000"/>
                </a:solidFill>
                <a:latin typeface="Calibri" pitchFamily="34" charset="0"/>
                <a:ea typeface="ＭＳ Ｐゴシック" charset="0"/>
                <a:cs typeface="Arial" pitchFamily="34" charset="0"/>
              </a:rPr>
              <a:t> – enterprises’ investment in facilities (in-house and from third parties) providing a secure environment for its computer systems and associated components, including servers &amp; high end servers, telecommunications, and data storage systems.</a:t>
            </a:r>
          </a:p>
          <a:p>
            <a:pPr>
              <a:lnSpc>
                <a:spcPts val="1200"/>
              </a:lnSpc>
              <a:spcBef>
                <a:spcPts val="300"/>
              </a:spcBef>
              <a:spcAft>
                <a:spcPts val="300"/>
              </a:spcAft>
            </a:pPr>
            <a:r>
              <a:rPr lang="en-GB" sz="1000" b="1" dirty="0">
                <a:solidFill>
                  <a:srgbClr val="000000"/>
                </a:solidFill>
                <a:latin typeface="Calibri" pitchFamily="34" charset="0"/>
                <a:ea typeface="ＭＳ Ｐゴシック" charset="0"/>
                <a:cs typeface="Arial" pitchFamily="34" charset="0"/>
              </a:rPr>
              <a:t>ICT Service desk </a:t>
            </a:r>
            <a:r>
              <a:rPr lang="en-GB" sz="1000" dirty="0">
                <a:solidFill>
                  <a:srgbClr val="000000"/>
                </a:solidFill>
                <a:latin typeface="Calibri" pitchFamily="34" charset="0"/>
                <a:ea typeface="ＭＳ Ｐゴシック" charset="0"/>
                <a:cs typeface="Arial" pitchFamily="34" charset="0"/>
              </a:rPr>
              <a:t>– expenditure on the provision of desktop services that manage an enterprise’s desktop environment and distributed IT assets.</a:t>
            </a:r>
          </a:p>
          <a:p>
            <a:pPr>
              <a:lnSpc>
                <a:spcPts val="1200"/>
              </a:lnSpc>
              <a:spcBef>
                <a:spcPts val="300"/>
              </a:spcBef>
              <a:spcAft>
                <a:spcPts val="300"/>
              </a:spcAft>
            </a:pPr>
            <a:r>
              <a:rPr lang="en-GB" sz="1000" b="1" dirty="0">
                <a:solidFill>
                  <a:srgbClr val="000000"/>
                </a:solidFill>
                <a:latin typeface="Calibri" pitchFamily="34" charset="0"/>
                <a:ea typeface="ＭＳ Ｐゴシック" charset="0"/>
                <a:cs typeface="Arial" pitchFamily="34" charset="0"/>
              </a:rPr>
              <a:t>End-user computing </a:t>
            </a:r>
            <a:r>
              <a:rPr lang="en-GB" sz="1000" dirty="0">
                <a:solidFill>
                  <a:srgbClr val="000000"/>
                </a:solidFill>
                <a:latin typeface="Calibri" pitchFamily="34" charset="0"/>
                <a:ea typeface="ＭＳ Ｐゴシック" charset="0"/>
                <a:cs typeface="Arial" pitchFamily="34" charset="0"/>
              </a:rPr>
              <a:t>– expenditure on end-user computing equipment, including desktops, laptops, and mobile devices.</a:t>
            </a:r>
          </a:p>
          <a:p>
            <a:pPr>
              <a:lnSpc>
                <a:spcPts val="1200"/>
              </a:lnSpc>
              <a:spcBef>
                <a:spcPts val="300"/>
              </a:spcBef>
              <a:spcAft>
                <a:spcPts val="300"/>
              </a:spcAft>
            </a:pPr>
            <a:r>
              <a:rPr lang="en-GB" sz="1000" b="1" dirty="0">
                <a:solidFill>
                  <a:srgbClr val="000000"/>
                </a:solidFill>
                <a:latin typeface="Calibri" pitchFamily="34" charset="0"/>
                <a:ea typeface="ＭＳ Ｐゴシック" charset="0"/>
                <a:cs typeface="Arial" pitchFamily="34" charset="0"/>
              </a:rPr>
              <a:t>Network</a:t>
            </a:r>
            <a:r>
              <a:rPr lang="en-GB" sz="1000" dirty="0">
                <a:solidFill>
                  <a:srgbClr val="000000"/>
                </a:solidFill>
                <a:latin typeface="Calibri" pitchFamily="34" charset="0"/>
                <a:ea typeface="ＭＳ Ｐゴシック" charset="0"/>
                <a:cs typeface="Arial" pitchFamily="34" charset="0"/>
              </a:rPr>
              <a:t> – investment made in enterprises’ network infrastructure, including its wide area network (WAN) and local area network (LAN).</a:t>
            </a:r>
          </a:p>
          <a:p>
            <a:pPr marL="231775" indent="-231775">
              <a:lnSpc>
                <a:spcPts val="1200"/>
              </a:lnSpc>
              <a:spcBef>
                <a:spcPts val="300"/>
              </a:spcBef>
              <a:spcAft>
                <a:spcPts val="300"/>
              </a:spcAft>
              <a:tabLst>
                <a:tab pos="360000" algn="l"/>
              </a:tabLst>
            </a:pPr>
            <a:r>
              <a:rPr lang="en-GB" sz="1000" b="1" dirty="0">
                <a:solidFill>
                  <a:srgbClr val="000000"/>
                </a:solidFill>
                <a:latin typeface="Calibri" pitchFamily="34" charset="0"/>
                <a:cs typeface="Arial" pitchFamily="34" charset="0"/>
              </a:rPr>
              <a:t>Applications</a:t>
            </a:r>
            <a:r>
              <a:rPr lang="en-GB" sz="1000" dirty="0">
                <a:solidFill>
                  <a:srgbClr val="000000"/>
                </a:solidFill>
                <a:latin typeface="Calibri" pitchFamily="34" charset="0"/>
                <a:cs typeface="Arial" pitchFamily="34" charset="0"/>
              </a:rPr>
              <a:t> – expenditure on enterprise software and applications either deployed on-premise or supported remotely and delivered as a service. </a:t>
            </a:r>
          </a:p>
          <a:p>
            <a:pPr>
              <a:lnSpc>
                <a:spcPts val="1200"/>
              </a:lnSpc>
              <a:spcBef>
                <a:spcPts val="300"/>
              </a:spcBef>
              <a:spcAft>
                <a:spcPts val="300"/>
              </a:spcAft>
            </a:pPr>
            <a:r>
              <a:rPr lang="en-GB" sz="1000" b="1" dirty="0">
                <a:solidFill>
                  <a:srgbClr val="000000"/>
                </a:solidFill>
                <a:latin typeface="Calibri" pitchFamily="34" charset="0"/>
                <a:cs typeface="Arial" pitchFamily="34" charset="0"/>
              </a:rPr>
              <a:t>Communications</a:t>
            </a:r>
            <a:r>
              <a:rPr lang="en-GB" sz="1000" dirty="0">
                <a:solidFill>
                  <a:srgbClr val="000000"/>
                </a:solidFill>
                <a:latin typeface="Calibri" pitchFamily="34" charset="0"/>
                <a:cs typeface="Arial" pitchFamily="34" charset="0"/>
              </a:rPr>
              <a:t> – as above, the costs associated with telecommunications in the enterprise, including voice and data communications over fixed and wireless networks.</a:t>
            </a:r>
          </a:p>
          <a:p>
            <a:pPr>
              <a:lnSpc>
                <a:spcPts val="1200"/>
              </a:lnSpc>
              <a:spcBef>
                <a:spcPts val="300"/>
              </a:spcBef>
              <a:spcAft>
                <a:spcPts val="300"/>
              </a:spcAft>
            </a:pPr>
            <a:r>
              <a:rPr lang="en-GB" sz="1000" b="1" dirty="0">
                <a:solidFill>
                  <a:srgbClr val="000000"/>
                </a:solidFill>
                <a:latin typeface="Calibri" pitchFamily="34" charset="0"/>
                <a:cs typeface="Arial" pitchFamily="34" charset="0"/>
              </a:rPr>
              <a:t>Management</a:t>
            </a:r>
            <a:r>
              <a:rPr lang="en-GB" sz="1000" dirty="0">
                <a:solidFill>
                  <a:srgbClr val="000000"/>
                </a:solidFill>
                <a:latin typeface="Calibri" pitchFamily="34" charset="0"/>
                <a:cs typeface="Arial" pitchFamily="34" charset="0"/>
              </a:rPr>
              <a:t> – expenditure on the enterprise-wide administration of distributed computing systems, including both systems management and network management.</a:t>
            </a:r>
          </a:p>
        </p:txBody>
      </p:sp>
    </p:spTree>
    <p:extLst>
      <p:ext uri="{BB962C8B-B14F-4D97-AF65-F5344CB8AC3E}">
        <p14:creationId xmlns:p14="http://schemas.microsoft.com/office/powerpoint/2010/main" val="937713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3389"/>
            <a:ext cx="9352644" cy="737726"/>
          </a:xfrm>
          <a:prstGeom prst="rect">
            <a:avLst/>
          </a:prstGeom>
        </p:spPr>
        <p:txBody>
          <a:bodyPr vert="horz" lIns="91440" tIns="45720" rIns="91440" bIns="45720" rtlCol="0" anchor="ctr">
            <a:normAutofit/>
          </a:bodyPr>
          <a:lstStyle/>
          <a:p>
            <a:pPr>
              <a:spcBef>
                <a:spcPct val="0"/>
              </a:spcBef>
              <a:defRPr/>
            </a:pPr>
            <a:r>
              <a:rPr lang="en-US" b="1" dirty="0">
                <a:solidFill>
                  <a:srgbClr val="FFFFFF"/>
                </a:solidFill>
                <a:latin typeface="Calibri" pitchFamily="34" charset="0"/>
                <a:cs typeface="Arial" pitchFamily="34" charset="0"/>
              </a:rPr>
              <a:t>Appendix</a:t>
            </a:r>
          </a:p>
        </p:txBody>
      </p:sp>
      <p:sp>
        <p:nvSpPr>
          <p:cNvPr id="8" name="Rectangle 7"/>
          <p:cNvSpPr/>
          <p:nvPr/>
        </p:nvSpPr>
        <p:spPr>
          <a:xfrm>
            <a:off x="427511" y="973782"/>
            <a:ext cx="9262754" cy="4888518"/>
          </a:xfrm>
          <a:prstGeom prst="rect">
            <a:avLst/>
          </a:prstGeom>
        </p:spPr>
        <p:txBody>
          <a:bodyPr wrap="square">
            <a:spAutoFit/>
          </a:bodyPr>
          <a:lstStyle/>
          <a:p>
            <a:pPr>
              <a:lnSpc>
                <a:spcPts val="1200"/>
              </a:lnSpc>
              <a:spcBef>
                <a:spcPts val="300"/>
              </a:spcBef>
              <a:spcAft>
                <a:spcPts val="400"/>
              </a:spcAft>
            </a:pPr>
            <a:r>
              <a:rPr lang="en-GB" sz="1100" b="1" u="sng" dirty="0">
                <a:solidFill>
                  <a:srgbClr val="000000"/>
                </a:solidFill>
                <a:latin typeface="Calibri" pitchFamily="34" charset="0"/>
                <a:cs typeface="Arial" pitchFamily="34" charset="0"/>
              </a:rPr>
              <a:t>Hardware budget</a:t>
            </a:r>
          </a:p>
          <a:p>
            <a:pPr>
              <a:lnSpc>
                <a:spcPts val="1200"/>
              </a:lnSpc>
              <a:spcBef>
                <a:spcPts val="300"/>
              </a:spcBef>
              <a:spcAft>
                <a:spcPts val="300"/>
              </a:spcAft>
            </a:pPr>
            <a:r>
              <a:rPr lang="en-GB" sz="1000" b="1" dirty="0">
                <a:solidFill>
                  <a:srgbClr val="000000"/>
                </a:solidFill>
                <a:latin typeface="Calibri" pitchFamily="34" charset="0"/>
                <a:cs typeface="Arial" pitchFamily="34" charset="0"/>
              </a:rPr>
              <a:t>Desktop PCs/laptops/printers </a:t>
            </a:r>
            <a:r>
              <a:rPr lang="en-GB" sz="1000" dirty="0">
                <a:solidFill>
                  <a:srgbClr val="000000"/>
                </a:solidFill>
                <a:latin typeface="Calibri" pitchFamily="34" charset="0"/>
                <a:cs typeface="Arial" pitchFamily="34" charset="0"/>
              </a:rPr>
              <a:t>– covers end user computing devices, including personal computers, laptops, thin clients, workstations, and printers &amp; peripherals. </a:t>
            </a:r>
          </a:p>
          <a:p>
            <a:pPr>
              <a:lnSpc>
                <a:spcPts val="1200"/>
              </a:lnSpc>
              <a:spcBef>
                <a:spcPts val="300"/>
              </a:spcBef>
              <a:spcAft>
                <a:spcPts val="300"/>
              </a:spcAft>
            </a:pPr>
            <a:r>
              <a:rPr lang="en-GB" sz="1000" b="1" dirty="0">
                <a:solidFill>
                  <a:srgbClr val="000000"/>
                </a:solidFill>
                <a:latin typeface="Calibri" pitchFamily="34" charset="0"/>
                <a:cs typeface="Arial" pitchFamily="34" charset="0"/>
              </a:rPr>
              <a:t>Network equipment</a:t>
            </a:r>
            <a:r>
              <a:rPr lang="en-GB" sz="1000" dirty="0">
                <a:solidFill>
                  <a:srgbClr val="000000"/>
                </a:solidFill>
                <a:latin typeface="Calibri" pitchFamily="34" charset="0"/>
                <a:cs typeface="Arial" pitchFamily="34" charset="0"/>
              </a:rPr>
              <a:t> – enterprise IT infrastructure for networking and communications covering hubs, switches, routers, access points, and customer premise equipment.</a:t>
            </a:r>
          </a:p>
          <a:p>
            <a:pPr>
              <a:lnSpc>
                <a:spcPts val="1200"/>
              </a:lnSpc>
              <a:spcBef>
                <a:spcPts val="300"/>
              </a:spcBef>
              <a:spcAft>
                <a:spcPts val="300"/>
              </a:spcAft>
            </a:pPr>
            <a:r>
              <a:rPr lang="en-GB" sz="1000" b="1" dirty="0">
                <a:solidFill>
                  <a:srgbClr val="000000"/>
                </a:solidFill>
                <a:latin typeface="Calibri" pitchFamily="34" charset="0"/>
                <a:cs typeface="Arial" pitchFamily="34" charset="0"/>
              </a:rPr>
              <a:t>Security equipment </a:t>
            </a:r>
            <a:r>
              <a:rPr lang="en-GB" sz="1000" dirty="0">
                <a:solidFill>
                  <a:srgbClr val="000000"/>
                </a:solidFill>
                <a:latin typeface="Calibri" pitchFamily="34" charset="0"/>
                <a:cs typeface="Arial" pitchFamily="34" charset="0"/>
              </a:rPr>
              <a:t>– covers security hardware and appliances including content-filtering and anti-spam appliances, encryption/SSL accelerators, firewall and VPN gateways, smart card readers, and smart cards. </a:t>
            </a:r>
          </a:p>
          <a:p>
            <a:pPr>
              <a:lnSpc>
                <a:spcPts val="1200"/>
              </a:lnSpc>
              <a:spcBef>
                <a:spcPts val="300"/>
              </a:spcBef>
              <a:spcAft>
                <a:spcPts val="300"/>
              </a:spcAft>
            </a:pPr>
            <a:r>
              <a:rPr lang="en-GB" sz="1000" b="1" dirty="0">
                <a:solidFill>
                  <a:srgbClr val="000000"/>
                </a:solidFill>
                <a:latin typeface="Calibri" pitchFamily="34" charset="0"/>
                <a:cs typeface="Arial" pitchFamily="34" charset="0"/>
              </a:rPr>
              <a:t>Servers</a:t>
            </a:r>
            <a:r>
              <a:rPr lang="en-GB" sz="1000" dirty="0">
                <a:solidFill>
                  <a:srgbClr val="000000"/>
                </a:solidFill>
                <a:latin typeface="Calibri" pitchFamily="34" charset="0"/>
                <a:cs typeface="Arial" pitchFamily="34" charset="0"/>
              </a:rPr>
              <a:t> – investment made in the combined categories of low-end, mid-range and high-end server systems. </a:t>
            </a:r>
          </a:p>
          <a:p>
            <a:pPr>
              <a:lnSpc>
                <a:spcPts val="1200"/>
              </a:lnSpc>
              <a:spcBef>
                <a:spcPts val="300"/>
              </a:spcBef>
              <a:spcAft>
                <a:spcPts val="300"/>
              </a:spcAft>
            </a:pPr>
            <a:r>
              <a:rPr lang="en-GB" sz="1000" b="1" dirty="0">
                <a:solidFill>
                  <a:srgbClr val="000000"/>
                </a:solidFill>
                <a:latin typeface="Calibri" pitchFamily="34" charset="0"/>
                <a:cs typeface="Arial" pitchFamily="34" charset="0"/>
              </a:rPr>
              <a:t>Storage</a:t>
            </a:r>
            <a:r>
              <a:rPr lang="en-GB" sz="1000" dirty="0">
                <a:solidFill>
                  <a:srgbClr val="000000"/>
                </a:solidFill>
                <a:latin typeface="Calibri" pitchFamily="34" charset="0"/>
                <a:cs typeface="Arial" pitchFamily="34" charset="0"/>
              </a:rPr>
              <a:t> – IT storage infrastructure, includes hard-disk drives, NAS filers and gateways, SAN adaptors and connectors, SAN disk arrays, and tape libraries.</a:t>
            </a:r>
          </a:p>
          <a:p>
            <a:pPr>
              <a:lnSpc>
                <a:spcPts val="1200"/>
              </a:lnSpc>
              <a:spcBef>
                <a:spcPts val="300"/>
              </a:spcBef>
              <a:spcAft>
                <a:spcPts val="300"/>
              </a:spcAft>
            </a:pPr>
            <a:r>
              <a:rPr lang="en-GB" sz="1000" b="1" dirty="0">
                <a:solidFill>
                  <a:srgbClr val="000000"/>
                </a:solidFill>
                <a:latin typeface="Calibri" pitchFamily="34" charset="0"/>
                <a:cs typeface="Arial" pitchFamily="34" charset="0"/>
              </a:rPr>
              <a:t>Communication devices </a:t>
            </a:r>
            <a:r>
              <a:rPr lang="en-GB" sz="1000" dirty="0">
                <a:solidFill>
                  <a:srgbClr val="000000"/>
                </a:solidFill>
                <a:latin typeface="Calibri" pitchFamily="34" charset="0"/>
                <a:cs typeface="Arial" pitchFamily="34" charset="0"/>
              </a:rPr>
              <a:t>– Includes conferencing phones, interactive screens, mobile phones, and other wearables which are used to manage and communicate with employees.</a:t>
            </a:r>
          </a:p>
          <a:p>
            <a:pPr>
              <a:lnSpc>
                <a:spcPts val="1200"/>
              </a:lnSpc>
              <a:spcBef>
                <a:spcPts val="300"/>
              </a:spcBef>
              <a:spcAft>
                <a:spcPts val="400"/>
              </a:spcAft>
            </a:pPr>
            <a:r>
              <a:rPr lang="en-GB" sz="1100" b="1" u="sng" dirty="0">
                <a:solidFill>
                  <a:srgbClr val="000000"/>
                </a:solidFill>
                <a:latin typeface="Calibri" pitchFamily="34" charset="0"/>
                <a:cs typeface="Arial" pitchFamily="34" charset="0"/>
              </a:rPr>
              <a:t>IT services budget</a:t>
            </a:r>
          </a:p>
          <a:p>
            <a:pPr>
              <a:lnSpc>
                <a:spcPts val="1200"/>
              </a:lnSpc>
              <a:spcBef>
                <a:spcPts val="300"/>
              </a:spcBef>
              <a:spcAft>
                <a:spcPts val="300"/>
              </a:spcAft>
            </a:pPr>
            <a:r>
              <a:rPr lang="en-GB" sz="1000" b="1" dirty="0">
                <a:solidFill>
                  <a:srgbClr val="000000"/>
                </a:solidFill>
                <a:latin typeface="Calibri" pitchFamily="34" charset="0"/>
                <a:cs typeface="Arial" pitchFamily="34" charset="0"/>
              </a:rPr>
              <a:t>Application services </a:t>
            </a:r>
            <a:r>
              <a:rPr lang="en-GB" sz="1000" dirty="0">
                <a:solidFill>
                  <a:srgbClr val="000000"/>
                </a:solidFill>
                <a:latin typeface="Calibri" pitchFamily="34" charset="0"/>
                <a:cs typeface="Arial" pitchFamily="34" charset="0"/>
              </a:rPr>
              <a:t>– service expenditure relating to the development of enterprise applications, including the customization, rationalization, or modernization of off-the shelf packages, as well as the development of bespoke applications. Integration services cover the planning, design, and building of enterprise applications which automate business processes.</a:t>
            </a:r>
          </a:p>
          <a:p>
            <a:pPr>
              <a:lnSpc>
                <a:spcPts val="1200"/>
              </a:lnSpc>
              <a:spcBef>
                <a:spcPts val="300"/>
              </a:spcBef>
              <a:spcAft>
                <a:spcPts val="300"/>
              </a:spcAft>
            </a:pPr>
            <a:r>
              <a:rPr lang="en-GB" sz="1000" b="1" dirty="0">
                <a:solidFill>
                  <a:srgbClr val="000000"/>
                </a:solidFill>
                <a:latin typeface="Calibri" pitchFamily="34" charset="0"/>
              </a:rPr>
              <a:t>Hosting &amp; data center services</a:t>
            </a:r>
            <a:r>
              <a:rPr lang="en-GB" sz="1000" dirty="0">
                <a:solidFill>
                  <a:srgbClr val="000000"/>
                </a:solidFill>
                <a:latin typeface="Calibri" pitchFamily="34" charset="0"/>
              </a:rPr>
              <a:t> –includes the management and monitoring of an enterprise’s entire IT platform. As well as covering normal servers, it includes the associated network infrastructure, storage infrastructure, security, and systems management software.</a:t>
            </a:r>
          </a:p>
          <a:p>
            <a:pPr>
              <a:lnSpc>
                <a:spcPts val="1200"/>
              </a:lnSpc>
              <a:spcBef>
                <a:spcPts val="300"/>
              </a:spcBef>
              <a:spcAft>
                <a:spcPts val="300"/>
              </a:spcAft>
            </a:pPr>
            <a:r>
              <a:rPr lang="en-GB" sz="1000" b="1" dirty="0">
                <a:solidFill>
                  <a:srgbClr val="000000"/>
                </a:solidFill>
                <a:latin typeface="Calibri" pitchFamily="34" charset="0"/>
              </a:rPr>
              <a:t>Security &amp; privacy services</a:t>
            </a:r>
            <a:r>
              <a:rPr lang="en-GB" sz="1000" dirty="0">
                <a:solidFill>
                  <a:srgbClr val="000000"/>
                </a:solidFill>
                <a:latin typeface="Calibri" pitchFamily="34" charset="0"/>
              </a:rPr>
              <a:t> – Security and privacy services help enterprises protect their IT assets and comply with an increasingly regulated environment. Examples include threat &amp; vulnerability management services, IT security management services, IT security compliance services, secure communications services, and secure content services.</a:t>
            </a:r>
          </a:p>
          <a:p>
            <a:pPr>
              <a:lnSpc>
                <a:spcPts val="1200"/>
              </a:lnSpc>
              <a:spcBef>
                <a:spcPts val="300"/>
              </a:spcBef>
              <a:spcAft>
                <a:spcPts val="300"/>
              </a:spcAft>
            </a:pPr>
            <a:r>
              <a:rPr lang="en-GB" sz="1000" b="1" dirty="0">
                <a:solidFill>
                  <a:srgbClr val="000000"/>
                </a:solidFill>
                <a:latin typeface="Calibri" pitchFamily="34" charset="0"/>
              </a:rPr>
              <a:t>Desktop services &amp; user support</a:t>
            </a:r>
            <a:r>
              <a:rPr lang="en-GB" sz="1000" dirty="0">
                <a:solidFill>
                  <a:srgbClr val="000000"/>
                </a:solidFill>
                <a:latin typeface="Calibri" pitchFamily="34" charset="0"/>
              </a:rPr>
              <a:t> – desktop services cover the management of an enterprise’s entire desktop environment and distributed IT assets. User support services give an enterprise’s IT users a single point of contact for IT issues in the desktop environment.</a:t>
            </a:r>
          </a:p>
          <a:p>
            <a:pPr>
              <a:lnSpc>
                <a:spcPts val="1200"/>
              </a:lnSpc>
              <a:spcBef>
                <a:spcPts val="300"/>
              </a:spcBef>
              <a:spcAft>
                <a:spcPts val="300"/>
              </a:spcAft>
            </a:pPr>
            <a:r>
              <a:rPr lang="en-GB" sz="1000" b="1" dirty="0">
                <a:solidFill>
                  <a:srgbClr val="000000"/>
                </a:solidFill>
                <a:latin typeface="Calibri" pitchFamily="34" charset="0"/>
              </a:rPr>
              <a:t>Systems integration – </a:t>
            </a:r>
            <a:r>
              <a:rPr lang="en-US" sz="1000" dirty="0">
                <a:solidFill>
                  <a:srgbClr val="000000"/>
                </a:solidFill>
                <a:latin typeface="Calibri" pitchFamily="34" charset="0"/>
              </a:rPr>
              <a:t>a process that includes the design, planning, implementation, and project management of a solution that addresses a customer’s specific technical or business needs. It includes systems and custom applications development as well as implementation and integration of enterprise package software.</a:t>
            </a:r>
            <a:endParaRPr lang="en-GB" sz="1000" dirty="0">
              <a:solidFill>
                <a:srgbClr val="000000"/>
              </a:solidFill>
              <a:latin typeface="Calibri" pitchFamily="34" charset="0"/>
            </a:endParaRPr>
          </a:p>
          <a:p>
            <a:pPr>
              <a:lnSpc>
                <a:spcPts val="1200"/>
              </a:lnSpc>
              <a:spcBef>
                <a:spcPts val="300"/>
              </a:spcBef>
              <a:spcAft>
                <a:spcPts val="300"/>
              </a:spcAft>
            </a:pPr>
            <a:r>
              <a:rPr lang="en-GB" sz="1000" b="1" dirty="0">
                <a:solidFill>
                  <a:srgbClr val="000000"/>
                </a:solidFill>
                <a:latin typeface="Calibri" pitchFamily="34" charset="0"/>
              </a:rPr>
              <a:t>Storage services </a:t>
            </a:r>
            <a:r>
              <a:rPr lang="en-GB" sz="1000" dirty="0">
                <a:solidFill>
                  <a:srgbClr val="000000"/>
                </a:solidFill>
                <a:latin typeface="Calibri" pitchFamily="34" charset="0"/>
              </a:rPr>
              <a:t>– </a:t>
            </a:r>
            <a:r>
              <a:rPr lang="en-US" sz="1000" dirty="0">
                <a:solidFill>
                  <a:srgbClr val="000000"/>
                </a:solidFill>
                <a:latin typeface="Calibri" pitchFamily="34" charset="0"/>
              </a:rPr>
              <a:t>the provision of managed storage services and data back-up services. The solutions themselves can be hosted within a service provider’s data centers or on a customer’s premises.</a:t>
            </a:r>
          </a:p>
          <a:p>
            <a:pPr>
              <a:lnSpc>
                <a:spcPts val="1200"/>
              </a:lnSpc>
              <a:spcBef>
                <a:spcPts val="300"/>
              </a:spcBef>
              <a:spcAft>
                <a:spcPts val="300"/>
              </a:spcAft>
            </a:pPr>
            <a:r>
              <a:rPr lang="en-GB" sz="1000" b="1" dirty="0">
                <a:solidFill>
                  <a:srgbClr val="000000"/>
                </a:solidFill>
                <a:latin typeface="Calibri" pitchFamily="34" charset="0"/>
              </a:rPr>
              <a:t>Cloud management services </a:t>
            </a:r>
            <a:r>
              <a:rPr lang="en-GB" sz="1000" dirty="0">
                <a:solidFill>
                  <a:srgbClr val="000000"/>
                </a:solidFill>
                <a:latin typeface="Calibri" pitchFamily="34" charset="0"/>
              </a:rPr>
              <a:t>– </a:t>
            </a:r>
            <a:r>
              <a:rPr lang="en-IN" sz="1000" dirty="0">
                <a:solidFill>
                  <a:srgbClr val="000000"/>
                </a:solidFill>
                <a:latin typeface="Calibri" pitchFamily="34" charset="0"/>
              </a:rPr>
              <a:t>includes administrative and monitoring capabilities of cloud infrastructure for cloud performance through a cloud management platform.</a:t>
            </a:r>
            <a:endParaRPr lang="en-GB" sz="1000" dirty="0">
              <a:solidFill>
                <a:srgbClr val="000000"/>
              </a:solidFill>
              <a:latin typeface="Calibri" pitchFamily="34" charset="0"/>
            </a:endParaRPr>
          </a:p>
        </p:txBody>
      </p:sp>
    </p:spTree>
    <p:extLst>
      <p:ext uri="{BB962C8B-B14F-4D97-AF65-F5344CB8AC3E}">
        <p14:creationId xmlns:p14="http://schemas.microsoft.com/office/powerpoint/2010/main" val="698016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3389"/>
            <a:ext cx="9352644" cy="737726"/>
          </a:xfrm>
          <a:prstGeom prst="rect">
            <a:avLst/>
          </a:prstGeom>
        </p:spPr>
        <p:txBody>
          <a:bodyPr vert="horz" lIns="91440" tIns="45720" rIns="91440" bIns="45720" rtlCol="0" anchor="ctr">
            <a:normAutofit/>
          </a:bodyPr>
          <a:lstStyle/>
          <a:p>
            <a:pPr>
              <a:spcBef>
                <a:spcPct val="0"/>
              </a:spcBef>
              <a:defRPr/>
            </a:pPr>
            <a:r>
              <a:rPr lang="en-US" b="1" dirty="0">
                <a:solidFill>
                  <a:srgbClr val="FFFFFF"/>
                </a:solidFill>
                <a:latin typeface="Calibri" pitchFamily="34" charset="0"/>
                <a:cs typeface="Arial" pitchFamily="34" charset="0"/>
              </a:rPr>
              <a:t>Appendix</a:t>
            </a:r>
          </a:p>
        </p:txBody>
      </p:sp>
      <p:sp>
        <p:nvSpPr>
          <p:cNvPr id="8" name="Rectangle 7"/>
          <p:cNvSpPr/>
          <p:nvPr/>
        </p:nvSpPr>
        <p:spPr>
          <a:xfrm>
            <a:off x="427511" y="973784"/>
            <a:ext cx="9262754" cy="5298886"/>
          </a:xfrm>
          <a:prstGeom prst="rect">
            <a:avLst/>
          </a:prstGeom>
        </p:spPr>
        <p:txBody>
          <a:bodyPr wrap="square">
            <a:spAutoFit/>
          </a:bodyPr>
          <a:lstStyle/>
          <a:p>
            <a:pPr>
              <a:lnSpc>
                <a:spcPts val="1200"/>
              </a:lnSpc>
              <a:spcBef>
                <a:spcPts val="200"/>
              </a:spcBef>
            </a:pPr>
            <a:r>
              <a:rPr lang="en-GB" sz="1100" b="1" u="sng" dirty="0">
                <a:solidFill>
                  <a:srgbClr val="000000"/>
                </a:solidFill>
                <a:latin typeface="Calibri" pitchFamily="34" charset="0"/>
                <a:cs typeface="Arial" pitchFamily="34" charset="0"/>
              </a:rPr>
              <a:t>Telecommunications budget</a:t>
            </a:r>
          </a:p>
          <a:p>
            <a:pPr>
              <a:lnSpc>
                <a:spcPts val="1200"/>
              </a:lnSpc>
              <a:spcBef>
                <a:spcPts val="300"/>
              </a:spcBef>
            </a:pPr>
            <a:r>
              <a:rPr lang="en-GB" sz="1000" b="1" dirty="0">
                <a:solidFill>
                  <a:srgbClr val="000000"/>
                </a:solidFill>
                <a:latin typeface="Calibri" pitchFamily="34" charset="0"/>
                <a:cs typeface="Arial" pitchFamily="34" charset="0"/>
              </a:rPr>
              <a:t>Network services </a:t>
            </a:r>
            <a:r>
              <a:rPr lang="en-GB" sz="1000" dirty="0">
                <a:solidFill>
                  <a:srgbClr val="000000"/>
                </a:solidFill>
                <a:latin typeface="Calibri" pitchFamily="34" charset="0"/>
                <a:cs typeface="Arial" pitchFamily="34" charset="0"/>
              </a:rPr>
              <a:t>– includes private line services, ethernet, frame relay/ATM, IPVPN and site-to-site VPN services.</a:t>
            </a:r>
          </a:p>
          <a:p>
            <a:pPr>
              <a:lnSpc>
                <a:spcPts val="1200"/>
              </a:lnSpc>
              <a:spcBef>
                <a:spcPts val="300"/>
              </a:spcBef>
            </a:pPr>
            <a:r>
              <a:rPr lang="en-GB" sz="1000" b="1" dirty="0">
                <a:solidFill>
                  <a:srgbClr val="000000"/>
                </a:solidFill>
                <a:latin typeface="Calibri" pitchFamily="34" charset="0"/>
                <a:cs typeface="Arial" pitchFamily="34" charset="0"/>
              </a:rPr>
              <a:t>Broadband </a:t>
            </a:r>
            <a:r>
              <a:rPr lang="en-GB" sz="1000" dirty="0">
                <a:solidFill>
                  <a:srgbClr val="000000"/>
                </a:solidFill>
                <a:latin typeface="Calibri" pitchFamily="34" charset="0"/>
                <a:cs typeface="Arial" pitchFamily="34" charset="0"/>
              </a:rPr>
              <a:t>–</a:t>
            </a:r>
            <a:r>
              <a:rPr lang="en-GB" sz="1000" b="1" dirty="0">
                <a:solidFill>
                  <a:srgbClr val="000000"/>
                </a:solidFill>
                <a:latin typeface="Calibri" pitchFamily="34" charset="0"/>
                <a:cs typeface="Arial" pitchFamily="34" charset="0"/>
              </a:rPr>
              <a:t> </a:t>
            </a:r>
            <a:r>
              <a:rPr lang="en-GB" sz="1000" dirty="0">
                <a:solidFill>
                  <a:srgbClr val="000000"/>
                </a:solidFill>
                <a:latin typeface="Calibri" pitchFamily="34" charset="0"/>
                <a:cs typeface="Arial" pitchFamily="34" charset="0"/>
              </a:rPr>
              <a:t>expenditure on fixed data services including internet connectivity, leased lines, WAN connectivity, and other data services such as xDSL (Digital Subscriber Line), SDSL (Symmetric Digital Subscriber Line), ADSL (Asymmetric Digital Subscriber Line), IDSL (ISDN Digital Subscriber Line), ADSL2 (second-generation DSL broadband); VDSL (Very-High-Bit-Rate DSL), and HDSL (High-bit-rate DSL).</a:t>
            </a:r>
            <a:endParaRPr lang="en-GB" sz="1000" b="1" dirty="0">
              <a:solidFill>
                <a:srgbClr val="000000"/>
              </a:solidFill>
              <a:latin typeface="Calibri" pitchFamily="34" charset="0"/>
              <a:cs typeface="Arial" pitchFamily="34" charset="0"/>
            </a:endParaRPr>
          </a:p>
          <a:p>
            <a:pPr>
              <a:lnSpc>
                <a:spcPts val="1200"/>
              </a:lnSpc>
              <a:spcBef>
                <a:spcPts val="300"/>
              </a:spcBef>
            </a:pPr>
            <a:r>
              <a:rPr lang="en-GB" sz="1000" b="1" dirty="0">
                <a:solidFill>
                  <a:srgbClr val="000000"/>
                </a:solidFill>
                <a:latin typeface="Calibri" pitchFamily="34" charset="0"/>
                <a:cs typeface="Arial" pitchFamily="34" charset="0"/>
              </a:rPr>
              <a:t>Fixed voice (including VoIP)</a:t>
            </a:r>
            <a:r>
              <a:rPr lang="en-GB" sz="1000" dirty="0">
                <a:solidFill>
                  <a:srgbClr val="000000"/>
                </a:solidFill>
                <a:latin typeface="Calibri" pitchFamily="34" charset="0"/>
                <a:cs typeface="Arial" pitchFamily="34" charset="0"/>
              </a:rPr>
              <a:t> – expenditure on fixed-line communications for voice services, including line rental and call charges. VoIP services are excluded, as well as charges for calls routed within the same WAN.</a:t>
            </a:r>
          </a:p>
          <a:p>
            <a:pPr>
              <a:lnSpc>
                <a:spcPts val="1200"/>
              </a:lnSpc>
              <a:spcBef>
                <a:spcPts val="300"/>
              </a:spcBef>
            </a:pPr>
            <a:r>
              <a:rPr lang="en-GB" sz="1000" b="1" dirty="0">
                <a:solidFill>
                  <a:srgbClr val="000000"/>
                </a:solidFill>
                <a:latin typeface="Calibri" pitchFamily="34" charset="0"/>
                <a:cs typeface="Arial" pitchFamily="34" charset="0"/>
              </a:rPr>
              <a:t>Mobile communication </a:t>
            </a:r>
            <a:r>
              <a:rPr lang="en-GB" sz="1000" dirty="0">
                <a:solidFill>
                  <a:srgbClr val="000000"/>
                </a:solidFill>
                <a:latin typeface="Calibri" pitchFamily="34" charset="0"/>
                <a:cs typeface="Arial" pitchFamily="34" charset="0"/>
              </a:rPr>
              <a:t>– expenditure on mobile voice telephony services, including monthly subscription costs and voice minutes, </a:t>
            </a:r>
            <a:r>
              <a:rPr lang="en-US" sz="1000" dirty="0">
                <a:solidFill>
                  <a:srgbClr val="000000"/>
                </a:solidFill>
                <a:latin typeface="Calibri" pitchFamily="34" charset="0"/>
              </a:rPr>
              <a:t>data transmission delivered by the cellular carriers to cellphones and laptops. Also includes charges for SMS, MMS and other data services for internet applications such as World Wide Web access, file transfer, and e-mail.</a:t>
            </a:r>
            <a:endParaRPr lang="en-GB" sz="1000" dirty="0">
              <a:solidFill>
                <a:srgbClr val="000000"/>
              </a:solidFill>
              <a:latin typeface="Calibri" pitchFamily="34" charset="0"/>
              <a:cs typeface="Arial" pitchFamily="34" charset="0"/>
            </a:endParaRPr>
          </a:p>
          <a:p>
            <a:pPr>
              <a:lnSpc>
                <a:spcPts val="1200"/>
              </a:lnSpc>
              <a:spcBef>
                <a:spcPts val="300"/>
              </a:spcBef>
            </a:pPr>
            <a:r>
              <a:rPr lang="en-GB" sz="1000" b="1" dirty="0">
                <a:solidFill>
                  <a:srgbClr val="000000"/>
                </a:solidFill>
                <a:latin typeface="Calibri" pitchFamily="34" charset="0"/>
                <a:cs typeface="Arial" pitchFamily="34" charset="0"/>
              </a:rPr>
              <a:t>Managed IP telephony service – </a:t>
            </a:r>
            <a:r>
              <a:rPr lang="en-IN" sz="1000" dirty="0">
                <a:solidFill>
                  <a:srgbClr val="000000"/>
                </a:solidFill>
                <a:latin typeface="Calibri" pitchFamily="34" charset="0"/>
                <a:cs typeface="Arial" pitchFamily="34" charset="0"/>
              </a:rPr>
              <a:t>Formed of Hosted IP-Centrex or Hosted PBX and Managed IP-PBX services, where the hosted service (i.e. provided outside the client location/premises) that uses IP (Internet Protocol) to provide PBX functionality, and managed IP-PBX services include a traditional on-premise IP PBX delivered through IP or TDM which streamlines voice and data services into a single solution</a:t>
            </a:r>
            <a:r>
              <a:rPr lang="en-US" sz="1000" dirty="0">
                <a:solidFill>
                  <a:srgbClr val="000000"/>
                </a:solidFill>
                <a:latin typeface="Calibri" pitchFamily="34" charset="0"/>
              </a:rPr>
              <a:t>.</a:t>
            </a:r>
          </a:p>
          <a:p>
            <a:pPr>
              <a:lnSpc>
                <a:spcPts val="1200"/>
              </a:lnSpc>
              <a:spcBef>
                <a:spcPts val="300"/>
              </a:spcBef>
            </a:pPr>
            <a:r>
              <a:rPr lang="en-GB" sz="1000" b="1" dirty="0">
                <a:solidFill>
                  <a:srgbClr val="000000"/>
                </a:solidFill>
                <a:latin typeface="Calibri" pitchFamily="34" charset="0"/>
                <a:cs typeface="Arial" pitchFamily="34" charset="0"/>
              </a:rPr>
              <a:t>Conferencing services </a:t>
            </a:r>
            <a:r>
              <a:rPr lang="en-GB" sz="1000" dirty="0">
                <a:solidFill>
                  <a:srgbClr val="000000"/>
                </a:solidFill>
                <a:latin typeface="Calibri" pitchFamily="34" charset="0"/>
                <a:cs typeface="Arial" pitchFamily="34" charset="0"/>
              </a:rPr>
              <a:t>– expenditure on audio and video conferencing services, including unified communications, web conferencing, HD video conferencing, telepresence and real-presence solutions. </a:t>
            </a:r>
          </a:p>
          <a:p>
            <a:pPr>
              <a:lnSpc>
                <a:spcPts val="1200"/>
              </a:lnSpc>
              <a:spcBef>
                <a:spcPts val="300"/>
              </a:spcBef>
            </a:pPr>
            <a:r>
              <a:rPr lang="en-GB" sz="1000" b="1" dirty="0">
                <a:solidFill>
                  <a:srgbClr val="000000"/>
                </a:solidFill>
                <a:latin typeface="Calibri" pitchFamily="34" charset="0"/>
                <a:cs typeface="Arial" pitchFamily="34" charset="0"/>
              </a:rPr>
              <a:t>SD-WAN</a:t>
            </a:r>
            <a:r>
              <a:rPr lang="en-GB" sz="1000" dirty="0">
                <a:solidFill>
                  <a:srgbClr val="000000"/>
                </a:solidFill>
                <a:latin typeface="Calibri" pitchFamily="34" charset="0"/>
                <a:cs typeface="Arial" pitchFamily="34" charset="0"/>
              </a:rPr>
              <a:t> – </a:t>
            </a:r>
            <a:r>
              <a:rPr lang="en-US" sz="1000" dirty="0">
                <a:solidFill>
                  <a:srgbClr val="000000"/>
                </a:solidFill>
                <a:latin typeface="Calibri" pitchFamily="34" charset="0"/>
                <a:cs typeface="Arial" pitchFamily="34" charset="0"/>
              </a:rPr>
              <a:t>a WAN composed of MPLS and one or more broadband Internet, Carrier Ethernet and/or LTE connections links.</a:t>
            </a:r>
          </a:p>
          <a:p>
            <a:pPr>
              <a:lnSpc>
                <a:spcPts val="1200"/>
              </a:lnSpc>
              <a:spcBef>
                <a:spcPts val="200"/>
              </a:spcBef>
            </a:pPr>
            <a:r>
              <a:rPr lang="en-US" sz="1100" b="1" u="sng" dirty="0">
                <a:solidFill>
                  <a:srgbClr val="000000"/>
                </a:solidFill>
                <a:latin typeface="Calibri" pitchFamily="34" charset="0"/>
                <a:cs typeface="Arial" pitchFamily="34" charset="0"/>
              </a:rPr>
              <a:t>Cloud computing budget</a:t>
            </a:r>
          </a:p>
          <a:p>
            <a:pPr>
              <a:lnSpc>
                <a:spcPts val="1200"/>
              </a:lnSpc>
              <a:spcBef>
                <a:spcPts val="300"/>
              </a:spcBef>
            </a:pPr>
            <a:r>
              <a:rPr lang="en-US" sz="1000" b="1" dirty="0">
                <a:solidFill>
                  <a:srgbClr val="000000"/>
                </a:solidFill>
                <a:latin typeface="Calibri" pitchFamily="34" charset="0"/>
                <a:cs typeface="Arial" pitchFamily="34" charset="0"/>
              </a:rPr>
              <a:t>Cloud management platform - </a:t>
            </a:r>
            <a:r>
              <a:rPr lang="en-IN" sz="1000" dirty="0">
                <a:solidFill>
                  <a:srgbClr val="000000"/>
                </a:solidFill>
                <a:latin typeface="Calibri" pitchFamily="34" charset="0"/>
                <a:cs typeface="Arial" pitchFamily="34" charset="0"/>
              </a:rPr>
              <a:t>Offers features and functionality to manage provisioning and resource based on policies/permissions, automation, cost management, cloud infrastructure management, operations management and integration with other cloud platforms or services.</a:t>
            </a:r>
            <a:endParaRPr lang="en-US" sz="1000" dirty="0">
              <a:solidFill>
                <a:srgbClr val="000000"/>
              </a:solidFill>
              <a:latin typeface="Calibri" pitchFamily="34" charset="0"/>
              <a:cs typeface="Arial" pitchFamily="34" charset="0"/>
            </a:endParaRPr>
          </a:p>
          <a:p>
            <a:pPr>
              <a:lnSpc>
                <a:spcPts val="1200"/>
              </a:lnSpc>
              <a:spcBef>
                <a:spcPts val="300"/>
              </a:spcBef>
            </a:pPr>
            <a:r>
              <a:rPr lang="en-US" sz="1000" b="1" dirty="0">
                <a:solidFill>
                  <a:srgbClr val="000000"/>
                </a:solidFill>
                <a:latin typeface="Calibri" pitchFamily="34" charset="0"/>
                <a:cs typeface="Arial" pitchFamily="34" charset="0"/>
              </a:rPr>
              <a:t>Infrastructure as a Service (IaaS) – </a:t>
            </a:r>
            <a:r>
              <a:rPr lang="en-US" sz="1000" dirty="0">
                <a:solidFill>
                  <a:srgbClr val="000000"/>
                </a:solidFill>
                <a:latin typeface="Calibri" pitchFamily="34" charset="0"/>
                <a:cs typeface="Arial" pitchFamily="34" charset="0"/>
              </a:rPr>
              <a:t>IaaS is a set of virtual computing, storage, and network resources combined with a set of associated services.</a:t>
            </a:r>
          </a:p>
          <a:p>
            <a:pPr>
              <a:lnSpc>
                <a:spcPts val="1200"/>
              </a:lnSpc>
              <a:spcBef>
                <a:spcPts val="300"/>
              </a:spcBef>
            </a:pPr>
            <a:r>
              <a:rPr lang="en-US" sz="1000" b="1" dirty="0">
                <a:solidFill>
                  <a:srgbClr val="000000"/>
                </a:solidFill>
                <a:latin typeface="Calibri" pitchFamily="34" charset="0"/>
                <a:cs typeface="Arial" pitchFamily="34" charset="0"/>
              </a:rPr>
              <a:t>Platform as a Service (PaaS) – </a:t>
            </a:r>
            <a:r>
              <a:rPr lang="en-US" sz="1000" dirty="0">
                <a:solidFill>
                  <a:srgbClr val="000000"/>
                </a:solidFill>
                <a:latin typeface="Calibri" pitchFamily="34" charset="0"/>
                <a:cs typeface="Arial" pitchFamily="34" charset="0"/>
              </a:rPr>
              <a:t>computing platforms typically including an operating system, programming languages and tools for program execution, databases, and web servers.</a:t>
            </a:r>
          </a:p>
          <a:p>
            <a:pPr>
              <a:lnSpc>
                <a:spcPts val="1200"/>
              </a:lnSpc>
              <a:spcBef>
                <a:spcPts val="300"/>
              </a:spcBef>
            </a:pPr>
            <a:r>
              <a:rPr lang="en-US" sz="1000" b="1" dirty="0">
                <a:solidFill>
                  <a:srgbClr val="000000"/>
                </a:solidFill>
                <a:latin typeface="Calibri" pitchFamily="34" charset="0"/>
                <a:cs typeface="Arial" pitchFamily="34" charset="0"/>
              </a:rPr>
              <a:t>Software as a Service (SaaS) – </a:t>
            </a:r>
            <a:r>
              <a:rPr lang="en-US" sz="1000" dirty="0">
                <a:solidFill>
                  <a:srgbClr val="000000"/>
                </a:solidFill>
                <a:latin typeface="Calibri" pitchFamily="34" charset="0"/>
                <a:cs typeface="Arial" pitchFamily="34" charset="0"/>
              </a:rPr>
              <a:t>any application which is hosted and managed by a vendor or service provider, and is delivered to customers over a network.</a:t>
            </a:r>
          </a:p>
          <a:p>
            <a:pPr>
              <a:lnSpc>
                <a:spcPts val="1200"/>
              </a:lnSpc>
              <a:spcBef>
                <a:spcPts val="300"/>
              </a:spcBef>
            </a:pPr>
            <a:r>
              <a:rPr lang="en-US" sz="1000" b="1" dirty="0">
                <a:solidFill>
                  <a:srgbClr val="000000"/>
                </a:solidFill>
                <a:latin typeface="Calibri" pitchFamily="34" charset="0"/>
                <a:cs typeface="Arial" pitchFamily="34" charset="0"/>
              </a:rPr>
              <a:t>Managed cloud – </a:t>
            </a:r>
            <a:r>
              <a:rPr lang="en-IN" sz="1000" dirty="0">
                <a:solidFill>
                  <a:srgbClr val="000000"/>
                </a:solidFill>
                <a:latin typeface="Calibri" pitchFamily="34" charset="0"/>
                <a:cs typeface="Arial" pitchFamily="34" charset="0"/>
              </a:rPr>
              <a:t>Solution providing management of complete cloud services delivery within an enterprise, covering security, networking, storage and application development</a:t>
            </a:r>
            <a:r>
              <a:rPr lang="en-US" sz="1000" dirty="0">
                <a:solidFill>
                  <a:srgbClr val="000000"/>
                </a:solidFill>
                <a:latin typeface="Calibri" pitchFamily="34" charset="0"/>
                <a:cs typeface="Arial" pitchFamily="34" charset="0"/>
              </a:rPr>
              <a:t>.</a:t>
            </a:r>
          </a:p>
          <a:p>
            <a:pPr>
              <a:lnSpc>
                <a:spcPts val="1200"/>
              </a:lnSpc>
              <a:spcBef>
                <a:spcPts val="300"/>
              </a:spcBef>
            </a:pPr>
            <a:r>
              <a:rPr lang="en-US" sz="1000" b="1" dirty="0">
                <a:solidFill>
                  <a:srgbClr val="000000"/>
                </a:solidFill>
                <a:latin typeface="Calibri" pitchFamily="34" charset="0"/>
                <a:cs typeface="Arial" pitchFamily="34" charset="0"/>
              </a:rPr>
              <a:t>Private cloud – </a:t>
            </a:r>
            <a:r>
              <a:rPr lang="en-US" sz="1000" dirty="0">
                <a:solidFill>
                  <a:srgbClr val="000000"/>
                </a:solidFill>
                <a:latin typeface="Calibri" pitchFamily="34" charset="0"/>
                <a:cs typeface="Arial" pitchFamily="34" charset="0"/>
              </a:rPr>
              <a:t>refers to a secure and separate cloud based environment that is deployed within the company’s firewall and used by its internal and authorized stakeholders.</a:t>
            </a:r>
          </a:p>
          <a:p>
            <a:pPr>
              <a:lnSpc>
                <a:spcPts val="1200"/>
              </a:lnSpc>
              <a:spcBef>
                <a:spcPts val="300"/>
              </a:spcBef>
            </a:pPr>
            <a:r>
              <a:rPr lang="en-US" sz="1000" b="1" dirty="0">
                <a:solidFill>
                  <a:srgbClr val="000000"/>
                </a:solidFill>
                <a:latin typeface="Calibri" pitchFamily="34" charset="0"/>
                <a:cs typeface="Arial" pitchFamily="34" charset="0"/>
              </a:rPr>
              <a:t>Hybrid cloud – </a:t>
            </a:r>
            <a:r>
              <a:rPr lang="en-US" sz="1000" dirty="0">
                <a:solidFill>
                  <a:srgbClr val="000000"/>
                </a:solidFill>
                <a:latin typeface="Calibri" pitchFamily="34" charset="0"/>
                <a:cs typeface="Arial" pitchFamily="34" charset="0"/>
              </a:rPr>
              <a:t>a combination of private cloud and public cloud. Both the public and private cloud operates as an independent entity, but is connected with each other via an encrypted connection which allows users to take advantage of multiple deployment models.</a:t>
            </a:r>
          </a:p>
          <a:p>
            <a:pPr>
              <a:lnSpc>
                <a:spcPts val="1200"/>
              </a:lnSpc>
              <a:spcBef>
                <a:spcPts val="200"/>
              </a:spcBef>
            </a:pPr>
            <a:r>
              <a:rPr lang="en-GB" sz="1000" b="1" dirty="0">
                <a:solidFill>
                  <a:srgbClr val="000000"/>
                </a:solidFill>
                <a:latin typeface="Calibri" pitchFamily="34" charset="0"/>
                <a:cs typeface="Arial" pitchFamily="34" charset="0"/>
              </a:rPr>
              <a:t>Cloud migration – </a:t>
            </a:r>
            <a:r>
              <a:rPr lang="en-IN" sz="1000" dirty="0">
                <a:solidFill>
                  <a:srgbClr val="000000"/>
                </a:solidFill>
                <a:latin typeface="Calibri" pitchFamily="34" charset="0"/>
                <a:cs typeface="Arial" pitchFamily="34" charset="0"/>
              </a:rPr>
              <a:t>Third-party support service for enterprises to upgrade existing underlying data center infrastructure or application delivery through cloud computing infrastructure (including networking, security, storage and application).</a:t>
            </a:r>
            <a:endParaRPr lang="en-GB" sz="1000" dirty="0">
              <a:solidFill>
                <a:srgbClr val="000000"/>
              </a:solidFill>
              <a:latin typeface="Calibri" pitchFamily="34" charset="0"/>
              <a:cs typeface="Arial" pitchFamily="34" charset="0"/>
            </a:endParaRPr>
          </a:p>
        </p:txBody>
      </p:sp>
    </p:spTree>
    <p:extLst>
      <p:ext uri="{BB962C8B-B14F-4D97-AF65-F5344CB8AC3E}">
        <p14:creationId xmlns:p14="http://schemas.microsoft.com/office/powerpoint/2010/main" val="3596297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3388"/>
            <a:ext cx="9906000" cy="762789"/>
          </a:xfrm>
          <a:prstGeom prst="rect">
            <a:avLst/>
          </a:prstGeom>
        </p:spPr>
        <p:txBody>
          <a:bodyPr vert="horz" lIns="91440" tIns="45720" rIns="91440" bIns="45720" rtlCol="0" anchor="ctr">
            <a:normAutofit/>
          </a:bodyPr>
          <a:lstStyle/>
          <a:p>
            <a:pPr>
              <a:spcBef>
                <a:spcPct val="0"/>
              </a:spcBef>
              <a:defRPr/>
            </a:pPr>
            <a:r>
              <a:rPr lang="en-US" b="1" dirty="0">
                <a:solidFill>
                  <a:srgbClr val="FFFFFF"/>
                </a:solidFill>
                <a:latin typeface="Calibri" pitchFamily="34" charset="0"/>
                <a:cs typeface="Arial" pitchFamily="34" charset="0"/>
              </a:rPr>
              <a:t>Appendix</a:t>
            </a:r>
          </a:p>
        </p:txBody>
      </p:sp>
      <p:sp>
        <p:nvSpPr>
          <p:cNvPr id="8" name="Rectangle 7"/>
          <p:cNvSpPr/>
          <p:nvPr/>
        </p:nvSpPr>
        <p:spPr>
          <a:xfrm>
            <a:off x="427511" y="973784"/>
            <a:ext cx="9262754" cy="4916731"/>
          </a:xfrm>
          <a:prstGeom prst="rect">
            <a:avLst/>
          </a:prstGeom>
        </p:spPr>
        <p:txBody>
          <a:bodyPr wrap="square">
            <a:spAutoFit/>
          </a:bodyPr>
          <a:lstStyle/>
          <a:p>
            <a:r>
              <a:rPr lang="en-GB" sz="1100" b="1" u="sng" dirty="0">
                <a:solidFill>
                  <a:srgbClr val="000000"/>
                </a:solidFill>
                <a:latin typeface="Calibri" pitchFamily="34" charset="0"/>
                <a:cs typeface="Arial" pitchFamily="34" charset="0"/>
              </a:rPr>
              <a:t>Enterprise technologies</a:t>
            </a:r>
          </a:p>
          <a:p>
            <a:endParaRPr lang="en-US" sz="1000" b="1" dirty="0">
              <a:solidFill>
                <a:srgbClr val="000000"/>
              </a:solidFill>
              <a:latin typeface="Calibri" pitchFamily="34" charset="0"/>
              <a:cs typeface="Arial" pitchFamily="34" charset="0"/>
            </a:endParaRPr>
          </a:p>
          <a:p>
            <a:pPr>
              <a:lnSpc>
                <a:spcPts val="1200"/>
              </a:lnSpc>
              <a:spcBef>
                <a:spcPts val="300"/>
              </a:spcBef>
              <a:spcAft>
                <a:spcPts val="300"/>
              </a:spcAft>
            </a:pPr>
            <a:r>
              <a:rPr lang="en-IN" sz="1000" b="1" dirty="0">
                <a:solidFill>
                  <a:srgbClr val="000000"/>
                </a:solidFill>
                <a:latin typeface="Calibri" pitchFamily="34" charset="0"/>
                <a:cs typeface="Arial" pitchFamily="34" charset="0"/>
              </a:rPr>
              <a:t>Application development and management – </a:t>
            </a:r>
            <a:r>
              <a:rPr lang="en-IN" sz="1000" dirty="0">
                <a:solidFill>
                  <a:srgbClr val="000000"/>
                </a:solidFill>
                <a:latin typeface="Calibri" pitchFamily="34" charset="0"/>
                <a:cs typeface="Arial" pitchFamily="34" charset="0"/>
              </a:rPr>
              <a:t>Includes services that concentrate on creation and management of both packaged and custom applications including application lifecycle management, application platforms, business process management, and ICT service management, as well as development/management and performance monitoring services.</a:t>
            </a:r>
            <a:endParaRPr lang="en-GB" sz="1000" dirty="0">
              <a:solidFill>
                <a:srgbClr val="000000"/>
              </a:solidFill>
              <a:latin typeface="Calibri" pitchFamily="34" charset="0"/>
              <a:cs typeface="Arial" pitchFamily="34" charset="0"/>
            </a:endParaRPr>
          </a:p>
          <a:p>
            <a:pPr>
              <a:lnSpc>
                <a:spcPts val="1200"/>
              </a:lnSpc>
              <a:spcBef>
                <a:spcPts val="300"/>
              </a:spcBef>
              <a:spcAft>
                <a:spcPts val="300"/>
              </a:spcAft>
            </a:pPr>
            <a:r>
              <a:rPr lang="en-IN" sz="1000" b="1" dirty="0">
                <a:solidFill>
                  <a:srgbClr val="000000"/>
                </a:solidFill>
                <a:latin typeface="Calibri" pitchFamily="34" charset="0"/>
                <a:cs typeface="Arial" pitchFamily="34" charset="0"/>
              </a:rPr>
              <a:t>Client Computing (End-user computing) – </a:t>
            </a:r>
            <a:r>
              <a:rPr lang="en-IN" sz="1000" dirty="0">
                <a:solidFill>
                  <a:srgbClr val="000000"/>
                </a:solidFill>
                <a:latin typeface="Calibri" pitchFamily="34" charset="0"/>
                <a:cs typeface="Arial" pitchFamily="34" charset="0"/>
              </a:rPr>
              <a:t>Computer systems and platforms for office operations including thin client devices, high-performance computers, managed print service, and managed desktop service.</a:t>
            </a:r>
            <a:endParaRPr lang="en-GB" sz="1000" dirty="0">
              <a:solidFill>
                <a:srgbClr val="000000"/>
              </a:solidFill>
              <a:latin typeface="Calibri" pitchFamily="34" charset="0"/>
              <a:cs typeface="Arial" pitchFamily="34" charset="0"/>
            </a:endParaRPr>
          </a:p>
          <a:p>
            <a:pPr>
              <a:lnSpc>
                <a:spcPts val="1200"/>
              </a:lnSpc>
              <a:spcBef>
                <a:spcPts val="300"/>
              </a:spcBef>
              <a:spcAft>
                <a:spcPts val="300"/>
              </a:spcAft>
            </a:pPr>
            <a:r>
              <a:rPr lang="en-GB" sz="1000" b="1" dirty="0">
                <a:solidFill>
                  <a:srgbClr val="000000"/>
                </a:solidFill>
                <a:latin typeface="Calibri" pitchFamily="34" charset="0"/>
                <a:cs typeface="Arial" pitchFamily="34" charset="0"/>
              </a:rPr>
              <a:t>Cloud computing</a:t>
            </a:r>
            <a:r>
              <a:rPr lang="en-GB" sz="1000" dirty="0">
                <a:solidFill>
                  <a:srgbClr val="000000"/>
                </a:solidFill>
                <a:latin typeface="Calibri" pitchFamily="34" charset="0"/>
                <a:cs typeface="Arial" pitchFamily="34" charset="0"/>
              </a:rPr>
              <a:t> – covers infrastructure as a service (IaaS), platform as a service (PaaS), software as a service (SaaS), private cloud, hybrid cloud (mixed cloud &amp; on-premise models), managed cloud services, and cloud migration.</a:t>
            </a:r>
          </a:p>
          <a:p>
            <a:pPr>
              <a:lnSpc>
                <a:spcPts val="1200"/>
              </a:lnSpc>
              <a:spcBef>
                <a:spcPts val="300"/>
              </a:spcBef>
              <a:spcAft>
                <a:spcPts val="300"/>
              </a:spcAft>
            </a:pPr>
            <a:r>
              <a:rPr lang="en-GB" sz="1000" b="1" dirty="0">
                <a:solidFill>
                  <a:srgbClr val="000000"/>
                </a:solidFill>
                <a:latin typeface="Calibri" pitchFamily="34" charset="0"/>
                <a:cs typeface="Arial" pitchFamily="34" charset="0"/>
              </a:rPr>
              <a:t>Communications &amp; collaboration</a:t>
            </a:r>
            <a:r>
              <a:rPr lang="en-GB" sz="1000" dirty="0">
                <a:solidFill>
                  <a:srgbClr val="000000"/>
                </a:solidFill>
                <a:latin typeface="Calibri" pitchFamily="34" charset="0"/>
                <a:cs typeface="Arial" pitchFamily="34" charset="0"/>
              </a:rPr>
              <a:t> – includes internet protocol-private branch exchange (IP-PBX), IP-contact center, unified communications: VoIP/presence/instant messaging, and web/video conferencing.</a:t>
            </a:r>
          </a:p>
          <a:p>
            <a:pPr>
              <a:lnSpc>
                <a:spcPts val="1200"/>
              </a:lnSpc>
              <a:spcBef>
                <a:spcPts val="300"/>
              </a:spcBef>
              <a:spcAft>
                <a:spcPts val="300"/>
              </a:spcAft>
            </a:pPr>
            <a:r>
              <a:rPr lang="en-GB" sz="1000" b="1" dirty="0">
                <a:solidFill>
                  <a:srgbClr val="000000"/>
                </a:solidFill>
                <a:latin typeface="Calibri" pitchFamily="34" charset="0"/>
                <a:cs typeface="Arial" pitchFamily="34" charset="0"/>
              </a:rPr>
              <a:t>Data and analytics </a:t>
            </a:r>
            <a:r>
              <a:rPr lang="en-GB" sz="1000" dirty="0">
                <a:solidFill>
                  <a:srgbClr val="000000"/>
                </a:solidFill>
                <a:latin typeface="Calibri" pitchFamily="34" charset="0"/>
                <a:cs typeface="Arial" pitchFamily="34" charset="0"/>
              </a:rPr>
              <a:t>– covers data warehousing/marts, analytics, real-time business intelligence, and social sentiment analysis.</a:t>
            </a:r>
          </a:p>
          <a:p>
            <a:pPr>
              <a:lnSpc>
                <a:spcPts val="1200"/>
              </a:lnSpc>
              <a:spcBef>
                <a:spcPts val="300"/>
              </a:spcBef>
              <a:spcAft>
                <a:spcPts val="300"/>
              </a:spcAft>
            </a:pPr>
            <a:r>
              <a:rPr lang="en-GB" sz="1000" b="1" dirty="0">
                <a:solidFill>
                  <a:srgbClr val="000000"/>
                </a:solidFill>
                <a:latin typeface="Calibri" pitchFamily="34" charset="0"/>
                <a:cs typeface="Arial" pitchFamily="34" charset="0"/>
              </a:rPr>
              <a:t>Data center &amp; virtualization</a:t>
            </a:r>
            <a:r>
              <a:rPr lang="en-GB" sz="1000" dirty="0">
                <a:solidFill>
                  <a:srgbClr val="000000"/>
                </a:solidFill>
                <a:latin typeface="Calibri" pitchFamily="34" charset="0"/>
                <a:cs typeface="Arial" pitchFamily="34" charset="0"/>
              </a:rPr>
              <a:t>– covers server virtualization, storage virtualization, network virtualization, desktop virtualization, and data center services such as colocation, application hosting, web hosting, and managed data center services.</a:t>
            </a:r>
          </a:p>
          <a:p>
            <a:pPr>
              <a:lnSpc>
                <a:spcPts val="1200"/>
              </a:lnSpc>
              <a:spcBef>
                <a:spcPts val="300"/>
              </a:spcBef>
              <a:spcAft>
                <a:spcPts val="300"/>
              </a:spcAft>
            </a:pPr>
            <a:r>
              <a:rPr lang="en-GB" sz="1000" b="1" dirty="0">
                <a:solidFill>
                  <a:srgbClr val="000000"/>
                </a:solidFill>
                <a:latin typeface="Calibri" pitchFamily="34" charset="0"/>
                <a:cs typeface="Arial" pitchFamily="34" charset="0"/>
              </a:rPr>
              <a:t>Enterprise applications</a:t>
            </a:r>
            <a:r>
              <a:rPr lang="en-GB" sz="1000" dirty="0">
                <a:solidFill>
                  <a:srgbClr val="000000"/>
                </a:solidFill>
                <a:latin typeface="Calibri" pitchFamily="34" charset="0"/>
                <a:cs typeface="Arial" pitchFamily="34" charset="0"/>
              </a:rPr>
              <a:t> – core enterprise applications including customer relationship management (CRM), enterprise resource planning (ERP), financials, supply chain management, HR management, product lifecycle management, business process management (BPM), interactive marketing automation systems, and customer lifecycle management.</a:t>
            </a:r>
          </a:p>
          <a:p>
            <a:pPr>
              <a:lnSpc>
                <a:spcPts val="1200"/>
              </a:lnSpc>
              <a:spcBef>
                <a:spcPts val="300"/>
              </a:spcBef>
              <a:spcAft>
                <a:spcPts val="300"/>
              </a:spcAft>
            </a:pPr>
            <a:r>
              <a:rPr lang="en-GB" sz="1000" b="1" dirty="0">
                <a:solidFill>
                  <a:srgbClr val="000000"/>
                </a:solidFill>
                <a:latin typeface="Calibri" pitchFamily="34" charset="0"/>
                <a:cs typeface="Arial" pitchFamily="34" charset="0"/>
              </a:rPr>
              <a:t>Internet of Things </a:t>
            </a:r>
            <a:r>
              <a:rPr lang="en-GB" sz="1000" b="1" dirty="0" smtClean="0">
                <a:solidFill>
                  <a:srgbClr val="000000"/>
                </a:solidFill>
                <a:latin typeface="Calibri" pitchFamily="34" charset="0"/>
                <a:cs typeface="Arial" pitchFamily="34" charset="0"/>
              </a:rPr>
              <a:t>(IoT) </a:t>
            </a:r>
            <a:r>
              <a:rPr lang="en-GB" sz="1000" dirty="0">
                <a:solidFill>
                  <a:srgbClr val="000000"/>
                </a:solidFill>
                <a:latin typeface="Calibri" pitchFamily="34" charset="0"/>
                <a:cs typeface="Arial" pitchFamily="34" charset="0"/>
              </a:rPr>
              <a:t>– It </a:t>
            </a:r>
            <a:r>
              <a:rPr lang="en-US" sz="1000" dirty="0">
                <a:solidFill>
                  <a:srgbClr val="000000"/>
                </a:solidFill>
                <a:latin typeface="Calibri" pitchFamily="34" charset="0"/>
                <a:cs typeface="Arial" pitchFamily="34" charset="0"/>
              </a:rPr>
              <a:t>is a scenario by which various living and non-living things can be connected with the network or internet in order to share information and perform certain tasks without any human intervention.</a:t>
            </a:r>
          </a:p>
          <a:p>
            <a:pPr>
              <a:lnSpc>
                <a:spcPts val="1200"/>
              </a:lnSpc>
              <a:spcBef>
                <a:spcPts val="300"/>
              </a:spcBef>
              <a:spcAft>
                <a:spcPts val="300"/>
              </a:spcAft>
            </a:pPr>
            <a:r>
              <a:rPr lang="en-GB" sz="1000" b="1" dirty="0">
                <a:solidFill>
                  <a:srgbClr val="000000"/>
                </a:solidFill>
                <a:latin typeface="Calibri" pitchFamily="34" charset="0"/>
                <a:cs typeface="Arial" pitchFamily="34" charset="0"/>
              </a:rPr>
              <a:t>Mobility</a:t>
            </a:r>
            <a:r>
              <a:rPr lang="en-GB" sz="1000" dirty="0">
                <a:solidFill>
                  <a:srgbClr val="000000"/>
                </a:solidFill>
                <a:latin typeface="Calibri" pitchFamily="34" charset="0"/>
                <a:cs typeface="Arial" pitchFamily="34" charset="0"/>
              </a:rPr>
              <a:t> – covers m</a:t>
            </a:r>
            <a:r>
              <a:rPr lang="fr-FR" sz="1000" dirty="0">
                <a:solidFill>
                  <a:srgbClr val="000000"/>
                </a:solidFill>
                <a:latin typeface="Calibri" pitchFamily="34" charset="0"/>
                <a:cs typeface="Arial" pitchFamily="34" charset="0"/>
              </a:rPr>
              <a:t>obile application platform management, mobile content management, mobile device management, and mobile telecom expense management, as well as managed mobility and mobile security services.</a:t>
            </a:r>
            <a:endParaRPr lang="en-GB" sz="1000" dirty="0">
              <a:solidFill>
                <a:srgbClr val="000000"/>
              </a:solidFill>
              <a:latin typeface="Calibri" pitchFamily="34" charset="0"/>
              <a:cs typeface="Arial" pitchFamily="34" charset="0"/>
            </a:endParaRPr>
          </a:p>
          <a:p>
            <a:pPr>
              <a:lnSpc>
                <a:spcPts val="1200"/>
              </a:lnSpc>
              <a:spcBef>
                <a:spcPts val="300"/>
              </a:spcBef>
              <a:spcAft>
                <a:spcPts val="300"/>
              </a:spcAft>
            </a:pPr>
            <a:r>
              <a:rPr lang="en-US" sz="1000" b="1" dirty="0">
                <a:solidFill>
                  <a:srgbClr val="000000"/>
                </a:solidFill>
                <a:latin typeface="Calibri" pitchFamily="34" charset="0"/>
                <a:cs typeface="Arial" pitchFamily="34" charset="0"/>
              </a:rPr>
              <a:t>Network </a:t>
            </a:r>
            <a:r>
              <a:rPr lang="en-GB" sz="1000" dirty="0">
                <a:solidFill>
                  <a:srgbClr val="000000"/>
                </a:solidFill>
                <a:latin typeface="Calibri" pitchFamily="34" charset="0"/>
                <a:cs typeface="Arial" pitchFamily="34" charset="0"/>
              </a:rPr>
              <a:t>– includes hardware, software, and services such as switches, software defined networking software, and services in the areas of </a:t>
            </a:r>
            <a:r>
              <a:rPr lang="en-US" sz="1000" dirty="0">
                <a:solidFill>
                  <a:srgbClr val="000000"/>
                </a:solidFill>
                <a:latin typeface="Calibri" pitchFamily="34" charset="0"/>
                <a:cs typeface="Arial" pitchFamily="34" charset="0"/>
              </a:rPr>
              <a:t>VPN (IP/MPLS, or site-to-site), managed WAN, ethernet, wavelength services, and content delivery network (CDN).</a:t>
            </a:r>
          </a:p>
          <a:p>
            <a:pPr>
              <a:lnSpc>
                <a:spcPts val="1200"/>
              </a:lnSpc>
              <a:spcBef>
                <a:spcPts val="300"/>
              </a:spcBef>
              <a:spcAft>
                <a:spcPts val="300"/>
              </a:spcAft>
            </a:pPr>
            <a:r>
              <a:rPr lang="en-GB" sz="1000" b="1" dirty="0">
                <a:solidFill>
                  <a:srgbClr val="000000"/>
                </a:solidFill>
                <a:latin typeface="Calibri" pitchFamily="34" charset="0"/>
                <a:cs typeface="Arial" pitchFamily="34" charset="0"/>
              </a:rPr>
              <a:t>Security</a:t>
            </a:r>
            <a:r>
              <a:rPr lang="en-GB" sz="1000" dirty="0">
                <a:solidFill>
                  <a:srgbClr val="000000"/>
                </a:solidFill>
                <a:latin typeface="Calibri" pitchFamily="34" charset="0"/>
                <a:cs typeface="Arial" pitchFamily="34" charset="0"/>
              </a:rPr>
              <a:t>– includes hardware, software, and services in the domain of ICT security such as network access security equipment, application security, </a:t>
            </a:r>
            <a:r>
              <a:rPr lang="en-IN" sz="1000" dirty="0">
                <a:solidFill>
                  <a:srgbClr val="000000"/>
                </a:solidFill>
                <a:latin typeface="Calibri" pitchFamily="34" charset="0"/>
                <a:cs typeface="Arial" pitchFamily="34" charset="0"/>
              </a:rPr>
              <a:t>endpoint security, endpoint threat detection and response (IDP/UTM), web security, virtual firewall, cloud security, business continuity, D-DOS mitigation, managed access &amp; authentication, managed security, managed detection and response, and managed access &amp; authentication</a:t>
            </a:r>
            <a:r>
              <a:rPr lang="en-GB" sz="1000" dirty="0">
                <a:solidFill>
                  <a:srgbClr val="000000"/>
                </a:solidFill>
                <a:latin typeface="Calibri" pitchFamily="34" charset="0"/>
                <a:cs typeface="Arial" pitchFamily="34" charset="0"/>
              </a:rPr>
              <a:t>.</a:t>
            </a:r>
          </a:p>
        </p:txBody>
      </p:sp>
    </p:spTree>
    <p:extLst>
      <p:ext uri="{BB962C8B-B14F-4D97-AF65-F5344CB8AC3E}">
        <p14:creationId xmlns:p14="http://schemas.microsoft.com/office/powerpoint/2010/main" val="231355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91387" y="855032"/>
            <a:ext cx="9537404" cy="5180905"/>
          </a:xfrm>
          <a:prstGeom prst="rect">
            <a:avLst/>
          </a:prstGeom>
        </p:spPr>
        <p:txBody>
          <a:bodyPr wrap="square">
            <a:spAutoFit/>
          </a:bodyPr>
          <a:lstStyle/>
          <a:p>
            <a:pPr lvl="0">
              <a:lnSpc>
                <a:spcPts val="1500"/>
              </a:lnSpc>
              <a:spcBef>
                <a:spcPts val="1200"/>
              </a:spcBef>
              <a:spcAft>
                <a:spcPts val="500"/>
              </a:spcAft>
              <a:tabLst>
                <a:tab pos="360000" algn="l"/>
              </a:tabLst>
            </a:pPr>
            <a:r>
              <a:rPr lang="en-US" sz="1100" b="1" u="sng" dirty="0">
                <a:solidFill>
                  <a:schemeClr val="accent5"/>
                </a:solidFill>
                <a:latin typeface="Calibri" pitchFamily="34" charset="0"/>
                <a:cs typeface="Arial" pitchFamily="34" charset="0"/>
              </a:rPr>
              <a:t>Enterprise ICT Investment Strategy in 2017</a:t>
            </a:r>
          </a:p>
          <a:p>
            <a:pPr marL="231775" lvl="0" indent="-231775">
              <a:spcAft>
                <a:spcPts val="500"/>
              </a:spcAft>
              <a:buFont typeface="Wingdings" pitchFamily="2" charset="2"/>
              <a:buChar char="§"/>
              <a:tabLst>
                <a:tab pos="360000" algn="l"/>
              </a:tabLst>
            </a:pPr>
            <a:r>
              <a:rPr lang="en-US" sz="1100" dirty="0" smtClean="0">
                <a:latin typeface="Calibri" pitchFamily="34" charset="0"/>
                <a:ea typeface="ＭＳ Ｐゴシック" charset="0"/>
                <a:cs typeface="Arial" pitchFamily="34" charset="0"/>
              </a:rPr>
              <a:t>Enterprises in Hong Kong identify ‘improving operational efficiency’ as the most important business objective influencing their ICT investment strategy. </a:t>
            </a:r>
          </a:p>
          <a:p>
            <a:pPr marL="231775" indent="-231775">
              <a:spcAft>
                <a:spcPts val="500"/>
              </a:spcAft>
              <a:buFont typeface="Wingdings" pitchFamily="2" charset="2"/>
              <a:buChar char="§"/>
              <a:tabLst>
                <a:tab pos="360000" algn="l"/>
              </a:tabLst>
            </a:pPr>
            <a:r>
              <a:rPr lang="en-US" sz="1100" dirty="0" smtClean="0">
                <a:latin typeface="Calibri" pitchFamily="34" charset="0"/>
                <a:ea typeface="ＭＳ Ｐゴシック" charset="0"/>
                <a:cs typeface="Arial" pitchFamily="34" charset="0"/>
              </a:rPr>
              <a:t>Production, procurement, and operations’ business function account for the largest share of total enterprise ICT spending among enterprises in Hong Kong .</a:t>
            </a:r>
          </a:p>
          <a:p>
            <a:pPr marL="231775" lvl="0" indent="-231775">
              <a:spcAft>
                <a:spcPts val="500"/>
              </a:spcAft>
              <a:buFont typeface="Wingdings" pitchFamily="2" charset="2"/>
              <a:buChar char="§"/>
              <a:tabLst>
                <a:tab pos="360000" algn="l"/>
              </a:tabLst>
            </a:pPr>
            <a:r>
              <a:rPr lang="en-US" sz="1100" dirty="0" smtClean="0">
                <a:latin typeface="Calibri" pitchFamily="34" charset="0"/>
                <a:ea typeface="ＭＳ Ｐゴシック" charset="0"/>
                <a:cs typeface="Arial" pitchFamily="34" charset="0"/>
              </a:rPr>
              <a:t>Most survey respondents confirm that technology purchase decisions in their enterprises are taken jointly by all parties involved.</a:t>
            </a:r>
          </a:p>
          <a:p>
            <a:pPr>
              <a:spcAft>
                <a:spcPts val="500"/>
              </a:spcAft>
              <a:tabLst>
                <a:tab pos="360000" algn="l"/>
              </a:tabLst>
            </a:pPr>
            <a:r>
              <a:rPr lang="en-US" sz="1100" b="1" u="sng" dirty="0" smtClean="0">
                <a:solidFill>
                  <a:schemeClr val="accent5"/>
                </a:solidFill>
                <a:latin typeface="Calibri" pitchFamily="34" charset="0"/>
                <a:cs typeface="Arial" pitchFamily="34" charset="0"/>
              </a:rPr>
              <a:t>Enterprise </a:t>
            </a:r>
            <a:r>
              <a:rPr lang="en-US" sz="1100" b="1" u="sng" dirty="0">
                <a:solidFill>
                  <a:schemeClr val="accent5"/>
                </a:solidFill>
                <a:latin typeface="Calibri" pitchFamily="34" charset="0"/>
                <a:cs typeface="Arial" pitchFamily="34" charset="0"/>
              </a:rPr>
              <a:t>ICT Budget Allocations – 2017 vs. 2018</a:t>
            </a:r>
          </a:p>
          <a:p>
            <a:pPr marL="231775" lvl="0" indent="-231775">
              <a:spcAft>
                <a:spcPts val="500"/>
              </a:spcAft>
              <a:buFont typeface="Wingdings" pitchFamily="2" charset="2"/>
              <a:buChar char="§"/>
              <a:tabLst>
                <a:tab pos="360000" algn="l"/>
              </a:tabLst>
            </a:pPr>
            <a:r>
              <a:rPr lang="en-IN" sz="1100" dirty="0">
                <a:latin typeface="Calibri" pitchFamily="34" charset="0"/>
                <a:ea typeface="ＭＳ Ｐゴシック" charset="0"/>
                <a:cs typeface="Arial" pitchFamily="34" charset="0"/>
              </a:rPr>
              <a:t>According to GlobalData’s survey, </a:t>
            </a:r>
            <a:r>
              <a:rPr lang="en-IN" sz="1100" dirty="0" smtClean="0">
                <a:latin typeface="Calibri" pitchFamily="34" charset="0"/>
                <a:ea typeface="ＭＳ Ｐゴシック" charset="0"/>
                <a:cs typeface="Arial" pitchFamily="34" charset="0"/>
              </a:rPr>
              <a:t>about 48</a:t>
            </a:r>
            <a:r>
              <a:rPr lang="en-US" sz="1100" dirty="0" smtClean="0">
                <a:latin typeface="Calibri" pitchFamily="34" charset="0"/>
                <a:ea typeface="ＭＳ Ｐゴシック" charset="0"/>
                <a:cs typeface="Arial" pitchFamily="34" charset="0"/>
              </a:rPr>
              <a:t>% </a:t>
            </a:r>
            <a:r>
              <a:rPr lang="en-US" sz="1100" dirty="0">
                <a:latin typeface="Calibri" pitchFamily="34" charset="0"/>
                <a:ea typeface="ＭＳ Ｐゴシック" charset="0"/>
                <a:cs typeface="Arial" pitchFamily="34" charset="0"/>
              </a:rPr>
              <a:t>of respondents say their enterprises are planning to increase (either slightly or significantly) their total ICT budget </a:t>
            </a:r>
            <a:r>
              <a:rPr lang="en-US" sz="1100" dirty="0" smtClean="0">
                <a:latin typeface="Calibri" pitchFamily="34" charset="0"/>
                <a:ea typeface="ＭＳ Ｐゴシック" charset="0"/>
                <a:cs typeface="Arial" pitchFamily="34" charset="0"/>
              </a:rPr>
              <a:t>in 2017-2018 compared to percentage of respondents who planned to increase their ICT budget in 2016-2017. </a:t>
            </a:r>
            <a:endParaRPr lang="en-US" sz="1100" dirty="0">
              <a:latin typeface="Calibri" pitchFamily="34" charset="0"/>
              <a:ea typeface="ＭＳ Ｐゴシック" charset="0"/>
              <a:cs typeface="Arial" pitchFamily="34" charset="0"/>
            </a:endParaRPr>
          </a:p>
          <a:p>
            <a:pPr marL="231775" lvl="0" indent="-231775">
              <a:spcAft>
                <a:spcPts val="500"/>
              </a:spcAft>
              <a:buFont typeface="Wingdings" pitchFamily="2" charset="2"/>
              <a:buChar char="§"/>
              <a:tabLst>
                <a:tab pos="360000" algn="l"/>
              </a:tabLst>
            </a:pPr>
            <a:r>
              <a:rPr lang="en-US" sz="1100" dirty="0">
                <a:latin typeface="Calibri" pitchFamily="34" charset="0"/>
                <a:ea typeface="ＭＳ Ｐゴシック" charset="0"/>
                <a:cs typeface="Arial" pitchFamily="34" charset="0"/>
              </a:rPr>
              <a:t>Technology vendors</a:t>
            </a:r>
            <a:r>
              <a:rPr lang="en-IN" sz="1100" dirty="0">
                <a:latin typeface="Calibri" pitchFamily="34" charset="0"/>
                <a:ea typeface="ＭＳ Ｐゴシック" charset="0"/>
                <a:cs typeface="Arial" pitchFamily="34" charset="0"/>
              </a:rPr>
              <a:t> are expected to </a:t>
            </a:r>
            <a:r>
              <a:rPr lang="en-IN" sz="1100" dirty="0" smtClean="0">
                <a:latin typeface="Calibri" pitchFamily="34" charset="0"/>
                <a:ea typeface="ＭＳ Ｐゴシック" charset="0"/>
                <a:cs typeface="Arial" pitchFamily="34" charset="0"/>
              </a:rPr>
              <a:t>account for the largest share of </a:t>
            </a:r>
            <a:r>
              <a:rPr lang="en-IN" sz="1100" dirty="0">
                <a:latin typeface="Calibri" pitchFamily="34" charset="0"/>
                <a:ea typeface="ＭＳ Ｐゴシック" charset="0"/>
                <a:cs typeface="Arial" pitchFamily="34" charset="0"/>
              </a:rPr>
              <a:t>enterprise ICT budget in 2018, higher than </a:t>
            </a:r>
            <a:r>
              <a:rPr lang="en-IN" sz="1100" dirty="0" smtClean="0">
                <a:latin typeface="Calibri" pitchFamily="34" charset="0"/>
                <a:ea typeface="ＭＳ Ｐゴシック" charset="0"/>
                <a:cs typeface="Arial" pitchFamily="34" charset="0"/>
              </a:rPr>
              <a:t>the share the accounted for in </a:t>
            </a:r>
            <a:r>
              <a:rPr lang="en-IN" sz="1100" dirty="0">
                <a:latin typeface="Calibri" pitchFamily="34" charset="0"/>
                <a:ea typeface="ＭＳ Ｐゴシック" charset="0"/>
                <a:cs typeface="Arial" pitchFamily="34" charset="0"/>
              </a:rPr>
              <a:t>2017.</a:t>
            </a:r>
            <a:endParaRPr lang="en-US" sz="1100" dirty="0">
              <a:latin typeface="Calibri" pitchFamily="34" charset="0"/>
              <a:ea typeface="ＭＳ Ｐゴシック" charset="0"/>
              <a:cs typeface="Arial" pitchFamily="34" charset="0"/>
            </a:endParaRPr>
          </a:p>
          <a:p>
            <a:pPr marL="231775" indent="-231775">
              <a:spcAft>
                <a:spcPts val="500"/>
              </a:spcAft>
              <a:buFont typeface="Wingdings" pitchFamily="2" charset="2"/>
              <a:buChar char="§"/>
              <a:tabLst>
                <a:tab pos="360000" algn="l"/>
              </a:tabLst>
            </a:pPr>
            <a:r>
              <a:rPr lang="en-US" sz="1100" dirty="0">
                <a:latin typeface="Calibri" pitchFamily="34" charset="0"/>
                <a:ea typeface="ＭＳ Ｐゴシック" charset="0"/>
                <a:cs typeface="Arial" pitchFamily="34" charset="0"/>
              </a:rPr>
              <a:t>Data </a:t>
            </a:r>
            <a:r>
              <a:rPr lang="en-US" sz="1100" dirty="0" smtClean="0">
                <a:latin typeface="Calibri" pitchFamily="34" charset="0"/>
                <a:ea typeface="ＭＳ Ｐゴシック" charset="0"/>
                <a:cs typeface="Arial" pitchFamily="34" charset="0"/>
              </a:rPr>
              <a:t>center IT function </a:t>
            </a:r>
            <a:r>
              <a:rPr lang="en-US" sz="1100" dirty="0">
                <a:latin typeface="Calibri" pitchFamily="34" charset="0"/>
                <a:ea typeface="ＭＳ Ｐゴシック" charset="0"/>
                <a:cs typeface="Arial" pitchFamily="34" charset="0"/>
              </a:rPr>
              <a:t>will account </a:t>
            </a:r>
            <a:r>
              <a:rPr lang="en-US" sz="1100" dirty="0" smtClean="0">
                <a:latin typeface="Calibri" pitchFamily="34" charset="0"/>
                <a:ea typeface="ＭＳ Ｐゴシック" charset="0"/>
                <a:cs typeface="Arial" pitchFamily="34" charset="0"/>
              </a:rPr>
              <a:t>for the largest share </a:t>
            </a:r>
            <a:r>
              <a:rPr lang="en-US" sz="1100" dirty="0">
                <a:latin typeface="Calibri" pitchFamily="34" charset="0"/>
                <a:ea typeface="ＭＳ Ｐゴシック" charset="0"/>
                <a:cs typeface="Arial" pitchFamily="34" charset="0"/>
              </a:rPr>
              <a:t>of enterprise ICT spending </a:t>
            </a:r>
            <a:r>
              <a:rPr lang="en-US" sz="1100" dirty="0" smtClean="0">
                <a:latin typeface="Calibri" pitchFamily="34" charset="0"/>
                <a:ea typeface="ＭＳ Ｐゴシック" charset="0"/>
                <a:cs typeface="Arial" pitchFamily="34" charset="0"/>
              </a:rPr>
              <a:t>among enterprises in Hong Kong in </a:t>
            </a:r>
            <a:r>
              <a:rPr lang="en-US" sz="1100" dirty="0">
                <a:latin typeface="Calibri" pitchFamily="34" charset="0"/>
                <a:ea typeface="ＭＳ Ｐゴシック" charset="0"/>
                <a:cs typeface="Arial" pitchFamily="34" charset="0"/>
              </a:rPr>
              <a:t>2018.</a:t>
            </a:r>
          </a:p>
          <a:p>
            <a:pPr>
              <a:spcAft>
                <a:spcPts val="500"/>
              </a:spcAft>
              <a:tabLst>
                <a:tab pos="360000" algn="l"/>
              </a:tabLst>
            </a:pPr>
            <a:r>
              <a:rPr lang="en-US" sz="1100" b="1" u="sng" dirty="0">
                <a:solidFill>
                  <a:schemeClr val="accent5"/>
                </a:solidFill>
                <a:latin typeface="Calibri" pitchFamily="34" charset="0"/>
                <a:cs typeface="Arial" pitchFamily="34" charset="0"/>
              </a:rPr>
              <a:t>Segment </a:t>
            </a:r>
            <a:r>
              <a:rPr lang="en-US" sz="1100" b="1" u="sng" dirty="0" smtClean="0">
                <a:solidFill>
                  <a:schemeClr val="accent5"/>
                </a:solidFill>
                <a:latin typeface="Calibri" pitchFamily="34" charset="0"/>
                <a:cs typeface="Arial" pitchFamily="34" charset="0"/>
              </a:rPr>
              <a:t> </a:t>
            </a:r>
            <a:r>
              <a:rPr lang="en-US" sz="1100" b="1" u="sng" dirty="0">
                <a:solidFill>
                  <a:schemeClr val="accent5"/>
                </a:solidFill>
                <a:latin typeface="Calibri" pitchFamily="34" charset="0"/>
                <a:cs typeface="Arial" pitchFamily="34" charset="0"/>
              </a:rPr>
              <a:t>ICT Budget Allocations – 2017 vs. 2018</a:t>
            </a:r>
          </a:p>
          <a:p>
            <a:pPr marL="231775" indent="-231775">
              <a:spcAft>
                <a:spcPts val="500"/>
              </a:spcAft>
              <a:buFont typeface="Wingdings" pitchFamily="2" charset="2"/>
              <a:buChar char="§"/>
              <a:tabLst>
                <a:tab pos="360000" algn="l"/>
              </a:tabLst>
            </a:pPr>
            <a:r>
              <a:rPr lang="en-US" sz="1100" dirty="0" smtClean="0">
                <a:latin typeface="Calibri" pitchFamily="34" charset="0"/>
                <a:ea typeface="ＭＳ Ｐゴシック" charset="0"/>
                <a:cs typeface="Arial" pitchFamily="34" charset="0"/>
              </a:rPr>
              <a:t>Hardware will </a:t>
            </a:r>
            <a:r>
              <a:rPr lang="en-US" sz="1100" dirty="0">
                <a:latin typeface="Calibri" pitchFamily="34" charset="0"/>
                <a:ea typeface="ＭＳ Ｐゴシック" charset="0"/>
                <a:cs typeface="Arial" pitchFamily="34" charset="0"/>
              </a:rPr>
              <a:t>attract most of enterprise ICT budget followed by </a:t>
            </a:r>
            <a:r>
              <a:rPr lang="en-US" sz="1100" dirty="0" smtClean="0">
                <a:latin typeface="Calibri" pitchFamily="34" charset="0"/>
                <a:ea typeface="ＭＳ Ｐゴシック" charset="0"/>
                <a:cs typeface="Arial" pitchFamily="34" charset="0"/>
              </a:rPr>
              <a:t>software </a:t>
            </a:r>
            <a:r>
              <a:rPr lang="en-US" sz="1100" dirty="0">
                <a:latin typeface="Calibri" pitchFamily="34" charset="0"/>
                <a:ea typeface="ＭＳ Ｐゴシック" charset="0"/>
                <a:cs typeface="Arial" pitchFamily="34" charset="0"/>
              </a:rPr>
              <a:t>in 2018.</a:t>
            </a:r>
          </a:p>
          <a:p>
            <a:pPr marL="231775" indent="-231775">
              <a:spcAft>
                <a:spcPts val="500"/>
              </a:spcAft>
              <a:buFont typeface="Wingdings" pitchFamily="2" charset="2"/>
              <a:buChar char="§"/>
              <a:tabLst>
                <a:tab pos="360000" algn="l"/>
              </a:tabLst>
            </a:pPr>
            <a:r>
              <a:rPr lang="en-US" sz="1100" dirty="0">
                <a:latin typeface="Calibri" pitchFamily="34" charset="0"/>
                <a:ea typeface="ＭＳ Ｐゴシック" charset="0"/>
                <a:cs typeface="Arial" pitchFamily="34" charset="0"/>
              </a:rPr>
              <a:t>According to GlobalData’s survey, </a:t>
            </a:r>
            <a:r>
              <a:rPr lang="en-US" sz="1100" dirty="0" smtClean="0">
                <a:latin typeface="Calibri" pitchFamily="34" charset="0"/>
                <a:ea typeface="ＭＳ Ｐゴシック" charset="0"/>
                <a:cs typeface="Arial" pitchFamily="34" charset="0"/>
              </a:rPr>
              <a:t>‘security equipment’ and ‘n</a:t>
            </a:r>
            <a:r>
              <a:rPr lang="en-IN" sz="1100" dirty="0">
                <a:latin typeface="Calibri" pitchFamily="34" charset="0"/>
                <a:ea typeface="ＭＳ Ｐゴシック" charset="0"/>
                <a:cs typeface="Arial" pitchFamily="34" charset="0"/>
              </a:rPr>
              <a:t>etwork </a:t>
            </a:r>
            <a:r>
              <a:rPr lang="en-IN" sz="1100" dirty="0" smtClean="0">
                <a:latin typeface="Calibri" pitchFamily="34" charset="0"/>
                <a:ea typeface="ＭＳ Ｐゴシック" charset="0"/>
                <a:cs typeface="Arial" pitchFamily="34" charset="0"/>
              </a:rPr>
              <a:t>equipment’ </a:t>
            </a:r>
            <a:r>
              <a:rPr lang="en-US" sz="1100" dirty="0" smtClean="0">
                <a:latin typeface="Calibri" pitchFamily="34" charset="0"/>
                <a:ea typeface="ＭＳ Ｐゴシック" charset="0"/>
                <a:cs typeface="Arial" pitchFamily="34" charset="0"/>
              </a:rPr>
              <a:t>will account for the largest share </a:t>
            </a:r>
            <a:r>
              <a:rPr lang="en-US" sz="1100" dirty="0">
                <a:latin typeface="Calibri" pitchFamily="34" charset="0"/>
                <a:ea typeface="ＭＳ Ｐゴシック" charset="0"/>
                <a:cs typeface="Arial" pitchFamily="34" charset="0"/>
              </a:rPr>
              <a:t>of total enterprise hardware spending </a:t>
            </a:r>
            <a:r>
              <a:rPr lang="en-US" sz="1100" dirty="0" smtClean="0">
                <a:latin typeface="Calibri" pitchFamily="34" charset="0"/>
                <a:ea typeface="ＭＳ Ｐゴシック" charset="0"/>
                <a:cs typeface="Arial" pitchFamily="34" charset="0"/>
              </a:rPr>
              <a:t>among enterprises in Hong Kong in </a:t>
            </a:r>
            <a:r>
              <a:rPr lang="en-US" sz="1100" dirty="0">
                <a:latin typeface="Calibri" pitchFamily="34" charset="0"/>
                <a:ea typeface="ＭＳ Ｐゴシック" charset="0"/>
                <a:cs typeface="Arial" pitchFamily="34" charset="0"/>
              </a:rPr>
              <a:t>2018.</a:t>
            </a:r>
          </a:p>
          <a:p>
            <a:pPr marL="231775" indent="-231775">
              <a:spcAft>
                <a:spcPts val="500"/>
              </a:spcAft>
              <a:buFont typeface="Wingdings" pitchFamily="2" charset="2"/>
              <a:buChar char="§"/>
              <a:tabLst>
                <a:tab pos="360000" algn="l"/>
              </a:tabLst>
            </a:pPr>
            <a:r>
              <a:rPr lang="en-US" sz="1100" dirty="0" smtClean="0">
                <a:latin typeface="Calibri" pitchFamily="34" charset="0"/>
                <a:ea typeface="ＭＳ Ｐゴシック" charset="0"/>
                <a:cs typeface="Arial" pitchFamily="34" charset="0"/>
              </a:rPr>
              <a:t>‘Enterprise applications’ is </a:t>
            </a:r>
            <a:r>
              <a:rPr lang="en-US" sz="1100" dirty="0">
                <a:latin typeface="Calibri" pitchFamily="34" charset="0"/>
                <a:ea typeface="ＭＳ Ｐゴシック" charset="0"/>
                <a:cs typeface="Arial" pitchFamily="34" charset="0"/>
              </a:rPr>
              <a:t>the top </a:t>
            </a:r>
            <a:r>
              <a:rPr lang="en-US" sz="1100" dirty="0" smtClean="0">
                <a:latin typeface="Calibri" pitchFamily="34" charset="0"/>
                <a:ea typeface="ＭＳ Ｐゴシック" charset="0"/>
                <a:cs typeface="Arial" pitchFamily="34" charset="0"/>
              </a:rPr>
              <a:t>pick </a:t>
            </a:r>
            <a:r>
              <a:rPr lang="en-US" sz="1100" dirty="0">
                <a:latin typeface="Calibri" pitchFamily="34" charset="0"/>
                <a:ea typeface="ＭＳ Ｐゴシック" charset="0"/>
                <a:cs typeface="Arial" pitchFamily="34" charset="0"/>
              </a:rPr>
              <a:t>for software </a:t>
            </a:r>
            <a:r>
              <a:rPr lang="en-US" sz="1100" dirty="0" smtClean="0">
                <a:latin typeface="Calibri" pitchFamily="34" charset="0"/>
                <a:ea typeface="ＭＳ Ｐゴシック" charset="0"/>
                <a:cs typeface="Arial" pitchFamily="34" charset="0"/>
              </a:rPr>
              <a:t>investments among enterprises in Hong Kong in 2018.</a:t>
            </a:r>
            <a:endParaRPr lang="en-US" sz="1100" dirty="0">
              <a:latin typeface="Calibri" pitchFamily="34" charset="0"/>
              <a:ea typeface="ＭＳ Ｐゴシック" charset="0"/>
              <a:cs typeface="Arial" pitchFamily="34" charset="0"/>
            </a:endParaRPr>
          </a:p>
          <a:p>
            <a:pPr>
              <a:spcAft>
                <a:spcPts val="500"/>
              </a:spcAft>
              <a:tabLst>
                <a:tab pos="360000" algn="l"/>
              </a:tabLst>
            </a:pPr>
            <a:r>
              <a:rPr lang="en-US" sz="1100" b="1" u="sng" dirty="0">
                <a:solidFill>
                  <a:schemeClr val="accent5"/>
                </a:solidFill>
                <a:latin typeface="Calibri" pitchFamily="34" charset="0"/>
                <a:cs typeface="Arial" pitchFamily="34" charset="0"/>
              </a:rPr>
              <a:t>Future Outlook – Enterprise Technology Priorities</a:t>
            </a:r>
          </a:p>
          <a:p>
            <a:pPr marL="182880" indent="-182880">
              <a:buFont typeface="Wingdings" pitchFamily="2" charset="2"/>
              <a:buChar char="§"/>
              <a:tabLst>
                <a:tab pos="360000" algn="l"/>
              </a:tabLst>
            </a:pPr>
            <a:r>
              <a:rPr lang="en-IN" sz="1100" dirty="0" smtClean="0">
                <a:latin typeface="Calibri" pitchFamily="34" charset="0"/>
                <a:ea typeface="ＭＳ Ｐゴシック" charset="0"/>
                <a:cs typeface="Arial" pitchFamily="34" charset="0"/>
              </a:rPr>
              <a:t>SaaS and IaaS will </a:t>
            </a:r>
            <a:r>
              <a:rPr lang="en-IN" sz="1100" dirty="0">
                <a:latin typeface="Calibri" pitchFamily="34" charset="0"/>
                <a:ea typeface="ＭＳ Ｐゴシック" charset="0"/>
                <a:cs typeface="Arial" pitchFamily="34" charset="0"/>
              </a:rPr>
              <a:t>be </a:t>
            </a:r>
            <a:r>
              <a:rPr lang="en-US" sz="1100" dirty="0">
                <a:latin typeface="Calibri" pitchFamily="34" charset="0"/>
                <a:ea typeface="ＭＳ Ｐゴシック" charset="0"/>
                <a:cs typeface="Arial" pitchFamily="34" charset="0"/>
              </a:rPr>
              <a:t>the investment of choice for most of respondents </a:t>
            </a:r>
            <a:r>
              <a:rPr lang="en-IN" sz="1100" dirty="0">
                <a:latin typeface="Calibri" pitchFamily="34" charset="0"/>
                <a:ea typeface="ＭＳ Ｐゴシック" charset="0"/>
                <a:cs typeface="Arial" pitchFamily="34" charset="0"/>
              </a:rPr>
              <a:t>over </a:t>
            </a:r>
            <a:r>
              <a:rPr lang="en-IN" sz="1100" dirty="0" smtClean="0">
                <a:latin typeface="Calibri" pitchFamily="34" charset="0"/>
                <a:ea typeface="ＭＳ Ｐゴシック" charset="0"/>
                <a:cs typeface="Arial" pitchFamily="34" charset="0"/>
              </a:rPr>
              <a:t>the next </a:t>
            </a:r>
            <a:r>
              <a:rPr lang="en-IN" sz="1100" dirty="0">
                <a:latin typeface="Calibri" pitchFamily="34" charset="0"/>
                <a:ea typeface="ＭＳ Ｐゴシック" charset="0"/>
                <a:cs typeface="Arial" pitchFamily="34" charset="0"/>
              </a:rPr>
              <a:t>two </a:t>
            </a:r>
            <a:r>
              <a:rPr lang="en-IN" sz="1100" dirty="0" smtClean="0">
                <a:latin typeface="Calibri" pitchFamily="34" charset="0"/>
                <a:ea typeface="ＭＳ Ｐゴシック" charset="0"/>
                <a:cs typeface="Arial" pitchFamily="34" charset="0"/>
              </a:rPr>
              <a:t>years among enterprises in Hong Kong. </a:t>
            </a:r>
            <a:r>
              <a:rPr lang="en-IN" sz="1100" dirty="0">
                <a:latin typeface="Calibri" pitchFamily="34" charset="0"/>
                <a:ea typeface="ＭＳ Ｐゴシック" charset="0"/>
                <a:cs typeface="Arial" pitchFamily="34" charset="0"/>
              </a:rPr>
              <a:t>The survey further highlights that enterprises </a:t>
            </a:r>
            <a:r>
              <a:rPr lang="en-IN" sz="1100" dirty="0" smtClean="0">
                <a:latin typeface="Calibri" pitchFamily="34" charset="0"/>
                <a:ea typeface="ＭＳ Ｐゴシック" charset="0"/>
                <a:cs typeface="Arial" pitchFamily="34" charset="0"/>
              </a:rPr>
              <a:t>in Hong Kong will </a:t>
            </a:r>
            <a:r>
              <a:rPr lang="en-IN" sz="1100" dirty="0">
                <a:latin typeface="Calibri" pitchFamily="34" charset="0"/>
                <a:ea typeface="ＭＳ Ｐゴシック" charset="0"/>
                <a:cs typeface="Arial" pitchFamily="34" charset="0"/>
              </a:rPr>
              <a:t>allocate the highest proportion of their cloud computing budget to </a:t>
            </a:r>
            <a:r>
              <a:rPr lang="en-IN" sz="1100" dirty="0" smtClean="0">
                <a:latin typeface="Calibri" pitchFamily="34" charset="0"/>
                <a:ea typeface="ＭＳ Ｐゴシック" charset="0"/>
                <a:cs typeface="Arial" pitchFamily="34" charset="0"/>
              </a:rPr>
              <a:t>cloud migration in the next two years.</a:t>
            </a:r>
            <a:endParaRPr lang="en-IN" sz="1100" dirty="0">
              <a:latin typeface="Calibri" pitchFamily="34" charset="0"/>
              <a:ea typeface="ＭＳ Ｐゴシック" charset="0"/>
              <a:cs typeface="Arial" pitchFamily="34" charset="0"/>
            </a:endParaRPr>
          </a:p>
          <a:p>
            <a:pPr marL="182880" indent="-182880">
              <a:buFont typeface="Wingdings" pitchFamily="2" charset="2"/>
              <a:buChar char="§"/>
              <a:tabLst>
                <a:tab pos="360000" algn="l"/>
              </a:tabLst>
            </a:pPr>
            <a:r>
              <a:rPr lang="en-US" sz="1100" dirty="0">
                <a:latin typeface="Calibri" pitchFamily="34" charset="0"/>
                <a:ea typeface="ＭＳ Ｐゴシック" charset="0"/>
                <a:cs typeface="Arial" pitchFamily="34" charset="0"/>
              </a:rPr>
              <a:t>With regards to </a:t>
            </a:r>
            <a:r>
              <a:rPr lang="en-US" sz="1100" dirty="0" smtClean="0">
                <a:latin typeface="Calibri" pitchFamily="34" charset="0"/>
                <a:ea typeface="ＭＳ Ｐゴシック" charset="0"/>
                <a:cs typeface="Arial" pitchFamily="34" charset="0"/>
              </a:rPr>
              <a:t>IoT </a:t>
            </a:r>
            <a:r>
              <a:rPr lang="en-US" sz="1100" dirty="0">
                <a:latin typeface="Calibri" pitchFamily="34" charset="0"/>
                <a:ea typeface="ＭＳ Ｐゴシック" charset="0"/>
                <a:cs typeface="Arial" pitchFamily="34" charset="0"/>
              </a:rPr>
              <a:t>investments, </a:t>
            </a:r>
            <a:r>
              <a:rPr lang="en-US" sz="1100" dirty="0" smtClean="0">
                <a:latin typeface="Calibri" pitchFamily="34" charset="0"/>
                <a:ea typeface="ＭＳ Ｐゴシック" charset="0"/>
                <a:cs typeface="Arial" pitchFamily="34" charset="0"/>
              </a:rPr>
              <a:t>‘network sensors</a:t>
            </a:r>
            <a:r>
              <a:rPr lang="en-US" sz="1100" dirty="0">
                <a:latin typeface="Calibri" pitchFamily="34" charset="0"/>
                <a:ea typeface="ＭＳ Ｐゴシック" charset="0"/>
                <a:cs typeface="Arial" pitchFamily="34" charset="0"/>
              </a:rPr>
              <a:t>’, </a:t>
            </a:r>
            <a:r>
              <a:rPr lang="en-US" sz="1100" dirty="0" smtClean="0">
                <a:latin typeface="Calibri" pitchFamily="34" charset="0"/>
                <a:ea typeface="ＭＳ Ｐゴシック" charset="0"/>
                <a:cs typeface="Arial" pitchFamily="34" charset="0"/>
              </a:rPr>
              <a:t>‘supervisory control and data acquisition (SCADA)’, </a:t>
            </a:r>
            <a:r>
              <a:rPr lang="en-US" sz="1100" dirty="0">
                <a:latin typeface="Calibri" pitchFamily="34" charset="0"/>
                <a:ea typeface="ＭＳ Ｐゴシック" charset="0"/>
                <a:cs typeface="Arial" pitchFamily="34" charset="0"/>
              </a:rPr>
              <a:t>and </a:t>
            </a:r>
            <a:r>
              <a:rPr lang="en-US" sz="1100" dirty="0" smtClean="0">
                <a:latin typeface="Calibri" pitchFamily="34" charset="0"/>
                <a:ea typeface="ＭＳ Ｐゴシック" charset="0"/>
                <a:cs typeface="Arial" pitchFamily="34" charset="0"/>
              </a:rPr>
              <a:t>‘LPWAN’ </a:t>
            </a:r>
            <a:r>
              <a:rPr lang="en-US" sz="1100" dirty="0">
                <a:latin typeface="Calibri" pitchFamily="34" charset="0"/>
                <a:ea typeface="ＭＳ Ｐゴシック" charset="0"/>
                <a:cs typeface="Arial" pitchFamily="34" charset="0"/>
              </a:rPr>
              <a:t>will be the </a:t>
            </a:r>
            <a:r>
              <a:rPr lang="en-US" sz="1100" dirty="0" smtClean="0">
                <a:latin typeface="Calibri" pitchFamily="34" charset="0"/>
                <a:ea typeface="ＭＳ Ｐゴシック" charset="0"/>
                <a:cs typeface="Arial" pitchFamily="34" charset="0"/>
              </a:rPr>
              <a:t>IoT </a:t>
            </a:r>
            <a:r>
              <a:rPr lang="en-US" sz="1100" dirty="0">
                <a:latin typeface="Calibri" pitchFamily="34" charset="0"/>
                <a:ea typeface="ＭＳ Ｐゴシック" charset="0"/>
                <a:cs typeface="Arial" pitchFamily="34" charset="0"/>
              </a:rPr>
              <a:t>hardware, </a:t>
            </a:r>
            <a:r>
              <a:rPr lang="en-US" sz="1100" dirty="0" smtClean="0">
                <a:latin typeface="Calibri" pitchFamily="34" charset="0"/>
                <a:ea typeface="ＭＳ Ｐゴシック" charset="0"/>
                <a:cs typeface="Arial" pitchFamily="34" charset="0"/>
              </a:rPr>
              <a:t>software, </a:t>
            </a:r>
            <a:r>
              <a:rPr lang="en-US" sz="1100" dirty="0">
                <a:latin typeface="Calibri" pitchFamily="34" charset="0"/>
                <a:ea typeface="ＭＳ Ｐゴシック" charset="0"/>
                <a:cs typeface="Arial" pitchFamily="34" charset="0"/>
              </a:rPr>
              <a:t>and connectivity investments of choice for most enterprises </a:t>
            </a:r>
            <a:r>
              <a:rPr lang="en-US" sz="1100" dirty="0" smtClean="0">
                <a:latin typeface="Calibri" pitchFamily="34" charset="0"/>
                <a:ea typeface="ＭＳ Ｐゴシック" charset="0"/>
                <a:cs typeface="Arial" pitchFamily="34" charset="0"/>
              </a:rPr>
              <a:t>in Hong Kong </a:t>
            </a:r>
            <a:r>
              <a:rPr lang="en-IN" sz="1100" dirty="0" smtClean="0">
                <a:latin typeface="Calibri" pitchFamily="34" charset="0"/>
                <a:ea typeface="ＭＳ Ｐゴシック" charset="0"/>
                <a:cs typeface="Arial" pitchFamily="34" charset="0"/>
              </a:rPr>
              <a:t>in </a:t>
            </a:r>
            <a:r>
              <a:rPr lang="en-IN" sz="1100" dirty="0">
                <a:latin typeface="Calibri" pitchFamily="34" charset="0"/>
                <a:ea typeface="ＭＳ Ｐゴシック" charset="0"/>
                <a:cs typeface="Arial" pitchFamily="34" charset="0"/>
              </a:rPr>
              <a:t>the next two years.</a:t>
            </a:r>
            <a:endParaRPr lang="en-US" sz="1100" dirty="0">
              <a:latin typeface="Calibri" pitchFamily="34" charset="0"/>
              <a:ea typeface="ＭＳ Ｐゴシック" charset="0"/>
              <a:cs typeface="Arial" pitchFamily="34" charset="0"/>
            </a:endParaRPr>
          </a:p>
          <a:p>
            <a:pPr marL="182880" indent="-182880">
              <a:buFont typeface="Wingdings" pitchFamily="2" charset="2"/>
              <a:buChar char="§"/>
              <a:tabLst>
                <a:tab pos="360000" algn="l"/>
              </a:tabLst>
            </a:pPr>
            <a:r>
              <a:rPr lang="en-US" sz="1100" dirty="0">
                <a:latin typeface="Calibri" pitchFamily="34" charset="0"/>
                <a:ea typeface="ＭＳ Ｐゴシック" charset="0"/>
                <a:cs typeface="Arial" pitchFamily="34" charset="0"/>
              </a:rPr>
              <a:t>GlobalData’s survey indicates that </a:t>
            </a:r>
            <a:r>
              <a:rPr lang="en-US" sz="1100" dirty="0" smtClean="0">
                <a:latin typeface="Calibri" pitchFamily="34" charset="0"/>
                <a:ea typeface="ＭＳ Ｐゴシック" charset="0"/>
                <a:cs typeface="Arial" pitchFamily="34" charset="0"/>
              </a:rPr>
              <a:t>most </a:t>
            </a:r>
            <a:r>
              <a:rPr lang="en-US" sz="1100" dirty="0">
                <a:latin typeface="Calibri" pitchFamily="34" charset="0"/>
                <a:ea typeface="ＭＳ Ｐゴシック" charset="0"/>
                <a:cs typeface="Arial" pitchFamily="34" charset="0"/>
              </a:rPr>
              <a:t>respondents in Hong Kong </a:t>
            </a:r>
            <a:r>
              <a:rPr lang="en-US" sz="1100" dirty="0" smtClean="0">
                <a:latin typeface="Calibri" pitchFamily="34" charset="0"/>
                <a:ea typeface="ＭＳ Ｐゴシック" charset="0"/>
                <a:cs typeface="Arial" pitchFamily="34" charset="0"/>
              </a:rPr>
              <a:t>consider that their enterprises are </a:t>
            </a:r>
            <a:r>
              <a:rPr lang="en-US" sz="1100" dirty="0">
                <a:latin typeface="Calibri" pitchFamily="34" charset="0"/>
                <a:ea typeface="ＭＳ Ｐゴシック" charset="0"/>
                <a:cs typeface="Arial" pitchFamily="34" charset="0"/>
              </a:rPr>
              <a:t>outsourcing their key IT functions now. </a:t>
            </a:r>
          </a:p>
          <a:p>
            <a:pPr>
              <a:tabLst>
                <a:tab pos="360000" algn="l"/>
              </a:tabLst>
            </a:pPr>
            <a:endParaRPr lang="en-US" sz="1100" dirty="0">
              <a:latin typeface="Calibri" pitchFamily="34" charset="0"/>
              <a:ea typeface="ＭＳ Ｐゴシック" charset="0"/>
              <a:cs typeface="Arial" pitchFamily="34" charset="0"/>
            </a:endParaRPr>
          </a:p>
          <a:p>
            <a:pPr>
              <a:tabLst>
                <a:tab pos="360000" algn="l"/>
              </a:tabLst>
            </a:pPr>
            <a:r>
              <a:rPr lang="en-US" sz="1100" b="1" u="sng" dirty="0">
                <a:solidFill>
                  <a:schemeClr val="accent5"/>
                </a:solidFill>
                <a:latin typeface="Calibri" pitchFamily="34" charset="0"/>
                <a:cs typeface="Arial" pitchFamily="34" charset="0"/>
              </a:rPr>
              <a:t>ICT Vendor </a:t>
            </a:r>
            <a:r>
              <a:rPr lang="en-US" sz="1100" b="1" u="sng" dirty="0" smtClean="0">
                <a:solidFill>
                  <a:schemeClr val="accent5"/>
                </a:solidFill>
                <a:latin typeface="Calibri" pitchFamily="34" charset="0"/>
                <a:cs typeface="Arial" pitchFamily="34" charset="0"/>
              </a:rPr>
              <a:t>Analysis</a:t>
            </a:r>
            <a:endParaRPr lang="en-US" sz="1100" b="1" u="sng" dirty="0">
              <a:solidFill>
                <a:schemeClr val="accent5"/>
              </a:solidFill>
              <a:latin typeface="Calibri" pitchFamily="34" charset="0"/>
              <a:cs typeface="Arial" pitchFamily="34" charset="0"/>
            </a:endParaRPr>
          </a:p>
          <a:p>
            <a:pPr marL="171450" indent="-171450">
              <a:buFont typeface="Wingdings" panose="05000000000000000000" pitchFamily="2" charset="2"/>
              <a:buChar char="§"/>
              <a:tabLst>
                <a:tab pos="360000" algn="l"/>
              </a:tabLst>
            </a:pPr>
            <a:r>
              <a:rPr lang="en-IN" sz="1100" dirty="0">
                <a:latin typeface="Calibri" pitchFamily="34" charset="0"/>
                <a:ea typeface="ＭＳ Ｐゴシック" charset="0"/>
                <a:cs typeface="Arial" pitchFamily="34" charset="0"/>
              </a:rPr>
              <a:t>While Cisco is the preferred choice of </a:t>
            </a:r>
            <a:r>
              <a:rPr lang="en-IN" sz="1100" dirty="0" smtClean="0">
                <a:latin typeface="Calibri" pitchFamily="34" charset="0"/>
                <a:ea typeface="ＭＳ Ｐゴシック" charset="0"/>
                <a:cs typeface="Arial" pitchFamily="34" charset="0"/>
              </a:rPr>
              <a:t>vendor </a:t>
            </a:r>
            <a:r>
              <a:rPr lang="en-IN" sz="1100" dirty="0">
                <a:latin typeface="Calibri" pitchFamily="34" charset="0"/>
                <a:ea typeface="ＭＳ Ｐゴシック" charset="0"/>
                <a:cs typeface="Arial" pitchFamily="34" charset="0"/>
              </a:rPr>
              <a:t>for cloud </a:t>
            </a:r>
            <a:r>
              <a:rPr lang="en-IN" sz="1100" dirty="0" smtClean="0">
                <a:latin typeface="Calibri" pitchFamily="34" charset="0"/>
                <a:ea typeface="ＭＳ Ｐゴシック" charset="0"/>
                <a:cs typeface="Arial" pitchFamily="34" charset="0"/>
              </a:rPr>
              <a:t>computing for majority of enterprises, AT&amp;T </a:t>
            </a:r>
            <a:r>
              <a:rPr lang="en-IN" sz="1100" dirty="0">
                <a:latin typeface="Calibri" pitchFamily="34" charset="0"/>
                <a:ea typeface="ＭＳ Ｐゴシック" charset="0"/>
                <a:cs typeface="Arial" pitchFamily="34" charset="0"/>
              </a:rPr>
              <a:t>is the preferred choice of vendor </a:t>
            </a:r>
            <a:r>
              <a:rPr lang="en-IN" sz="1100" dirty="0" smtClean="0">
                <a:latin typeface="Calibri" pitchFamily="34" charset="0"/>
                <a:ea typeface="ＭＳ Ｐゴシック" charset="0"/>
                <a:cs typeface="Arial" pitchFamily="34" charset="0"/>
              </a:rPr>
              <a:t>for IoT for most enterprises in Hong Kong.</a:t>
            </a:r>
            <a:endParaRPr lang="en-IN" sz="1100" dirty="0">
              <a:latin typeface="Calibri" pitchFamily="34" charset="0"/>
              <a:ea typeface="ＭＳ Ｐゴシック" charset="0"/>
              <a:cs typeface="Arial" pitchFamily="34" charset="0"/>
            </a:endParaRPr>
          </a:p>
          <a:p>
            <a:pPr marL="171450" indent="-171450">
              <a:buFont typeface="Wingdings" panose="05000000000000000000" pitchFamily="2" charset="2"/>
              <a:buChar char="§"/>
              <a:tabLst>
                <a:tab pos="360000" algn="l"/>
              </a:tabLst>
            </a:pPr>
            <a:r>
              <a:rPr lang="en-US" sz="1100" dirty="0">
                <a:latin typeface="Calibri" pitchFamily="34" charset="0"/>
                <a:ea typeface="ＭＳ Ｐゴシック" charset="0"/>
                <a:cs typeface="Arial" pitchFamily="34" charset="0"/>
              </a:rPr>
              <a:t>Enterprises identify </a:t>
            </a:r>
            <a:r>
              <a:rPr lang="en-US" sz="1100" dirty="0" smtClean="0">
                <a:latin typeface="Calibri" pitchFamily="34" charset="0"/>
                <a:ea typeface="ＭＳ Ｐゴシック" charset="0"/>
                <a:cs typeface="Arial" pitchFamily="34" charset="0"/>
              </a:rPr>
              <a:t>‘</a:t>
            </a:r>
            <a:r>
              <a:rPr lang="en-US" sz="1100" dirty="0">
                <a:latin typeface="Calibri" pitchFamily="34" charset="0"/>
                <a:ea typeface="ＭＳ Ｐゴシック" charset="0"/>
                <a:cs typeface="Arial" pitchFamily="34" charset="0"/>
              </a:rPr>
              <a:t>customer service/quality’ and ‘expertise in the given industry’ as main criteria for selection of ICT provider.</a:t>
            </a:r>
          </a:p>
        </p:txBody>
      </p:sp>
      <p:sp>
        <p:nvSpPr>
          <p:cNvPr id="11" name="Title 1"/>
          <p:cNvSpPr txBox="1">
            <a:spLocks/>
          </p:cNvSpPr>
          <p:nvPr/>
        </p:nvSpPr>
        <p:spPr>
          <a:xfrm>
            <a:off x="0" y="0"/>
            <a:ext cx="4805916" cy="706459"/>
          </a:xfrm>
          <a:prstGeom prst="rect">
            <a:avLst/>
          </a:prstGeom>
        </p:spPr>
        <p:txBody>
          <a:bodyPr vert="horz" lIns="91440" tIns="45720" rIns="91440" bIns="45720" rtlCol="0" anchor="ctr">
            <a:normAutofit/>
          </a:bodyPr>
          <a:lstStyle/>
          <a:p>
            <a:pPr>
              <a:spcBef>
                <a:spcPct val="0"/>
              </a:spcBef>
              <a:defRPr/>
            </a:pPr>
            <a:r>
              <a:rPr lang="en-US" b="1" dirty="0">
                <a:solidFill>
                  <a:schemeClr val="bg1"/>
                </a:solidFill>
                <a:latin typeface="Calibri" pitchFamily="34" charset="0"/>
                <a:ea typeface="+mj-ea"/>
                <a:cs typeface="Arial" pitchFamily="34" charset="0"/>
              </a:rPr>
              <a:t>Key Findings</a:t>
            </a:r>
          </a:p>
        </p:txBody>
      </p:sp>
    </p:spTree>
    <p:extLst>
      <p:ext uri="{BB962C8B-B14F-4D97-AF65-F5344CB8AC3E}">
        <p14:creationId xmlns:p14="http://schemas.microsoft.com/office/powerpoint/2010/main" val="1409446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3388"/>
            <a:ext cx="9352644" cy="762789"/>
          </a:xfrm>
          <a:prstGeom prst="rect">
            <a:avLst/>
          </a:prstGeom>
        </p:spPr>
        <p:txBody>
          <a:bodyPr vert="horz" lIns="91440" tIns="45720" rIns="91440" bIns="45720" rtlCol="0" anchor="ctr">
            <a:normAutofit/>
          </a:bodyPr>
          <a:lstStyle/>
          <a:p>
            <a:pPr>
              <a:spcBef>
                <a:spcPct val="0"/>
              </a:spcBef>
              <a:defRPr/>
            </a:pPr>
            <a:r>
              <a:rPr lang="en-US" b="1" dirty="0">
                <a:solidFill>
                  <a:schemeClr val="bg1"/>
                </a:solidFill>
                <a:latin typeface="Calibri" pitchFamily="34" charset="0"/>
                <a:ea typeface="+mj-ea"/>
                <a:cs typeface="Arial" pitchFamily="34" charset="0"/>
              </a:rPr>
              <a:t>Appendix</a:t>
            </a:r>
          </a:p>
        </p:txBody>
      </p:sp>
      <p:sp>
        <p:nvSpPr>
          <p:cNvPr id="8" name="Rectangle 7"/>
          <p:cNvSpPr/>
          <p:nvPr/>
        </p:nvSpPr>
        <p:spPr>
          <a:xfrm>
            <a:off x="427511" y="890658"/>
            <a:ext cx="9262754" cy="2041585"/>
          </a:xfrm>
          <a:prstGeom prst="rect">
            <a:avLst/>
          </a:prstGeom>
        </p:spPr>
        <p:txBody>
          <a:bodyPr wrap="square">
            <a:spAutoFit/>
          </a:bodyPr>
          <a:lstStyle/>
          <a:p>
            <a:pPr indent="-231775">
              <a:lnSpc>
                <a:spcPts val="1600"/>
              </a:lnSpc>
              <a:spcBef>
                <a:spcPts val="600"/>
              </a:spcBef>
              <a:spcAft>
                <a:spcPts val="600"/>
              </a:spcAft>
              <a:tabLst>
                <a:tab pos="360000" algn="l"/>
              </a:tabLst>
            </a:pPr>
            <a:r>
              <a:rPr lang="en-US" sz="1000" dirty="0">
                <a:latin typeface="Calibri" pitchFamily="34" charset="0"/>
                <a:cs typeface="Arial" pitchFamily="34" charset="0"/>
              </a:rPr>
              <a:t>This report presents the findings from a survey of </a:t>
            </a:r>
            <a:r>
              <a:rPr lang="en-US" sz="1000" dirty="0" smtClean="0">
                <a:latin typeface="Calibri" pitchFamily="34" charset="0"/>
                <a:cs typeface="Arial" pitchFamily="34" charset="0"/>
              </a:rPr>
              <a:t>88 enterprises </a:t>
            </a:r>
            <a:r>
              <a:rPr lang="en-US" sz="1000" dirty="0">
                <a:latin typeface="Calibri" pitchFamily="34" charset="0"/>
                <a:cs typeface="Arial" pitchFamily="34" charset="0"/>
              </a:rPr>
              <a:t>in </a:t>
            </a:r>
            <a:r>
              <a:rPr lang="en-US" sz="1000" dirty="0" smtClean="0">
                <a:latin typeface="Calibri" pitchFamily="34" charset="0"/>
                <a:cs typeface="Arial" pitchFamily="34" charset="0"/>
              </a:rPr>
              <a:t>Hong Kong regarding </a:t>
            </a:r>
            <a:r>
              <a:rPr lang="en-US" sz="1000" dirty="0">
                <a:latin typeface="Calibri" pitchFamily="34" charset="0"/>
                <a:cs typeface="Arial" pitchFamily="34" charset="0"/>
              </a:rPr>
              <a:t>their information &amp; communications technology (ICT) investment trends. The survey investigates how enterprises in </a:t>
            </a:r>
            <a:r>
              <a:rPr lang="en-US" sz="1000" dirty="0" smtClean="0">
                <a:latin typeface="Calibri" pitchFamily="34" charset="0"/>
                <a:cs typeface="Arial" pitchFamily="34" charset="0"/>
              </a:rPr>
              <a:t>Hong Kong currently </a:t>
            </a:r>
            <a:r>
              <a:rPr lang="en-US" sz="1000" dirty="0">
                <a:latin typeface="Calibri" pitchFamily="34" charset="0"/>
                <a:cs typeface="Arial" pitchFamily="34" charset="0"/>
              </a:rPr>
              <a:t>allocate their ICT budgets across the core areas of enterprise ICT expenditure: hardware, software, IT services, communications, and consulting. </a:t>
            </a:r>
          </a:p>
          <a:p>
            <a:pPr indent="-231775">
              <a:lnSpc>
                <a:spcPts val="1600"/>
              </a:lnSpc>
              <a:spcBef>
                <a:spcPts val="600"/>
              </a:spcBef>
              <a:spcAft>
                <a:spcPts val="600"/>
              </a:spcAft>
              <a:tabLst>
                <a:tab pos="360000" algn="l"/>
              </a:tabLst>
            </a:pPr>
            <a:r>
              <a:rPr lang="en-US" sz="1000" dirty="0">
                <a:latin typeface="Calibri" pitchFamily="34" charset="0"/>
                <a:cs typeface="Arial" pitchFamily="34" charset="0"/>
              </a:rPr>
              <a:t>The report illustrates the core technologies that enterprises are investing in, including application enterprise applications, data and analytics, </a:t>
            </a:r>
            <a:r>
              <a:rPr lang="en-US" sz="1000" dirty="0" smtClean="0">
                <a:latin typeface="Calibri" pitchFamily="34" charset="0"/>
                <a:cs typeface="Arial" pitchFamily="34" charset="0"/>
              </a:rPr>
              <a:t>IoT, </a:t>
            </a:r>
            <a:r>
              <a:rPr lang="en-US" sz="1000" dirty="0">
                <a:latin typeface="Calibri" pitchFamily="34" charset="0"/>
                <a:cs typeface="Arial" pitchFamily="34" charset="0"/>
              </a:rPr>
              <a:t>and cloud computing. The survey also highlights the approach to purchasing technology adopted by enterprises in </a:t>
            </a:r>
            <a:r>
              <a:rPr lang="en-US" sz="1000" dirty="0" smtClean="0">
                <a:latin typeface="Calibri" pitchFamily="34" charset="0"/>
                <a:cs typeface="Arial" pitchFamily="34" charset="0"/>
              </a:rPr>
              <a:t>Hong Kong . </a:t>
            </a:r>
            <a:r>
              <a:rPr lang="en-US" sz="1000" dirty="0">
                <a:latin typeface="Calibri" pitchFamily="34" charset="0"/>
                <a:cs typeface="Arial" pitchFamily="34" charset="0"/>
              </a:rPr>
              <a:t>Through GlobalData’s survey, the report aims to provide a better insight to ICT vendors and service providers when pitching their solutions to enterprises in </a:t>
            </a:r>
            <a:r>
              <a:rPr lang="en-US" sz="1000" dirty="0" smtClean="0">
                <a:latin typeface="Calibri" pitchFamily="34" charset="0"/>
                <a:cs typeface="Arial" pitchFamily="34" charset="0"/>
              </a:rPr>
              <a:t>Hong Kong . </a:t>
            </a:r>
            <a:endParaRPr lang="en-US" sz="1000" dirty="0">
              <a:latin typeface="Calibri" pitchFamily="34" charset="0"/>
              <a:cs typeface="Arial" pitchFamily="34" charset="0"/>
            </a:endParaRPr>
          </a:p>
          <a:p>
            <a:pPr indent="-231775">
              <a:lnSpc>
                <a:spcPts val="1600"/>
              </a:lnSpc>
              <a:spcBef>
                <a:spcPts val="600"/>
              </a:spcBef>
              <a:spcAft>
                <a:spcPts val="600"/>
              </a:spcAft>
              <a:tabLst>
                <a:tab pos="360000" algn="l"/>
              </a:tabLst>
            </a:pPr>
            <a:r>
              <a:rPr lang="en-US" sz="1000" dirty="0">
                <a:latin typeface="Calibri" pitchFamily="34" charset="0"/>
                <a:cs typeface="Arial" pitchFamily="34" charset="0"/>
              </a:rPr>
              <a:t>The survey was conducted in H1 2018 via an online methodology, with respondents all having ICT decision maker responsibility (typically CIOs and IT Managers). GlobalData plans to repeat the survey in H1 2018, in order to monitor ICT budget changes on an ongoing basis. </a:t>
            </a:r>
          </a:p>
        </p:txBody>
      </p:sp>
      <p:grpSp>
        <p:nvGrpSpPr>
          <p:cNvPr id="16" name="Group 77"/>
          <p:cNvGrpSpPr/>
          <p:nvPr/>
        </p:nvGrpSpPr>
        <p:grpSpPr>
          <a:xfrm>
            <a:off x="465850" y="3060280"/>
            <a:ext cx="9188793" cy="780311"/>
            <a:chOff x="100539" y="902460"/>
            <a:chExt cx="6687403" cy="1651881"/>
          </a:xfrm>
        </p:grpSpPr>
        <p:sp>
          <p:nvSpPr>
            <p:cNvPr id="17" name="Rectangle 16"/>
            <p:cNvSpPr/>
            <p:nvPr/>
          </p:nvSpPr>
          <p:spPr>
            <a:xfrm>
              <a:off x="100539" y="902460"/>
              <a:ext cx="6687403" cy="553816"/>
            </a:xfrm>
            <a:prstGeom prst="rect">
              <a:avLst/>
            </a:prstGeom>
          </p:spPr>
          <p:txBody>
            <a:bodyPr wrap="square">
              <a:spAutoFit/>
            </a:bodyPr>
            <a:lstStyle/>
            <a:p>
              <a:r>
                <a:rPr lang="en-US" sz="1100" b="1" dirty="0">
                  <a:latin typeface="Calibri" pitchFamily="34" charset="0"/>
                  <a:ea typeface="ＭＳ Ｐゴシック" charset="0"/>
                  <a:cs typeface="Arial" pitchFamily="34" charset="0"/>
                </a:rPr>
                <a:t>About GlobalData</a:t>
              </a:r>
            </a:p>
          </p:txBody>
        </p:sp>
        <p:sp>
          <p:nvSpPr>
            <p:cNvPr id="18" name="Rectangle 17"/>
            <p:cNvSpPr/>
            <p:nvPr/>
          </p:nvSpPr>
          <p:spPr>
            <a:xfrm>
              <a:off x="100539" y="1490145"/>
              <a:ext cx="6515526" cy="1064196"/>
            </a:xfrm>
            <a:prstGeom prst="rect">
              <a:avLst/>
            </a:prstGeom>
          </p:spPr>
          <p:txBody>
            <a:bodyPr wrap="square">
              <a:spAutoFit/>
            </a:bodyPr>
            <a:lstStyle/>
            <a:p>
              <a:pPr>
                <a:lnSpc>
                  <a:spcPts val="1600"/>
                </a:lnSpc>
              </a:pPr>
              <a:r>
                <a:rPr lang="en-US" sz="1000" dirty="0">
                  <a:latin typeface="Calibri" pitchFamily="34" charset="0"/>
                  <a:ea typeface="ＭＳ Ｐゴシック" charset="0"/>
                  <a:cs typeface="Arial" pitchFamily="34" charset="0"/>
                </a:rPr>
                <a:t>GlobalData delivers unparalleled customer and market insight into enterprise ICT investment trends. Covering 15 key sectors in 39 locations, we identify investment patterns and trends, monitor how ICT budgets are set to change, inform our clients about the top-spending organizations, and provide market opportunity forecasts.</a:t>
              </a:r>
            </a:p>
          </p:txBody>
        </p:sp>
      </p:grpSp>
    </p:spTree>
    <p:extLst>
      <p:ext uri="{BB962C8B-B14F-4D97-AF65-F5344CB8AC3E}">
        <p14:creationId xmlns:p14="http://schemas.microsoft.com/office/powerpoint/2010/main" val="3672112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6 Grupo"/>
          <p:cNvGrpSpPr/>
          <p:nvPr/>
        </p:nvGrpSpPr>
        <p:grpSpPr>
          <a:xfrm>
            <a:off x="343959" y="3548472"/>
            <a:ext cx="3678448" cy="2204720"/>
            <a:chOff x="1155700" y="4197350"/>
            <a:chExt cx="3021907" cy="1962150"/>
          </a:xfrm>
        </p:grpSpPr>
        <p:sp>
          <p:nvSpPr>
            <p:cNvPr id="11" name="Rectangle 18"/>
            <p:cNvSpPr/>
            <p:nvPr/>
          </p:nvSpPr>
          <p:spPr>
            <a:xfrm>
              <a:off x="1155700" y="4197350"/>
              <a:ext cx="3021907" cy="1962150"/>
            </a:xfrm>
            <a:prstGeom prst="rect">
              <a:avLst/>
            </a:prstGeom>
            <a:solidFill>
              <a:schemeClr val="accent5"/>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pic>
          <p:nvPicPr>
            <p:cNvPr id="12"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9155" y="4972648"/>
              <a:ext cx="2667540" cy="509758"/>
            </a:xfrm>
            <a:prstGeom prst="rect">
              <a:avLst/>
            </a:prstGeom>
          </p:spPr>
        </p:pic>
      </p:grpSp>
      <p:sp>
        <p:nvSpPr>
          <p:cNvPr id="6" name="TextBox 5"/>
          <p:cNvSpPr txBox="1"/>
          <p:nvPr/>
        </p:nvSpPr>
        <p:spPr>
          <a:xfrm>
            <a:off x="393101" y="1223610"/>
            <a:ext cx="8989023" cy="1954381"/>
          </a:xfrm>
          <a:prstGeom prst="rect">
            <a:avLst/>
          </a:prstGeom>
          <a:noFill/>
        </p:spPr>
        <p:txBody>
          <a:bodyPr wrap="square" rtlCol="0">
            <a:spAutoFit/>
          </a:bodyPr>
          <a:lstStyle/>
          <a:p>
            <a:r>
              <a:rPr lang="en-US" sz="1100" b="1" dirty="0">
                <a:latin typeface="Calibri" pitchFamily="34" charset="0"/>
                <a:cs typeface="Calibri" pitchFamily="34" charset="0"/>
              </a:rPr>
              <a:t>Disclaimer</a:t>
            </a:r>
            <a:endParaRPr lang="en-US" sz="1100" dirty="0">
              <a:latin typeface="Calibri" pitchFamily="34" charset="0"/>
              <a:cs typeface="Calibri" pitchFamily="34" charset="0"/>
            </a:endParaRPr>
          </a:p>
          <a:p>
            <a:r>
              <a:rPr lang="en-US" sz="1100" dirty="0">
                <a:latin typeface="Calibri" pitchFamily="34" charset="0"/>
                <a:cs typeface="Calibri" pitchFamily="34" charset="0"/>
              </a:rPr>
              <a:t> </a:t>
            </a:r>
          </a:p>
          <a:p>
            <a:r>
              <a:rPr lang="en-US" sz="1100" dirty="0">
                <a:latin typeface="Calibri" pitchFamily="34" charset="0"/>
                <a:cs typeface="Calibri" pitchFamily="34" charset="0"/>
              </a:rPr>
              <a:t>All Rights Reserved.</a:t>
            </a:r>
          </a:p>
          <a:p>
            <a:r>
              <a:rPr lang="en-US" sz="1100" dirty="0">
                <a:latin typeface="Calibri" pitchFamily="34" charset="0"/>
                <a:cs typeface="Calibri" pitchFamily="34" charset="0"/>
              </a:rPr>
              <a:t> </a:t>
            </a:r>
          </a:p>
          <a:p>
            <a:r>
              <a:rPr lang="en-US" sz="1100" dirty="0">
                <a:latin typeface="Calibri" pitchFamily="34" charset="0"/>
                <a:cs typeface="Calibri" pitchFamily="34" charset="0"/>
              </a:rPr>
              <a:t>No part of this publication may be reproduced, stored in a retrieval system or transmitted in any form by any means, electronic, mechanical, photocopying, recording or </a:t>
            </a:r>
            <a:r>
              <a:rPr lang="en-US" sz="1100" dirty="0" smtClean="0">
                <a:latin typeface="Calibri" pitchFamily="34" charset="0"/>
                <a:cs typeface="Calibri" pitchFamily="34" charset="0"/>
              </a:rPr>
              <a:t>other, </a:t>
            </a:r>
            <a:r>
              <a:rPr lang="en-US" sz="1100" dirty="0">
                <a:latin typeface="Calibri" pitchFamily="34" charset="0"/>
                <a:cs typeface="Calibri" pitchFamily="34" charset="0"/>
              </a:rPr>
              <a:t>without the prior permission of the publisher, GlobalData.</a:t>
            </a:r>
          </a:p>
          <a:p>
            <a:r>
              <a:rPr lang="en-US" sz="1100" dirty="0">
                <a:latin typeface="Calibri" pitchFamily="34" charset="0"/>
                <a:cs typeface="Calibri" pitchFamily="34" charset="0"/>
              </a:rPr>
              <a:t> </a:t>
            </a:r>
          </a:p>
          <a:p>
            <a:r>
              <a:rPr lang="en-US" sz="1100" dirty="0">
                <a:latin typeface="Calibri" pitchFamily="34" charset="0"/>
                <a:cs typeface="Calibri" pitchFamily="34" charset="0"/>
              </a:rPr>
              <a:t>The facts of this report are believed to be correct at the time of publication but cannot be guaranteed. Please note that the findings and conclusions that GlobalData delivers will be based on information gathered in good faith from secondary sources, whose accuracy we are not always in a position to guarantee. As such, GlobalData can accept no liability whatsoever for actions taken based on any information that may subsequently prove to be incorrect.</a:t>
            </a:r>
          </a:p>
          <a:p>
            <a:endParaRPr lang="en-US" sz="1100" dirty="0">
              <a:latin typeface="Calibri" pitchFamily="34" charset="0"/>
              <a:cs typeface="Calibri" pitchFamily="34" charset="0"/>
            </a:endParaRPr>
          </a:p>
        </p:txBody>
      </p:sp>
      <p:sp>
        <p:nvSpPr>
          <p:cNvPr id="7" name="Title 1"/>
          <p:cNvSpPr txBox="1">
            <a:spLocks/>
          </p:cNvSpPr>
          <p:nvPr/>
        </p:nvSpPr>
        <p:spPr>
          <a:xfrm>
            <a:off x="561600" y="2400300"/>
            <a:ext cx="6250725" cy="401475"/>
          </a:xfrm>
          <a:prstGeom prst="rect">
            <a:avLst/>
          </a:prstGeom>
        </p:spPr>
        <p:txBody>
          <a:bodyPr anchor="t">
            <a:noAutofit/>
          </a:bodyPr>
          <a:lstStyle/>
          <a:p>
            <a:pPr eaLnBrk="0" fontAlgn="base" hangingPunct="0">
              <a:lnSpc>
                <a:spcPct val="120000"/>
              </a:lnSpc>
              <a:spcBef>
                <a:spcPct val="20000"/>
              </a:spcBef>
              <a:spcAft>
                <a:spcPct val="0"/>
              </a:spcAft>
            </a:pPr>
            <a:endParaRPr lang="en-GB" sz="1200" dirty="0"/>
          </a:p>
          <a:p>
            <a:pPr eaLnBrk="0" fontAlgn="base" hangingPunct="0">
              <a:lnSpc>
                <a:spcPct val="120000"/>
              </a:lnSpc>
              <a:spcBef>
                <a:spcPct val="20000"/>
              </a:spcBef>
              <a:spcAft>
                <a:spcPct val="0"/>
              </a:spcAft>
            </a:pPr>
            <a:endParaRPr lang="en-GB" sz="1200" dirty="0">
              <a:solidFill>
                <a:srgbClr val="000000"/>
              </a:solidFill>
              <a:latin typeface="Calibri" pitchFamily="34" charset="0"/>
            </a:endParaRPr>
          </a:p>
        </p:txBody>
      </p:sp>
    </p:spTree>
    <p:extLst>
      <p:ext uri="{BB962C8B-B14F-4D97-AF65-F5344CB8AC3E}">
        <p14:creationId xmlns:p14="http://schemas.microsoft.com/office/powerpoint/2010/main" val="2268445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01618" y="0"/>
            <a:ext cx="8915400" cy="912889"/>
          </a:xfrm>
          <a:prstGeom prst="rect">
            <a:avLst/>
          </a:prstGeom>
        </p:spPr>
        <p:txBody>
          <a:bodyPr vert="horz" lIns="91440" tIns="45720" rIns="91440" bIns="45720" rtlCol="0" anchor="ctr">
            <a:normAutofit/>
          </a:bodyPr>
          <a:lstStyle/>
          <a:p>
            <a:pPr>
              <a:spcBef>
                <a:spcPct val="0"/>
              </a:spcBef>
              <a:defRPr/>
            </a:pPr>
            <a:endParaRPr lang="en-US" b="1" dirty="0">
              <a:solidFill>
                <a:srgbClr val="00646C"/>
              </a:solidFill>
              <a:latin typeface="Calibri" pitchFamily="34" charset="0"/>
              <a:ea typeface="+mj-ea"/>
              <a:cs typeface="Arial" pitchFamily="34" charset="0"/>
            </a:endParaRPr>
          </a:p>
        </p:txBody>
      </p:sp>
      <p:sp>
        <p:nvSpPr>
          <p:cNvPr id="8" name="Rectangle 7"/>
          <p:cNvSpPr/>
          <p:nvPr/>
        </p:nvSpPr>
        <p:spPr>
          <a:xfrm>
            <a:off x="66862" y="1326144"/>
            <a:ext cx="4787240" cy="48999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13" name="Rectangle 12"/>
          <p:cNvSpPr/>
          <p:nvPr/>
        </p:nvSpPr>
        <p:spPr>
          <a:xfrm>
            <a:off x="4931924" y="1316872"/>
            <a:ext cx="4929466" cy="48994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9" name="Title 1"/>
          <p:cNvSpPr txBox="1">
            <a:spLocks/>
          </p:cNvSpPr>
          <p:nvPr/>
        </p:nvSpPr>
        <p:spPr>
          <a:xfrm>
            <a:off x="0" y="13388"/>
            <a:ext cx="9352644" cy="771857"/>
          </a:xfrm>
          <a:prstGeom prst="rect">
            <a:avLst/>
          </a:prstGeom>
        </p:spPr>
        <p:txBody>
          <a:bodyPr vert="horz" lIns="91440" tIns="45720" rIns="91440" bIns="45720" rtlCol="0" anchor="ctr">
            <a:normAutofit/>
          </a:bodyPr>
          <a:lstStyle/>
          <a:p>
            <a:pPr>
              <a:spcBef>
                <a:spcPct val="0"/>
              </a:spcBef>
              <a:defRPr/>
            </a:pPr>
            <a:r>
              <a:rPr lang="en-US" b="1" dirty="0">
                <a:solidFill>
                  <a:schemeClr val="bg1"/>
                </a:solidFill>
                <a:latin typeface="Calibri" pitchFamily="34" charset="0"/>
                <a:cs typeface="Arial" pitchFamily="34" charset="0"/>
              </a:rPr>
              <a:t>Survey demographics</a:t>
            </a:r>
          </a:p>
        </p:txBody>
      </p:sp>
      <p:sp>
        <p:nvSpPr>
          <p:cNvPr id="14" name="Rectangle 13"/>
          <p:cNvSpPr/>
          <p:nvPr/>
        </p:nvSpPr>
        <p:spPr>
          <a:xfrm>
            <a:off x="91440" y="770776"/>
            <a:ext cx="9815144" cy="36307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spcBef>
                <a:spcPts val="200"/>
              </a:spcBef>
              <a:tabLst>
                <a:tab pos="360000" algn="l"/>
              </a:tabLst>
            </a:pPr>
            <a:r>
              <a:rPr lang="en-US" sz="1600" b="1" dirty="0">
                <a:solidFill>
                  <a:schemeClr val="accent5"/>
                </a:solidFill>
                <a:latin typeface="Calibri" pitchFamily="34" charset="0"/>
                <a:ea typeface="+mj-ea"/>
                <a:cs typeface="Arial" pitchFamily="34" charset="0"/>
              </a:rPr>
              <a:t>Breakdown of survey respondents by industry and by company size </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9012" y="1399787"/>
            <a:ext cx="4572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82" y="1411084"/>
            <a:ext cx="4572000"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2112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84292" y="3746500"/>
            <a:ext cx="9074377" cy="1212850"/>
          </a:xfrm>
        </p:spPr>
        <p:txBody>
          <a:bodyPr/>
          <a:lstStyle/>
          <a:p>
            <a:r>
              <a:rPr lang="en-US" dirty="0">
                <a:latin typeface="Calibri (Headings)"/>
              </a:rPr>
              <a:t>Enterprise ICT Investment Strategy in 2017</a:t>
            </a:r>
          </a:p>
        </p:txBody>
      </p:sp>
    </p:spTree>
    <p:extLst>
      <p:ext uri="{BB962C8B-B14F-4D97-AF65-F5344CB8AC3E}">
        <p14:creationId xmlns:p14="http://schemas.microsoft.com/office/powerpoint/2010/main" val="3655445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8259" y="1573530"/>
            <a:ext cx="5011257" cy="47209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13" name="Rectangle 12"/>
          <p:cNvSpPr/>
          <p:nvPr/>
        </p:nvSpPr>
        <p:spPr>
          <a:xfrm>
            <a:off x="5358384" y="1563670"/>
            <a:ext cx="4404741" cy="3080330"/>
          </a:xfrm>
          <a:prstGeom prst="rect">
            <a:avLst/>
          </a:prstGeom>
        </p:spPr>
        <p:txBody>
          <a:bodyPr wrap="square">
            <a:spAutoFit/>
          </a:bodyPr>
          <a:lstStyle/>
          <a:p>
            <a:pPr marL="231775" indent="-231775">
              <a:lnSpc>
                <a:spcPts val="1700"/>
              </a:lnSpc>
              <a:spcBef>
                <a:spcPts val="200"/>
              </a:spcBef>
              <a:spcAft>
                <a:spcPts val="200"/>
              </a:spcAft>
              <a:buFont typeface="Wingdings" pitchFamily="2" charset="2"/>
              <a:buChar char="§"/>
              <a:tabLst>
                <a:tab pos="360000" algn="l"/>
              </a:tabLst>
            </a:pPr>
            <a:r>
              <a:rPr lang="en-US" sz="1100" dirty="0">
                <a:latin typeface="Calibri" pitchFamily="34" charset="0"/>
                <a:ea typeface="ＭＳ Ｐゴシック" charset="0"/>
                <a:cs typeface="Arial" pitchFamily="34" charset="0"/>
              </a:rPr>
              <a:t>According to GlobalData’s survey, in </a:t>
            </a:r>
            <a:r>
              <a:rPr lang="en-US" sz="1100" dirty="0" smtClean="0">
                <a:latin typeface="Calibri" pitchFamily="34" charset="0"/>
                <a:ea typeface="ＭＳ Ｐゴシック" charset="0"/>
                <a:cs typeface="Arial" pitchFamily="34" charset="0"/>
              </a:rPr>
              <a:t>Hong Kong , </a:t>
            </a:r>
            <a:r>
              <a:rPr lang="en-US" sz="1100" dirty="0">
                <a:latin typeface="Calibri" pitchFamily="34" charset="0"/>
                <a:ea typeface="ＭＳ Ｐゴシック" charset="0"/>
                <a:cs typeface="Arial" pitchFamily="34" charset="0"/>
              </a:rPr>
              <a:t>the business objective - ‘</a:t>
            </a:r>
            <a:r>
              <a:rPr lang="en-US" sz="1100" dirty="0" smtClean="0">
                <a:latin typeface="Calibri" pitchFamily="34" charset="0"/>
                <a:ea typeface="ＭＳ Ｐゴシック" charset="0"/>
                <a:cs typeface="Arial" pitchFamily="34" charset="0"/>
              </a:rPr>
              <a:t>improving operational </a:t>
            </a:r>
            <a:r>
              <a:rPr lang="en-US" sz="1100" dirty="0">
                <a:latin typeface="Calibri" pitchFamily="34" charset="0"/>
                <a:ea typeface="ＭＳ Ｐゴシック" charset="0"/>
                <a:cs typeface="Arial" pitchFamily="34" charset="0"/>
              </a:rPr>
              <a:t>efficiency’ </a:t>
            </a:r>
            <a:r>
              <a:rPr lang="en-US" sz="1100" dirty="0" smtClean="0">
                <a:latin typeface="Calibri" pitchFamily="34" charset="0"/>
                <a:ea typeface="ＭＳ Ｐゴシック" charset="0"/>
                <a:cs typeface="Arial" pitchFamily="34" charset="0"/>
              </a:rPr>
              <a:t>received </a:t>
            </a:r>
            <a:r>
              <a:rPr lang="en-US" sz="1100" dirty="0">
                <a:latin typeface="Calibri" pitchFamily="34" charset="0"/>
                <a:ea typeface="ＭＳ Ｐゴシック" charset="0"/>
                <a:cs typeface="Arial" pitchFamily="34" charset="0"/>
              </a:rPr>
              <a:t>the highest average </a:t>
            </a:r>
            <a:r>
              <a:rPr lang="en-US" sz="1100" dirty="0" smtClean="0">
                <a:latin typeface="Calibri" pitchFamily="34" charset="0"/>
                <a:ea typeface="ＭＳ Ｐゴシック" charset="0"/>
                <a:cs typeface="Arial" pitchFamily="34" charset="0"/>
              </a:rPr>
              <a:t>rating 3.8 on </a:t>
            </a:r>
            <a:r>
              <a:rPr lang="en-US" sz="1100" dirty="0">
                <a:latin typeface="Calibri" pitchFamily="34" charset="0"/>
                <a:ea typeface="ＭＳ Ｐゴシック" charset="0"/>
                <a:cs typeface="Arial" pitchFamily="34" charset="0"/>
              </a:rPr>
              <a:t>a scale of one to four</a:t>
            </a:r>
            <a:r>
              <a:rPr lang="en-IN" sz="1100" dirty="0">
                <a:latin typeface="Calibri" pitchFamily="34" charset="0"/>
                <a:ea typeface="ＭＳ Ｐゴシック" charset="0"/>
                <a:cs typeface="Arial" pitchFamily="34" charset="0"/>
              </a:rPr>
              <a:t> from enterprises in </a:t>
            </a:r>
            <a:r>
              <a:rPr lang="en-IN" sz="1100" dirty="0" smtClean="0">
                <a:latin typeface="Calibri" pitchFamily="34" charset="0"/>
                <a:ea typeface="ＭＳ Ｐゴシック" charset="0"/>
                <a:cs typeface="Arial" pitchFamily="34" charset="0"/>
              </a:rPr>
              <a:t>2017, </a:t>
            </a:r>
            <a:r>
              <a:rPr lang="en-US" sz="1100" dirty="0" smtClean="0">
                <a:latin typeface="Calibri" pitchFamily="34" charset="0"/>
                <a:ea typeface="ＭＳ Ｐゴシック" charset="0"/>
                <a:cs typeface="Arial" pitchFamily="34" charset="0"/>
              </a:rPr>
              <a:t>with </a:t>
            </a:r>
            <a:r>
              <a:rPr lang="en-US" sz="1100" dirty="0">
                <a:latin typeface="Calibri" pitchFamily="34" charset="0"/>
                <a:ea typeface="ＭＳ Ｐゴシック" charset="0"/>
                <a:cs typeface="Arial" pitchFamily="34" charset="0"/>
              </a:rPr>
              <a:t>regard to its importance </a:t>
            </a:r>
            <a:r>
              <a:rPr lang="en-IN" sz="1100" dirty="0">
                <a:latin typeface="Calibri" pitchFamily="34" charset="0"/>
                <a:ea typeface="ＭＳ Ｐゴシック" charset="0"/>
                <a:cs typeface="Arial" pitchFamily="34" charset="0"/>
              </a:rPr>
              <a:t>in influencing their IT investment strategy.</a:t>
            </a:r>
          </a:p>
          <a:p>
            <a:pPr marL="231775" indent="-231775">
              <a:lnSpc>
                <a:spcPts val="1700"/>
              </a:lnSpc>
              <a:spcBef>
                <a:spcPts val="200"/>
              </a:spcBef>
              <a:spcAft>
                <a:spcPts val="200"/>
              </a:spcAft>
              <a:buFont typeface="Wingdings" pitchFamily="2" charset="2"/>
              <a:buChar char="§"/>
              <a:tabLst>
                <a:tab pos="360000" algn="l"/>
              </a:tabLst>
            </a:pPr>
            <a:r>
              <a:rPr lang="en-IN" sz="1100" dirty="0" smtClean="0">
                <a:latin typeface="Calibri" pitchFamily="34" charset="0"/>
                <a:ea typeface="ＭＳ Ｐゴシック" charset="0"/>
                <a:cs typeface="Arial" pitchFamily="34" charset="0"/>
              </a:rPr>
              <a:t>The business objective to ‘increase </a:t>
            </a:r>
            <a:r>
              <a:rPr lang="en-IN" sz="1100" dirty="0">
                <a:latin typeface="Calibri" pitchFamily="34" charset="0"/>
                <a:ea typeface="ＭＳ Ｐゴシック" charset="0"/>
                <a:cs typeface="Arial" pitchFamily="34" charset="0"/>
              </a:rPr>
              <a:t>customer satisfaction’ </a:t>
            </a:r>
            <a:r>
              <a:rPr lang="en-IN" sz="1100" dirty="0" smtClean="0">
                <a:latin typeface="Calibri" pitchFamily="34" charset="0"/>
                <a:ea typeface="ＭＳ Ｐゴシック" charset="0"/>
                <a:cs typeface="Arial" pitchFamily="34" charset="0"/>
              </a:rPr>
              <a:t>received </a:t>
            </a:r>
            <a:r>
              <a:rPr lang="en-US" sz="1100" dirty="0">
                <a:latin typeface="Calibri" pitchFamily="34" charset="0"/>
                <a:ea typeface="ＭＳ Ｐゴシック" charset="0"/>
                <a:cs typeface="Arial" pitchFamily="34" charset="0"/>
              </a:rPr>
              <a:t>the second highest average rating of </a:t>
            </a:r>
            <a:r>
              <a:rPr lang="en-US" sz="1100" dirty="0" smtClean="0">
                <a:latin typeface="Calibri" pitchFamily="34" charset="0"/>
                <a:ea typeface="ＭＳ Ｐゴシック" charset="0"/>
                <a:cs typeface="Arial" pitchFamily="34" charset="0"/>
              </a:rPr>
              <a:t>2.9</a:t>
            </a:r>
            <a:r>
              <a:rPr lang="en-IN" sz="1100" dirty="0" smtClean="0">
                <a:latin typeface="Calibri" pitchFamily="34" charset="0"/>
                <a:ea typeface="ＭＳ Ｐゴシック" charset="0"/>
                <a:cs typeface="Arial" pitchFamily="34" charset="0"/>
              </a:rPr>
              <a:t>.</a:t>
            </a:r>
            <a:endParaRPr lang="en-IN" sz="1100" dirty="0">
              <a:latin typeface="Calibri" pitchFamily="34" charset="0"/>
              <a:ea typeface="ＭＳ Ｐゴシック" charset="0"/>
              <a:cs typeface="Arial" pitchFamily="34" charset="0"/>
            </a:endParaRPr>
          </a:p>
          <a:p>
            <a:pPr marL="231775" indent="-231775">
              <a:lnSpc>
                <a:spcPts val="1700"/>
              </a:lnSpc>
              <a:spcBef>
                <a:spcPts val="200"/>
              </a:spcBef>
              <a:spcAft>
                <a:spcPts val="200"/>
              </a:spcAft>
              <a:buFont typeface="Wingdings" pitchFamily="2" charset="2"/>
              <a:buChar char="§"/>
              <a:tabLst>
                <a:tab pos="360000" algn="l"/>
              </a:tabLst>
            </a:pPr>
            <a:r>
              <a:rPr lang="en-IN" sz="1100" dirty="0">
                <a:latin typeface="Calibri" pitchFamily="34" charset="0"/>
                <a:ea typeface="ＭＳ Ｐゴシック" charset="0"/>
                <a:cs typeface="Arial" pitchFamily="34" charset="0"/>
              </a:rPr>
              <a:t>The business </a:t>
            </a:r>
            <a:r>
              <a:rPr lang="en-IN" sz="1100" dirty="0" smtClean="0">
                <a:latin typeface="Calibri" pitchFamily="34" charset="0"/>
                <a:ea typeface="ＭＳ Ｐゴシック" charset="0"/>
                <a:cs typeface="Arial" pitchFamily="34" charset="0"/>
              </a:rPr>
              <a:t>objective to develop </a:t>
            </a:r>
            <a:r>
              <a:rPr lang="en-US" sz="1100" dirty="0" smtClean="0">
                <a:latin typeface="Calibri" pitchFamily="34" charset="0"/>
                <a:ea typeface="ＭＳ Ｐゴシック" charset="0"/>
                <a:cs typeface="Arial" pitchFamily="34" charset="0"/>
              </a:rPr>
              <a:t>‘new </a:t>
            </a:r>
            <a:r>
              <a:rPr lang="en-US" sz="1100" dirty="0">
                <a:latin typeface="Calibri" pitchFamily="34" charset="0"/>
                <a:ea typeface="ＭＳ Ｐゴシック" charset="0"/>
                <a:cs typeface="Arial" pitchFamily="34" charset="0"/>
              </a:rPr>
              <a:t>products, services and business models’ </a:t>
            </a:r>
            <a:r>
              <a:rPr lang="en-US" sz="1100" dirty="0" smtClean="0">
                <a:latin typeface="Calibri" pitchFamily="34" charset="0"/>
                <a:ea typeface="ＭＳ Ｐゴシック" charset="0"/>
                <a:cs typeface="Arial" pitchFamily="34" charset="0"/>
              </a:rPr>
              <a:t>and maintaining </a:t>
            </a:r>
            <a:r>
              <a:rPr lang="en-US" sz="1100" dirty="0">
                <a:latin typeface="Calibri" pitchFamily="34" charset="0"/>
                <a:ea typeface="ＭＳ Ｐゴシック" charset="0"/>
                <a:cs typeface="Arial" pitchFamily="34" charset="0"/>
              </a:rPr>
              <a:t>‘market share/competitiveness’ </a:t>
            </a:r>
            <a:r>
              <a:rPr lang="en-US" sz="1100" dirty="0" smtClean="0">
                <a:latin typeface="Calibri" pitchFamily="34" charset="0"/>
                <a:ea typeface="ＭＳ Ｐゴシック" charset="0"/>
                <a:cs typeface="Arial" pitchFamily="34" charset="0"/>
              </a:rPr>
              <a:t>received an average rating of 2.8 each. </a:t>
            </a:r>
            <a:endParaRPr lang="en-US" sz="1100" dirty="0">
              <a:latin typeface="Calibri" pitchFamily="34" charset="0"/>
              <a:ea typeface="ＭＳ Ｐゴシック" charset="0"/>
              <a:cs typeface="Arial" pitchFamily="34" charset="0"/>
            </a:endParaRPr>
          </a:p>
          <a:p>
            <a:pPr marL="231775" indent="-231775">
              <a:lnSpc>
                <a:spcPts val="1700"/>
              </a:lnSpc>
              <a:spcBef>
                <a:spcPts val="200"/>
              </a:spcBef>
              <a:spcAft>
                <a:spcPts val="200"/>
              </a:spcAft>
              <a:buFont typeface="Wingdings" pitchFamily="2" charset="2"/>
              <a:buChar char="§"/>
              <a:tabLst>
                <a:tab pos="360000" algn="l"/>
              </a:tabLst>
            </a:pPr>
            <a:r>
              <a:rPr lang="en-US" sz="1100" dirty="0" smtClean="0">
                <a:latin typeface="Calibri" pitchFamily="34" charset="0"/>
                <a:ea typeface="ＭＳ Ｐゴシック" charset="0"/>
                <a:cs typeface="Arial" pitchFamily="34" charset="0"/>
              </a:rPr>
              <a:t>Meanwhile</a:t>
            </a:r>
            <a:r>
              <a:rPr lang="en-US" sz="1100" dirty="0">
                <a:latin typeface="Calibri" pitchFamily="34" charset="0"/>
                <a:ea typeface="ＭＳ Ｐゴシック" charset="0"/>
                <a:cs typeface="Arial" pitchFamily="34" charset="0"/>
              </a:rPr>
              <a:t>, the business </a:t>
            </a:r>
            <a:r>
              <a:rPr lang="en-US" sz="1100" dirty="0" smtClean="0">
                <a:latin typeface="Calibri" pitchFamily="34" charset="0"/>
                <a:ea typeface="ＭＳ Ｐゴシック" charset="0"/>
                <a:cs typeface="Arial" pitchFamily="34" charset="0"/>
              </a:rPr>
              <a:t>objective - ability </a:t>
            </a:r>
            <a:r>
              <a:rPr lang="en-US" sz="1100" dirty="0">
                <a:latin typeface="Calibri" pitchFamily="34" charset="0"/>
                <a:ea typeface="ＭＳ Ｐゴシック" charset="0"/>
                <a:cs typeface="Arial" pitchFamily="34" charset="0"/>
              </a:rPr>
              <a:t>to </a:t>
            </a:r>
            <a:r>
              <a:rPr lang="en-US" sz="1100" dirty="0" smtClean="0">
                <a:latin typeface="Calibri" pitchFamily="34" charset="0"/>
                <a:ea typeface="ＭＳ Ｐゴシック" charset="0"/>
                <a:cs typeface="Arial" pitchFamily="34" charset="0"/>
              </a:rPr>
              <a:t>‘enhance decision </a:t>
            </a:r>
            <a:r>
              <a:rPr lang="en-US" sz="1100" dirty="0">
                <a:latin typeface="Calibri" pitchFamily="34" charset="0"/>
                <a:ea typeface="ＭＳ Ｐゴシック" charset="0"/>
                <a:cs typeface="Arial" pitchFamily="34" charset="0"/>
              </a:rPr>
              <a:t>making </a:t>
            </a:r>
            <a:r>
              <a:rPr lang="en-US" sz="1100" dirty="0" smtClean="0">
                <a:latin typeface="Calibri" pitchFamily="34" charset="0"/>
                <a:ea typeface="ＭＳ Ｐゴシック" charset="0"/>
                <a:cs typeface="Arial" pitchFamily="34" charset="0"/>
              </a:rPr>
              <a:t>capabilities</a:t>
            </a:r>
            <a:r>
              <a:rPr lang="en-US" sz="1100" dirty="0">
                <a:latin typeface="Calibri" pitchFamily="34" charset="0"/>
                <a:ea typeface="ＭＳ Ｐゴシック" charset="0"/>
                <a:cs typeface="Arial" pitchFamily="34" charset="0"/>
              </a:rPr>
              <a:t>’ and </a:t>
            </a:r>
            <a:r>
              <a:rPr lang="en-US" sz="1100" dirty="0" smtClean="0">
                <a:latin typeface="Calibri" pitchFamily="34" charset="0"/>
                <a:ea typeface="ＭＳ Ｐゴシック" charset="0"/>
                <a:cs typeface="Arial" pitchFamily="34" charset="0"/>
              </a:rPr>
              <a:t>helping ‘improve </a:t>
            </a:r>
            <a:r>
              <a:rPr lang="en-US" sz="1100" dirty="0">
                <a:latin typeface="Calibri" pitchFamily="34" charset="0"/>
                <a:ea typeface="ＭＳ Ｐゴシック" charset="0"/>
                <a:cs typeface="Arial" pitchFamily="34" charset="0"/>
              </a:rPr>
              <a:t>supplier </a:t>
            </a:r>
            <a:r>
              <a:rPr lang="en-US" sz="1100" dirty="0" smtClean="0">
                <a:latin typeface="Calibri" pitchFamily="34" charset="0"/>
                <a:ea typeface="ＭＳ Ｐゴシック" charset="0"/>
                <a:cs typeface="Arial" pitchFamily="34" charset="0"/>
              </a:rPr>
              <a:t>relationships’ received an average rating </a:t>
            </a:r>
            <a:r>
              <a:rPr lang="en-US" sz="1100" dirty="0">
                <a:latin typeface="Calibri" pitchFamily="34" charset="0"/>
                <a:ea typeface="ＭＳ Ｐゴシック" charset="0"/>
                <a:cs typeface="Arial" pitchFamily="34" charset="0"/>
              </a:rPr>
              <a:t>of </a:t>
            </a:r>
            <a:r>
              <a:rPr lang="en-US" sz="1100" dirty="0" smtClean="0">
                <a:latin typeface="Calibri" pitchFamily="34" charset="0"/>
                <a:ea typeface="ＭＳ Ｐゴシック" charset="0"/>
                <a:cs typeface="Arial" pitchFamily="34" charset="0"/>
              </a:rPr>
              <a:t>2.7 each. </a:t>
            </a:r>
            <a:endParaRPr lang="en-US" sz="1100" dirty="0">
              <a:latin typeface="Calibri" pitchFamily="34" charset="0"/>
              <a:ea typeface="ＭＳ Ｐゴシック" charset="0"/>
              <a:cs typeface="Arial" pitchFamily="34" charset="0"/>
            </a:endParaRPr>
          </a:p>
        </p:txBody>
      </p:sp>
      <p:sp>
        <p:nvSpPr>
          <p:cNvPr id="6" name="Title 1"/>
          <p:cNvSpPr txBox="1">
            <a:spLocks/>
          </p:cNvSpPr>
          <p:nvPr/>
        </p:nvSpPr>
        <p:spPr>
          <a:xfrm>
            <a:off x="0" y="13389"/>
            <a:ext cx="9352644" cy="752156"/>
          </a:xfrm>
          <a:prstGeom prst="rect">
            <a:avLst/>
          </a:prstGeom>
        </p:spPr>
        <p:txBody>
          <a:bodyPr vert="horz" lIns="91440" tIns="45720" rIns="91440" bIns="45720" rtlCol="0" anchor="ctr">
            <a:normAutofit/>
          </a:bodyPr>
          <a:lstStyle/>
          <a:p>
            <a:pPr>
              <a:spcBef>
                <a:spcPct val="0"/>
              </a:spcBef>
              <a:defRPr/>
            </a:pPr>
            <a:r>
              <a:rPr lang="en-US" b="1" dirty="0">
                <a:solidFill>
                  <a:schemeClr val="bg1"/>
                </a:solidFill>
                <a:latin typeface="Calibri" panose="020F0502020204030204" pitchFamily="34" charset="0"/>
              </a:rPr>
              <a:t>Key business objectives influencing enterprise ICT investments</a:t>
            </a:r>
            <a:endParaRPr lang="en-IN" b="1" dirty="0">
              <a:solidFill>
                <a:schemeClr val="bg1"/>
              </a:solidFill>
              <a:latin typeface="Calibri" pitchFamily="34" charset="0"/>
              <a:cs typeface="Arial" pitchFamily="34" charset="0"/>
            </a:endParaRPr>
          </a:p>
        </p:txBody>
      </p:sp>
      <p:sp>
        <p:nvSpPr>
          <p:cNvPr id="10" name="Title 1"/>
          <p:cNvSpPr txBox="1">
            <a:spLocks/>
          </p:cNvSpPr>
          <p:nvPr/>
        </p:nvSpPr>
        <p:spPr>
          <a:xfrm>
            <a:off x="91440" y="788356"/>
            <a:ext cx="9264896" cy="735642"/>
          </a:xfrm>
          <a:prstGeom prst="rect">
            <a:avLst/>
          </a:prstGeom>
        </p:spPr>
        <p:txBody>
          <a:bodyPr vert="horz" lIns="91440" tIns="45720" rIns="91440" bIns="45720" rtlCol="0" anchor="ctr">
            <a:normAutofit/>
          </a:bodyPr>
          <a:lstStyle/>
          <a:p>
            <a:pPr>
              <a:spcBef>
                <a:spcPct val="0"/>
              </a:spcBef>
              <a:defRPr/>
            </a:pPr>
            <a:r>
              <a:rPr lang="en-US" sz="1600" b="1" dirty="0" smtClean="0">
                <a:solidFill>
                  <a:schemeClr val="accent5"/>
                </a:solidFill>
                <a:latin typeface="Calibri" pitchFamily="34" charset="0"/>
                <a:cs typeface="Arial" pitchFamily="34" charset="0"/>
              </a:rPr>
              <a:t>Most enterprises give highest average rating to ‘improving operational efficiency’ as a business objective influencing their IT investment strategy</a:t>
            </a:r>
            <a:endParaRPr lang="en-US" sz="1600" b="1" dirty="0">
              <a:solidFill>
                <a:schemeClr val="accent5"/>
              </a:solidFill>
              <a:latin typeface="Calibri" pitchFamily="34" charset="0"/>
              <a:cs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887" y="1648002"/>
            <a:ext cx="4572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3868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01618" y="0"/>
            <a:ext cx="8915400" cy="912889"/>
          </a:xfrm>
          <a:prstGeom prst="rect">
            <a:avLst/>
          </a:prstGeom>
        </p:spPr>
        <p:txBody>
          <a:bodyPr vert="horz" lIns="91440" tIns="45720" rIns="91440" bIns="45720" rtlCol="0" anchor="ctr">
            <a:normAutofit/>
          </a:bodyPr>
          <a:lstStyle/>
          <a:p>
            <a:pPr>
              <a:spcBef>
                <a:spcPct val="0"/>
              </a:spcBef>
              <a:defRPr/>
            </a:pPr>
            <a:endParaRPr lang="en-US" b="1" dirty="0">
              <a:solidFill>
                <a:srgbClr val="00646C"/>
              </a:solidFill>
              <a:latin typeface="Calibri" pitchFamily="34" charset="0"/>
              <a:ea typeface="+mj-ea"/>
              <a:cs typeface="Arial" pitchFamily="34" charset="0"/>
            </a:endParaRPr>
          </a:p>
        </p:txBody>
      </p:sp>
      <p:sp>
        <p:nvSpPr>
          <p:cNvPr id="11" name="Rectangle 10"/>
          <p:cNvSpPr/>
          <p:nvPr/>
        </p:nvSpPr>
        <p:spPr>
          <a:xfrm>
            <a:off x="5237018" y="1560561"/>
            <a:ext cx="4345132" cy="2708434"/>
          </a:xfrm>
          <a:prstGeom prst="rect">
            <a:avLst/>
          </a:prstGeom>
        </p:spPr>
        <p:txBody>
          <a:bodyPr wrap="square">
            <a:spAutoFit/>
          </a:bodyPr>
          <a:lstStyle/>
          <a:p>
            <a:pPr marL="231775" indent="-228600">
              <a:lnSpc>
                <a:spcPts val="1150"/>
              </a:lnSpc>
              <a:spcBef>
                <a:spcPts val="500"/>
              </a:spcBef>
              <a:spcAft>
                <a:spcPts val="300"/>
              </a:spcAft>
              <a:buFont typeface="Wingdings" pitchFamily="2" charset="2"/>
              <a:buChar char="§"/>
              <a:tabLst>
                <a:tab pos="360000" algn="l"/>
              </a:tabLst>
            </a:pPr>
            <a:r>
              <a:rPr lang="en-IN" sz="1100" dirty="0">
                <a:latin typeface="Calibri" pitchFamily="34" charset="0"/>
                <a:ea typeface="ＭＳ Ｐゴシック" charset="0"/>
                <a:cs typeface="Arial" pitchFamily="34" charset="0"/>
              </a:rPr>
              <a:t>According to </a:t>
            </a:r>
            <a:r>
              <a:rPr lang="en-IN" sz="1100" dirty="0" err="1">
                <a:latin typeface="Calibri" pitchFamily="34" charset="0"/>
                <a:ea typeface="ＭＳ Ｐゴシック" charset="0"/>
                <a:cs typeface="Arial" pitchFamily="34" charset="0"/>
              </a:rPr>
              <a:t>GlobalData’s</a:t>
            </a:r>
            <a:r>
              <a:rPr lang="en-IN" sz="1100" dirty="0">
                <a:latin typeface="Calibri" pitchFamily="34" charset="0"/>
                <a:ea typeface="ＭＳ Ｐゴシック" charset="0"/>
                <a:cs typeface="Arial" pitchFamily="34" charset="0"/>
              </a:rPr>
              <a:t> survey,’ in </a:t>
            </a:r>
            <a:r>
              <a:rPr lang="en-IN" sz="1100" dirty="0" smtClean="0">
                <a:latin typeface="Calibri" pitchFamily="34" charset="0"/>
                <a:ea typeface="ＭＳ Ｐゴシック" charset="0"/>
                <a:cs typeface="Arial" pitchFamily="34" charset="0"/>
              </a:rPr>
              <a:t>Hong Kong </a:t>
            </a:r>
            <a:r>
              <a:rPr lang="en-IN" sz="1100" dirty="0">
                <a:latin typeface="Calibri" pitchFamily="34" charset="0"/>
                <a:ea typeface="ＭＳ Ｐゴシック" charset="0"/>
                <a:cs typeface="Arial" pitchFamily="34" charset="0"/>
              </a:rPr>
              <a:t>‘</a:t>
            </a:r>
            <a:r>
              <a:rPr lang="en-US" sz="1100" dirty="0">
                <a:latin typeface="Calibri" pitchFamily="34" charset="0"/>
                <a:ea typeface="ＭＳ Ｐゴシック" charset="0"/>
                <a:cs typeface="Arial" pitchFamily="34" charset="0"/>
              </a:rPr>
              <a:t>production, </a:t>
            </a:r>
            <a:r>
              <a:rPr lang="en-US" sz="1100" dirty="0" smtClean="0">
                <a:latin typeface="Calibri" pitchFamily="34" charset="0"/>
                <a:ea typeface="ＭＳ Ｐゴシック" charset="0"/>
                <a:cs typeface="Arial" pitchFamily="34" charset="0"/>
              </a:rPr>
              <a:t>procurement, and operations’ </a:t>
            </a:r>
            <a:r>
              <a:rPr lang="en-US" sz="1100" dirty="0">
                <a:latin typeface="Calibri" pitchFamily="34" charset="0"/>
                <a:ea typeface="ＭＳ Ｐゴシック" charset="0"/>
                <a:cs typeface="Arial" pitchFamily="34" charset="0"/>
              </a:rPr>
              <a:t>business function</a:t>
            </a:r>
            <a:r>
              <a:rPr lang="en-IN" sz="1100" dirty="0">
                <a:latin typeface="Calibri" pitchFamily="34" charset="0"/>
                <a:ea typeface="ＭＳ Ｐゴシック" charset="0"/>
                <a:cs typeface="Arial" pitchFamily="34" charset="0"/>
              </a:rPr>
              <a:t> accounted </a:t>
            </a:r>
            <a:r>
              <a:rPr lang="en-IN" sz="1100" dirty="0" smtClean="0">
                <a:latin typeface="Calibri" pitchFamily="34" charset="0"/>
                <a:ea typeface="ＭＳ Ｐゴシック" charset="0"/>
                <a:cs typeface="Arial" pitchFamily="34" charset="0"/>
              </a:rPr>
              <a:t>for the largest share 26% </a:t>
            </a:r>
            <a:r>
              <a:rPr lang="en-IN" sz="1100" dirty="0">
                <a:latin typeface="Calibri" pitchFamily="34" charset="0"/>
                <a:ea typeface="ＭＳ Ｐゴシック" charset="0"/>
                <a:cs typeface="Arial" pitchFamily="34" charset="0"/>
              </a:rPr>
              <a:t>of total enterprise ICT spending in 2017.</a:t>
            </a:r>
          </a:p>
          <a:p>
            <a:pPr marL="231775" indent="-228600">
              <a:lnSpc>
                <a:spcPts val="1150"/>
              </a:lnSpc>
              <a:spcBef>
                <a:spcPts val="500"/>
              </a:spcBef>
              <a:spcAft>
                <a:spcPts val="300"/>
              </a:spcAft>
              <a:buFont typeface="Wingdings" pitchFamily="2" charset="2"/>
              <a:buChar char="§"/>
              <a:tabLst>
                <a:tab pos="360000" algn="l"/>
              </a:tabLst>
            </a:pPr>
            <a:endParaRPr lang="en-IN" sz="1100" dirty="0">
              <a:latin typeface="Calibri" pitchFamily="34" charset="0"/>
              <a:ea typeface="ＭＳ Ｐゴシック" charset="0"/>
              <a:cs typeface="Arial" pitchFamily="34" charset="0"/>
            </a:endParaRPr>
          </a:p>
          <a:p>
            <a:pPr marL="231775" indent="-228600">
              <a:lnSpc>
                <a:spcPts val="1150"/>
              </a:lnSpc>
              <a:spcBef>
                <a:spcPts val="500"/>
              </a:spcBef>
              <a:buFont typeface="Wingdings" pitchFamily="2" charset="2"/>
              <a:buChar char="§"/>
              <a:tabLst>
                <a:tab pos="360000" algn="l"/>
              </a:tabLst>
            </a:pPr>
            <a:r>
              <a:rPr lang="en-US" sz="1100" dirty="0" smtClean="0">
                <a:latin typeface="Calibri" pitchFamily="34" charset="0"/>
                <a:ea typeface="ＭＳ Ｐゴシック" charset="0"/>
                <a:cs typeface="Arial" pitchFamily="34" charset="0"/>
              </a:rPr>
              <a:t>‘sales, marketing, and customer relations</a:t>
            </a:r>
            <a:r>
              <a:rPr lang="en-US" sz="1100" dirty="0">
                <a:latin typeface="Calibri" pitchFamily="34" charset="0"/>
                <a:ea typeface="ＭＳ Ｐゴシック" charset="0"/>
                <a:cs typeface="Arial" pitchFamily="34" charset="0"/>
              </a:rPr>
              <a:t>’ business function accounted for the second largest share </a:t>
            </a:r>
            <a:r>
              <a:rPr lang="en-US" sz="1100" dirty="0" smtClean="0">
                <a:latin typeface="Calibri" pitchFamily="34" charset="0"/>
                <a:ea typeface="ＭＳ Ｐゴシック" charset="0"/>
                <a:cs typeface="Arial" pitchFamily="34" charset="0"/>
              </a:rPr>
              <a:t>(20%) </a:t>
            </a:r>
            <a:r>
              <a:rPr lang="en-US" sz="1100" dirty="0">
                <a:latin typeface="Calibri" pitchFamily="34" charset="0"/>
                <a:ea typeface="ＭＳ Ｐゴシック" charset="0"/>
                <a:cs typeface="Arial" pitchFamily="34" charset="0"/>
              </a:rPr>
              <a:t>of their total enterprise ICT spending in 2017. </a:t>
            </a:r>
          </a:p>
          <a:p>
            <a:pPr marL="231775" indent="-228600">
              <a:lnSpc>
                <a:spcPts val="1150"/>
              </a:lnSpc>
              <a:spcBef>
                <a:spcPts val="500"/>
              </a:spcBef>
              <a:buFont typeface="Wingdings" pitchFamily="2" charset="2"/>
              <a:buChar char="§"/>
              <a:tabLst>
                <a:tab pos="360000" algn="l"/>
              </a:tabLst>
            </a:pPr>
            <a:endParaRPr lang="en-US" sz="1100" dirty="0">
              <a:latin typeface="Calibri" pitchFamily="34" charset="0"/>
              <a:ea typeface="ＭＳ Ｐゴシック" charset="0"/>
              <a:cs typeface="Arial" pitchFamily="34" charset="0"/>
            </a:endParaRPr>
          </a:p>
          <a:p>
            <a:pPr marL="231775" indent="-228600">
              <a:lnSpc>
                <a:spcPts val="1150"/>
              </a:lnSpc>
              <a:spcBef>
                <a:spcPts val="500"/>
              </a:spcBef>
              <a:buFont typeface="Wingdings" pitchFamily="2" charset="2"/>
              <a:buChar char="§"/>
              <a:tabLst>
                <a:tab pos="360000" algn="l"/>
              </a:tabLst>
            </a:pPr>
            <a:r>
              <a:rPr lang="en-US" sz="1100" dirty="0" smtClean="0">
                <a:latin typeface="Calibri" pitchFamily="34" charset="0"/>
                <a:ea typeface="ＭＳ Ｐゴシック" charset="0"/>
                <a:cs typeface="Arial" pitchFamily="34" charset="0"/>
              </a:rPr>
              <a:t>‘Human resources and legal’ and ‘finance </a:t>
            </a:r>
            <a:r>
              <a:rPr lang="en-US" sz="1100" dirty="0">
                <a:latin typeface="Calibri" pitchFamily="34" charset="0"/>
                <a:ea typeface="ＭＳ Ｐゴシック" charset="0"/>
                <a:cs typeface="Arial" pitchFamily="34" charset="0"/>
              </a:rPr>
              <a:t>and accounting’ </a:t>
            </a:r>
            <a:r>
              <a:rPr lang="en-US" sz="1100" dirty="0" smtClean="0">
                <a:latin typeface="Calibri" pitchFamily="34" charset="0"/>
                <a:ea typeface="ＭＳ Ｐゴシック" charset="0"/>
                <a:cs typeface="Arial" pitchFamily="34" charset="0"/>
              </a:rPr>
              <a:t>business functions </a:t>
            </a:r>
            <a:r>
              <a:rPr lang="en-US" sz="1100" dirty="0">
                <a:latin typeface="Calibri" pitchFamily="34" charset="0"/>
                <a:ea typeface="ＭＳ Ｐゴシック" charset="0"/>
                <a:cs typeface="Arial" pitchFamily="34" charset="0"/>
              </a:rPr>
              <a:t>accounted for the third largest </a:t>
            </a:r>
            <a:r>
              <a:rPr lang="en-US" sz="1100" dirty="0" smtClean="0">
                <a:latin typeface="Calibri" pitchFamily="34" charset="0"/>
                <a:ea typeface="ＭＳ Ｐゴシック" charset="0"/>
                <a:cs typeface="Arial" pitchFamily="34" charset="0"/>
              </a:rPr>
              <a:t>share (19%) each of </a:t>
            </a:r>
            <a:r>
              <a:rPr lang="en-IN" sz="1100" dirty="0">
                <a:latin typeface="Calibri" pitchFamily="34" charset="0"/>
                <a:ea typeface="ＭＳ Ｐゴシック" charset="0"/>
                <a:cs typeface="Arial" pitchFamily="34" charset="0"/>
              </a:rPr>
              <a:t>total enterprise ICT spending</a:t>
            </a:r>
            <a:r>
              <a:rPr lang="en-US" sz="1100" dirty="0">
                <a:latin typeface="Calibri" pitchFamily="34" charset="0"/>
                <a:ea typeface="ＭＳ Ｐゴシック" charset="0"/>
                <a:cs typeface="Arial" pitchFamily="34" charset="0"/>
              </a:rPr>
              <a:t> in 2017.</a:t>
            </a:r>
          </a:p>
          <a:p>
            <a:pPr marL="231775" indent="-228600">
              <a:lnSpc>
                <a:spcPts val="1150"/>
              </a:lnSpc>
              <a:spcBef>
                <a:spcPts val="500"/>
              </a:spcBef>
              <a:buFont typeface="Wingdings" pitchFamily="2" charset="2"/>
              <a:buChar char="§"/>
              <a:tabLst>
                <a:tab pos="360000" algn="l"/>
              </a:tabLst>
            </a:pPr>
            <a:endParaRPr lang="en-US" sz="1100" dirty="0" smtClean="0">
              <a:latin typeface="Calibri" pitchFamily="34" charset="0"/>
              <a:ea typeface="ＭＳ Ｐゴシック" charset="0"/>
              <a:cs typeface="Arial" pitchFamily="34" charset="0"/>
            </a:endParaRPr>
          </a:p>
          <a:p>
            <a:pPr marL="231775" indent="-228600">
              <a:lnSpc>
                <a:spcPts val="1150"/>
              </a:lnSpc>
              <a:spcBef>
                <a:spcPts val="500"/>
              </a:spcBef>
              <a:spcAft>
                <a:spcPts val="200"/>
              </a:spcAft>
              <a:buFont typeface="Wingdings" pitchFamily="2" charset="2"/>
              <a:buChar char="§"/>
              <a:tabLst>
                <a:tab pos="360000" algn="l"/>
              </a:tabLst>
            </a:pPr>
            <a:r>
              <a:rPr lang="en-US" sz="1100" dirty="0" smtClean="0">
                <a:latin typeface="Calibri" pitchFamily="34" charset="0"/>
                <a:ea typeface="ＭＳ Ｐゴシック" charset="0"/>
                <a:cs typeface="Arial" pitchFamily="34" charset="0"/>
              </a:rPr>
              <a:t>‘Research </a:t>
            </a:r>
            <a:r>
              <a:rPr lang="en-US" sz="1100" dirty="0">
                <a:latin typeface="Calibri" pitchFamily="34" charset="0"/>
                <a:ea typeface="ＭＳ Ｐゴシック" charset="0"/>
                <a:cs typeface="Arial" pitchFamily="34" charset="0"/>
              </a:rPr>
              <a:t>and development’ </a:t>
            </a:r>
            <a:r>
              <a:rPr lang="en-US" sz="1100" dirty="0" smtClean="0">
                <a:latin typeface="Calibri" pitchFamily="34" charset="0"/>
                <a:ea typeface="ＭＳ Ｐゴシック" charset="0"/>
                <a:cs typeface="Arial" pitchFamily="34" charset="0"/>
              </a:rPr>
              <a:t>business </a:t>
            </a:r>
            <a:r>
              <a:rPr lang="en-US" sz="1100" dirty="0">
                <a:latin typeface="Calibri" pitchFamily="34" charset="0"/>
                <a:ea typeface="ＭＳ Ｐゴシック" charset="0"/>
                <a:cs typeface="Arial" pitchFamily="34" charset="0"/>
              </a:rPr>
              <a:t>function accounted for the </a:t>
            </a:r>
            <a:r>
              <a:rPr lang="en-US" sz="1100" dirty="0" smtClean="0">
                <a:latin typeface="Calibri" pitchFamily="34" charset="0"/>
                <a:ea typeface="ＭＳ Ｐゴシック" charset="0"/>
                <a:cs typeface="Arial" pitchFamily="34" charset="0"/>
              </a:rPr>
              <a:t>fourth largest </a:t>
            </a:r>
            <a:r>
              <a:rPr lang="en-US" sz="1100" dirty="0">
                <a:latin typeface="Calibri" pitchFamily="34" charset="0"/>
                <a:ea typeface="ＭＳ Ｐゴシック" charset="0"/>
                <a:cs typeface="Arial" pitchFamily="34" charset="0"/>
              </a:rPr>
              <a:t>share </a:t>
            </a:r>
            <a:r>
              <a:rPr lang="en-US" sz="1100" dirty="0" smtClean="0">
                <a:latin typeface="Calibri" pitchFamily="34" charset="0"/>
                <a:ea typeface="ＭＳ Ｐゴシック" charset="0"/>
                <a:cs typeface="Arial" pitchFamily="34" charset="0"/>
              </a:rPr>
              <a:t>(16%) of </a:t>
            </a:r>
            <a:r>
              <a:rPr lang="en-IN" sz="1100" dirty="0">
                <a:latin typeface="Calibri" pitchFamily="34" charset="0"/>
                <a:ea typeface="ＭＳ Ｐゴシック" charset="0"/>
                <a:cs typeface="Arial" pitchFamily="34" charset="0"/>
              </a:rPr>
              <a:t>total enterprise ICT spending</a:t>
            </a:r>
            <a:r>
              <a:rPr lang="en-US" sz="1100" dirty="0">
                <a:latin typeface="Calibri" pitchFamily="34" charset="0"/>
                <a:ea typeface="ＭＳ Ｐゴシック" charset="0"/>
                <a:cs typeface="Arial" pitchFamily="34" charset="0"/>
              </a:rPr>
              <a:t> in 2017.</a:t>
            </a:r>
          </a:p>
        </p:txBody>
      </p:sp>
      <p:sp>
        <p:nvSpPr>
          <p:cNvPr id="12" name="Rectangle 11"/>
          <p:cNvSpPr/>
          <p:nvPr/>
        </p:nvSpPr>
        <p:spPr>
          <a:xfrm>
            <a:off x="173737" y="1555704"/>
            <a:ext cx="4916384" cy="46549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7" name="Rectangle 6"/>
          <p:cNvSpPr/>
          <p:nvPr/>
        </p:nvSpPr>
        <p:spPr>
          <a:xfrm>
            <a:off x="0" y="192787"/>
            <a:ext cx="9906000" cy="369332"/>
          </a:xfrm>
          <a:prstGeom prst="rect">
            <a:avLst/>
          </a:prstGeom>
        </p:spPr>
        <p:txBody>
          <a:bodyPr wrap="square">
            <a:spAutoFit/>
          </a:bodyPr>
          <a:lstStyle/>
          <a:p>
            <a:r>
              <a:rPr lang="en-US" b="1" dirty="0">
                <a:solidFill>
                  <a:schemeClr val="bg1"/>
                </a:solidFill>
                <a:latin typeface="Calibri" pitchFamily="34" charset="0"/>
                <a:cs typeface="Arial" pitchFamily="34" charset="0"/>
              </a:rPr>
              <a:t>Breakdown of enterprise ICT spend by business function</a:t>
            </a:r>
          </a:p>
        </p:txBody>
      </p:sp>
      <p:sp>
        <p:nvSpPr>
          <p:cNvPr id="14" name="Title 1"/>
          <p:cNvSpPr txBox="1">
            <a:spLocks/>
          </p:cNvSpPr>
          <p:nvPr/>
        </p:nvSpPr>
        <p:spPr>
          <a:xfrm>
            <a:off x="91440" y="778965"/>
            <a:ext cx="8915400" cy="677700"/>
          </a:xfrm>
          <a:prstGeom prst="rect">
            <a:avLst/>
          </a:prstGeom>
        </p:spPr>
        <p:txBody>
          <a:bodyPr vert="horz" lIns="91440" tIns="45720" rIns="91440" bIns="45720" rtlCol="0" anchor="ctr">
            <a:normAutofit/>
          </a:bodyPr>
          <a:lstStyle/>
          <a:p>
            <a:pPr>
              <a:spcBef>
                <a:spcPct val="0"/>
              </a:spcBef>
              <a:defRPr/>
            </a:pPr>
            <a:r>
              <a:rPr lang="en-US" sz="1600" b="1" dirty="0" smtClean="0">
                <a:solidFill>
                  <a:schemeClr val="accent5"/>
                </a:solidFill>
                <a:latin typeface="Calibri" pitchFamily="34" charset="0"/>
                <a:cs typeface="Arial" pitchFamily="34" charset="0"/>
              </a:rPr>
              <a:t>The largest share of enterprise ICT spending in Hong Kong is allocated to ‘production, procurement, and operations’ business function followed by ‘sales, marketing, and customer relations’ business function</a:t>
            </a:r>
            <a:endParaRPr lang="en-US" sz="1600" b="1" dirty="0">
              <a:solidFill>
                <a:schemeClr val="accent5"/>
              </a:solidFill>
              <a:latin typeface="Calibri (Headings)"/>
              <a:ea typeface="Rubik Light" charset="0"/>
              <a:cs typeface="Rubik Light"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17" y="1585504"/>
            <a:ext cx="4572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4801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3736" y="1456660"/>
            <a:ext cx="4963885" cy="47924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13" name="Rectangle 12"/>
          <p:cNvSpPr/>
          <p:nvPr/>
        </p:nvSpPr>
        <p:spPr>
          <a:xfrm>
            <a:off x="5301235" y="1461988"/>
            <a:ext cx="4414266" cy="4308872"/>
          </a:xfrm>
          <a:prstGeom prst="rect">
            <a:avLst/>
          </a:prstGeom>
        </p:spPr>
        <p:txBody>
          <a:bodyPr wrap="square">
            <a:spAutoFit/>
          </a:bodyPr>
          <a:lstStyle/>
          <a:p>
            <a:pPr marL="231775" indent="-231775" algn="just">
              <a:lnSpc>
                <a:spcPct val="150000"/>
              </a:lnSpc>
              <a:spcBef>
                <a:spcPts val="200"/>
              </a:spcBef>
              <a:spcAft>
                <a:spcPts val="200"/>
              </a:spcAft>
              <a:buFont typeface="Wingdings" pitchFamily="2" charset="2"/>
              <a:buChar char="§"/>
              <a:tabLst>
                <a:tab pos="360000" algn="l"/>
              </a:tabLst>
            </a:pPr>
            <a:r>
              <a:rPr lang="en-US" sz="1100" dirty="0">
                <a:latin typeface="Calibri" pitchFamily="34" charset="0"/>
                <a:ea typeface="ＭＳ Ｐゴシック" charset="0"/>
                <a:cs typeface="Arial" pitchFamily="34" charset="0"/>
              </a:rPr>
              <a:t>GlobalData’s survey indicates that the technology purchase decisions in enterprises in </a:t>
            </a:r>
            <a:r>
              <a:rPr lang="en-US" sz="1100" dirty="0" smtClean="0">
                <a:latin typeface="Calibri" pitchFamily="34" charset="0"/>
                <a:ea typeface="ＭＳ Ｐゴシック" charset="0"/>
                <a:cs typeface="Arial" pitchFamily="34" charset="0"/>
              </a:rPr>
              <a:t>Hong Kong </a:t>
            </a:r>
            <a:r>
              <a:rPr lang="en-US" sz="1100" dirty="0">
                <a:latin typeface="Calibri" pitchFamily="34" charset="0"/>
                <a:ea typeface="ＭＳ Ｐゴシック" charset="0"/>
                <a:cs typeface="Arial" pitchFamily="34" charset="0"/>
              </a:rPr>
              <a:t>are mostly taken jointly by all </a:t>
            </a:r>
            <a:r>
              <a:rPr lang="en-US" sz="1100" dirty="0" smtClean="0">
                <a:latin typeface="Calibri" pitchFamily="34" charset="0"/>
                <a:ea typeface="ＭＳ Ｐゴシック" charset="0"/>
                <a:cs typeface="Arial" pitchFamily="34" charset="0"/>
              </a:rPr>
              <a:t>parties involved.</a:t>
            </a:r>
          </a:p>
          <a:p>
            <a:pPr marL="231775" indent="-231775" algn="just">
              <a:lnSpc>
                <a:spcPct val="150000"/>
              </a:lnSpc>
              <a:spcBef>
                <a:spcPts val="200"/>
              </a:spcBef>
              <a:spcAft>
                <a:spcPts val="200"/>
              </a:spcAft>
              <a:buFont typeface="Wingdings" pitchFamily="2" charset="2"/>
              <a:buChar char="§"/>
              <a:tabLst>
                <a:tab pos="360000" algn="l"/>
              </a:tabLst>
            </a:pPr>
            <a:r>
              <a:rPr lang="en-IN" sz="1100" dirty="0" smtClean="0">
                <a:latin typeface="Calibri" pitchFamily="34" charset="0"/>
                <a:ea typeface="ＭＳ Ｐゴシック" charset="0"/>
                <a:cs typeface="Arial" pitchFamily="34" charset="0"/>
              </a:rPr>
              <a:t>About 56% </a:t>
            </a:r>
            <a:r>
              <a:rPr lang="en-IN" sz="1100" dirty="0">
                <a:latin typeface="Calibri" pitchFamily="34" charset="0"/>
                <a:ea typeface="ＭＳ Ｐゴシック" charset="0"/>
                <a:cs typeface="Arial" pitchFamily="34" charset="0"/>
              </a:rPr>
              <a:t>of respondents claim that their technology purchase decision for </a:t>
            </a:r>
            <a:r>
              <a:rPr lang="en-IN" sz="1100" dirty="0" smtClean="0">
                <a:latin typeface="Calibri" pitchFamily="34" charset="0"/>
                <a:ea typeface="ＭＳ Ｐゴシック" charset="0"/>
                <a:cs typeface="Arial" pitchFamily="34" charset="0"/>
              </a:rPr>
              <a:t>‘communications &amp; collaboration’ </a:t>
            </a:r>
            <a:r>
              <a:rPr lang="en-IN" sz="1100" dirty="0">
                <a:latin typeface="Calibri" pitchFamily="34" charset="0"/>
                <a:ea typeface="ＭＳ Ｐゴシック" charset="0"/>
                <a:cs typeface="Arial" pitchFamily="34" charset="0"/>
              </a:rPr>
              <a:t>is taken </a:t>
            </a:r>
            <a:r>
              <a:rPr lang="en-US" sz="1100" dirty="0">
                <a:latin typeface="Calibri" pitchFamily="34" charset="0"/>
                <a:ea typeface="ＭＳ Ｐゴシック" charset="0"/>
                <a:cs typeface="Arial" pitchFamily="34" charset="0"/>
              </a:rPr>
              <a:t>jointly by all parties involved</a:t>
            </a:r>
            <a:r>
              <a:rPr lang="en-IN" sz="1100" dirty="0">
                <a:latin typeface="Calibri" pitchFamily="34" charset="0"/>
                <a:ea typeface="ＭＳ Ｐゴシック" charset="0"/>
                <a:cs typeface="Arial" pitchFamily="34" charset="0"/>
              </a:rPr>
              <a:t>.</a:t>
            </a:r>
          </a:p>
          <a:p>
            <a:pPr marL="231775" indent="-231775" algn="just">
              <a:lnSpc>
                <a:spcPct val="150000"/>
              </a:lnSpc>
              <a:spcBef>
                <a:spcPts val="200"/>
              </a:spcBef>
              <a:spcAft>
                <a:spcPts val="200"/>
              </a:spcAft>
              <a:buFont typeface="Wingdings" pitchFamily="2" charset="2"/>
              <a:buChar char="§"/>
              <a:tabLst>
                <a:tab pos="360000" algn="l"/>
              </a:tabLst>
            </a:pPr>
            <a:r>
              <a:rPr lang="en-IN" sz="1100" dirty="0">
                <a:latin typeface="Calibri" pitchFamily="34" charset="0"/>
                <a:ea typeface="ＭＳ Ｐゴシック" charset="0"/>
                <a:cs typeface="Arial" pitchFamily="34" charset="0"/>
              </a:rPr>
              <a:t>About </a:t>
            </a:r>
            <a:r>
              <a:rPr lang="en-IN" sz="1100" dirty="0" smtClean="0">
                <a:latin typeface="Calibri" pitchFamily="34" charset="0"/>
                <a:ea typeface="ＭＳ Ｐゴシック" charset="0"/>
                <a:cs typeface="Arial" pitchFamily="34" charset="0"/>
              </a:rPr>
              <a:t>47% claim </a:t>
            </a:r>
            <a:r>
              <a:rPr lang="en-IN" sz="1100" dirty="0">
                <a:latin typeface="Calibri" pitchFamily="34" charset="0"/>
                <a:ea typeface="ＭＳ Ｐゴシック" charset="0"/>
                <a:cs typeface="Arial" pitchFamily="34" charset="0"/>
              </a:rPr>
              <a:t>that their technology purchase decision for </a:t>
            </a:r>
            <a:r>
              <a:rPr lang="en-IN" sz="1100" dirty="0" smtClean="0">
                <a:latin typeface="Calibri" pitchFamily="34" charset="0"/>
                <a:ea typeface="ＭＳ Ｐゴシック" charset="0"/>
                <a:cs typeface="Arial" pitchFamily="34" charset="0"/>
              </a:rPr>
              <a:t>‘</a:t>
            </a:r>
            <a:r>
              <a:rPr lang="en-US" sz="1100" dirty="0" smtClean="0">
                <a:latin typeface="Calibri" pitchFamily="34" charset="0"/>
                <a:ea typeface="ＭＳ Ｐゴシック" charset="0"/>
                <a:cs typeface="Arial" pitchFamily="34" charset="0"/>
              </a:rPr>
              <a:t>data &amp; analytics’</a:t>
            </a:r>
            <a:r>
              <a:rPr lang="en-IN" sz="1100" dirty="0" smtClean="0">
                <a:latin typeface="Calibri" pitchFamily="34" charset="0"/>
                <a:ea typeface="ＭＳ Ｐゴシック" charset="0"/>
                <a:cs typeface="Arial" pitchFamily="34" charset="0"/>
              </a:rPr>
              <a:t> </a:t>
            </a:r>
            <a:r>
              <a:rPr lang="en-IN" sz="1100" dirty="0">
                <a:latin typeface="Calibri" pitchFamily="34" charset="0"/>
                <a:ea typeface="ＭＳ Ｐゴシック" charset="0"/>
                <a:cs typeface="Arial" pitchFamily="34" charset="0"/>
              </a:rPr>
              <a:t>is taken </a:t>
            </a:r>
            <a:r>
              <a:rPr lang="en-US" sz="1100" dirty="0" smtClean="0">
                <a:latin typeface="Calibri" pitchFamily="34" charset="0"/>
                <a:ea typeface="ＭＳ Ｐゴシック" charset="0"/>
                <a:cs typeface="Arial" pitchFamily="34" charset="0"/>
              </a:rPr>
              <a:t>jointly </a:t>
            </a:r>
            <a:r>
              <a:rPr lang="en-US" sz="1100" dirty="0">
                <a:latin typeface="Calibri" pitchFamily="34" charset="0"/>
                <a:ea typeface="ＭＳ Ｐゴシック" charset="0"/>
                <a:cs typeface="Arial" pitchFamily="34" charset="0"/>
              </a:rPr>
              <a:t>by all parties involved and a</a:t>
            </a:r>
            <a:r>
              <a:rPr lang="en-IN" sz="1100" dirty="0">
                <a:latin typeface="Calibri" pitchFamily="34" charset="0"/>
                <a:ea typeface="ＭＳ Ｐゴシック" charset="0"/>
                <a:cs typeface="Arial" pitchFamily="34" charset="0"/>
              </a:rPr>
              <a:t>bout </a:t>
            </a:r>
            <a:r>
              <a:rPr lang="en-IN" sz="1100" dirty="0" smtClean="0">
                <a:latin typeface="Calibri" pitchFamily="34" charset="0"/>
                <a:ea typeface="ＭＳ Ｐゴシック" charset="0"/>
                <a:cs typeface="Arial" pitchFamily="34" charset="0"/>
              </a:rPr>
              <a:t>43% </a:t>
            </a:r>
            <a:r>
              <a:rPr lang="en-IN" sz="1100" dirty="0">
                <a:latin typeface="Calibri" pitchFamily="34" charset="0"/>
                <a:ea typeface="ＭＳ Ｐゴシック" charset="0"/>
                <a:cs typeface="Arial" pitchFamily="34" charset="0"/>
              </a:rPr>
              <a:t>of respondents </a:t>
            </a:r>
            <a:r>
              <a:rPr lang="en-IN" sz="1100" dirty="0" smtClean="0">
                <a:latin typeface="Calibri" pitchFamily="34" charset="0"/>
                <a:ea typeface="ＭＳ Ｐゴシック" charset="0"/>
                <a:cs typeface="Arial" pitchFamily="34" charset="0"/>
              </a:rPr>
              <a:t>each claim </a:t>
            </a:r>
            <a:r>
              <a:rPr lang="en-IN" sz="1100" dirty="0">
                <a:latin typeface="Calibri" pitchFamily="34" charset="0"/>
                <a:ea typeface="ＭＳ Ｐゴシック" charset="0"/>
                <a:cs typeface="Arial" pitchFamily="34" charset="0"/>
              </a:rPr>
              <a:t>that their technology purchase decision for </a:t>
            </a:r>
            <a:r>
              <a:rPr lang="en-IN" sz="1100" dirty="0" smtClean="0">
                <a:latin typeface="Calibri" pitchFamily="34" charset="0"/>
                <a:ea typeface="ＭＳ Ｐゴシック" charset="0"/>
                <a:cs typeface="Arial" pitchFamily="34" charset="0"/>
              </a:rPr>
              <a:t>‘</a:t>
            </a:r>
            <a:r>
              <a:rPr lang="en-US" sz="1100" dirty="0" smtClean="0">
                <a:latin typeface="Calibri" pitchFamily="34" charset="0"/>
                <a:ea typeface="ＭＳ Ｐゴシック" charset="0"/>
                <a:cs typeface="Arial" pitchFamily="34" charset="0"/>
              </a:rPr>
              <a:t>network &amp; security’</a:t>
            </a:r>
            <a:r>
              <a:rPr lang="en-IN" sz="1100" dirty="0" smtClean="0">
                <a:latin typeface="Calibri" pitchFamily="34" charset="0"/>
                <a:ea typeface="ＭＳ Ｐゴシック" charset="0"/>
                <a:cs typeface="Arial" pitchFamily="34" charset="0"/>
              </a:rPr>
              <a:t> and ‘cloud-based products and services’ are </a:t>
            </a:r>
            <a:r>
              <a:rPr lang="en-IN" sz="1100" dirty="0">
                <a:latin typeface="Calibri" pitchFamily="34" charset="0"/>
                <a:ea typeface="ＭＳ Ｐゴシック" charset="0"/>
                <a:cs typeface="Arial" pitchFamily="34" charset="0"/>
              </a:rPr>
              <a:t>taken </a:t>
            </a:r>
            <a:r>
              <a:rPr lang="en-US" sz="1100" dirty="0" smtClean="0">
                <a:latin typeface="Calibri" pitchFamily="34" charset="0"/>
                <a:ea typeface="ＭＳ Ｐゴシック" charset="0"/>
                <a:cs typeface="Arial" pitchFamily="34" charset="0"/>
              </a:rPr>
              <a:t>jointly </a:t>
            </a:r>
            <a:r>
              <a:rPr lang="en-US" sz="1100" dirty="0">
                <a:latin typeface="Calibri" pitchFamily="34" charset="0"/>
                <a:ea typeface="ＭＳ Ｐゴシック" charset="0"/>
                <a:cs typeface="Arial" pitchFamily="34" charset="0"/>
              </a:rPr>
              <a:t>by all parties involved</a:t>
            </a:r>
            <a:r>
              <a:rPr lang="en-IN" sz="1100" dirty="0">
                <a:latin typeface="Calibri" pitchFamily="34" charset="0"/>
                <a:ea typeface="ＭＳ Ｐゴシック" charset="0"/>
                <a:cs typeface="Arial" pitchFamily="34" charset="0"/>
              </a:rPr>
              <a:t>.</a:t>
            </a:r>
          </a:p>
          <a:p>
            <a:pPr marL="231775" indent="-231775" algn="just">
              <a:lnSpc>
                <a:spcPct val="150000"/>
              </a:lnSpc>
              <a:spcBef>
                <a:spcPts val="200"/>
              </a:spcBef>
              <a:spcAft>
                <a:spcPts val="200"/>
              </a:spcAft>
              <a:buFont typeface="Wingdings" pitchFamily="2" charset="2"/>
              <a:buChar char="§"/>
              <a:tabLst>
                <a:tab pos="360000" algn="l"/>
              </a:tabLst>
            </a:pPr>
            <a:r>
              <a:rPr lang="en-IN" sz="1100" dirty="0">
                <a:latin typeface="Calibri" pitchFamily="34" charset="0"/>
                <a:ea typeface="ＭＳ Ｐゴシック" charset="0"/>
                <a:cs typeface="Arial" pitchFamily="34" charset="0"/>
              </a:rPr>
              <a:t>Meanwhile, the second most </a:t>
            </a:r>
            <a:r>
              <a:rPr lang="en-US" sz="1100" dirty="0">
                <a:latin typeface="Calibri" pitchFamily="34" charset="0"/>
                <a:ea typeface="ＭＳ Ｐゴシック" charset="0"/>
                <a:cs typeface="Arial" pitchFamily="34" charset="0"/>
              </a:rPr>
              <a:t>technology purchase decisions in enterprises in </a:t>
            </a:r>
            <a:r>
              <a:rPr lang="en-US" sz="1100" dirty="0" smtClean="0">
                <a:latin typeface="Calibri" pitchFamily="34" charset="0"/>
                <a:ea typeface="ＭＳ Ｐゴシック" charset="0"/>
                <a:cs typeface="Arial" pitchFamily="34" charset="0"/>
              </a:rPr>
              <a:t>Hong Kong </a:t>
            </a:r>
            <a:r>
              <a:rPr lang="en-US" sz="1100" dirty="0">
                <a:latin typeface="Calibri" pitchFamily="34" charset="0"/>
                <a:ea typeface="ＭＳ Ｐゴシック" charset="0"/>
                <a:cs typeface="Arial" pitchFamily="34" charset="0"/>
              </a:rPr>
              <a:t>are mostly taken by </a:t>
            </a:r>
            <a:r>
              <a:rPr lang="en-US" sz="1100" dirty="0" smtClean="0">
                <a:latin typeface="Calibri" pitchFamily="34" charset="0"/>
                <a:ea typeface="ＭＳ Ｐゴシック" charset="0"/>
                <a:cs typeface="Arial" pitchFamily="34" charset="0"/>
              </a:rPr>
              <a:t>individual business units with ICT guidance. </a:t>
            </a:r>
            <a:r>
              <a:rPr lang="en-US" sz="1100" dirty="0">
                <a:latin typeface="Calibri" pitchFamily="34" charset="0"/>
                <a:ea typeface="ＭＳ Ｐゴシック" charset="0"/>
                <a:cs typeface="Arial" pitchFamily="34" charset="0"/>
              </a:rPr>
              <a:t>About </a:t>
            </a:r>
            <a:r>
              <a:rPr lang="en-US" sz="1100" dirty="0" smtClean="0">
                <a:latin typeface="Calibri" pitchFamily="34" charset="0"/>
                <a:ea typeface="ＭＳ Ｐゴシック" charset="0"/>
                <a:cs typeface="Arial" pitchFamily="34" charset="0"/>
              </a:rPr>
              <a:t>49% claim </a:t>
            </a:r>
            <a:r>
              <a:rPr lang="en-US" sz="1100" dirty="0">
                <a:latin typeface="Calibri" pitchFamily="34" charset="0"/>
                <a:ea typeface="ＭＳ Ｐゴシック" charset="0"/>
                <a:cs typeface="Arial" pitchFamily="34" charset="0"/>
              </a:rPr>
              <a:t>that their technology purchase decision for </a:t>
            </a:r>
            <a:r>
              <a:rPr lang="en-US" sz="1100" dirty="0" smtClean="0">
                <a:latin typeface="Calibri" pitchFamily="34" charset="0"/>
                <a:ea typeface="ＭＳ Ｐゴシック" charset="0"/>
                <a:cs typeface="Arial" pitchFamily="34" charset="0"/>
              </a:rPr>
              <a:t>‘application development and management’ is </a:t>
            </a:r>
            <a:r>
              <a:rPr lang="en-US" sz="1100" dirty="0">
                <a:latin typeface="Calibri" pitchFamily="34" charset="0"/>
                <a:ea typeface="ＭＳ Ｐゴシック" charset="0"/>
                <a:cs typeface="Arial" pitchFamily="34" charset="0"/>
              </a:rPr>
              <a:t>taken by individual business units with ICT </a:t>
            </a:r>
            <a:r>
              <a:rPr lang="en-US" sz="1100" dirty="0" smtClean="0">
                <a:latin typeface="Calibri" pitchFamily="34" charset="0"/>
                <a:ea typeface="ＭＳ Ｐゴシック" charset="0"/>
                <a:cs typeface="Arial" pitchFamily="34" charset="0"/>
              </a:rPr>
              <a:t>guidance. </a:t>
            </a:r>
            <a:endParaRPr lang="en-US" sz="1100" dirty="0">
              <a:latin typeface="Calibri" pitchFamily="34" charset="0"/>
              <a:ea typeface="ＭＳ Ｐゴシック" charset="0"/>
              <a:cs typeface="Arial" pitchFamily="34" charset="0"/>
            </a:endParaRPr>
          </a:p>
        </p:txBody>
      </p:sp>
      <p:sp>
        <p:nvSpPr>
          <p:cNvPr id="6" name="Title 1"/>
          <p:cNvSpPr txBox="1">
            <a:spLocks/>
          </p:cNvSpPr>
          <p:nvPr/>
        </p:nvSpPr>
        <p:spPr>
          <a:xfrm>
            <a:off x="0" y="13389"/>
            <a:ext cx="9352644" cy="752156"/>
          </a:xfrm>
          <a:prstGeom prst="rect">
            <a:avLst/>
          </a:prstGeom>
        </p:spPr>
        <p:txBody>
          <a:bodyPr vert="horz" lIns="91440" tIns="45720" rIns="91440" bIns="45720" rtlCol="0" anchor="ctr">
            <a:normAutofit/>
          </a:bodyPr>
          <a:lstStyle/>
          <a:p>
            <a:pPr>
              <a:spcBef>
                <a:spcPct val="0"/>
              </a:spcBef>
              <a:defRPr/>
            </a:pPr>
            <a:r>
              <a:rPr lang="en-US" b="1" dirty="0">
                <a:solidFill>
                  <a:schemeClr val="bg1"/>
                </a:solidFill>
                <a:latin typeface="Calibri" pitchFamily="34" charset="0"/>
                <a:cs typeface="Arial" pitchFamily="34" charset="0"/>
              </a:rPr>
              <a:t>Key decision makers for enterprise technology investments</a:t>
            </a:r>
            <a:endParaRPr lang="en-IN" b="1" dirty="0">
              <a:solidFill>
                <a:schemeClr val="bg1"/>
              </a:solidFill>
              <a:latin typeface="Calibri" pitchFamily="34" charset="0"/>
              <a:cs typeface="Arial" pitchFamily="34" charset="0"/>
            </a:endParaRPr>
          </a:p>
        </p:txBody>
      </p:sp>
      <p:sp>
        <p:nvSpPr>
          <p:cNvPr id="9" name="Title 1"/>
          <p:cNvSpPr txBox="1">
            <a:spLocks/>
          </p:cNvSpPr>
          <p:nvPr/>
        </p:nvSpPr>
        <p:spPr>
          <a:xfrm>
            <a:off x="91440" y="800231"/>
            <a:ext cx="9212594" cy="571372"/>
          </a:xfrm>
          <a:prstGeom prst="rect">
            <a:avLst/>
          </a:prstGeom>
        </p:spPr>
        <p:txBody>
          <a:bodyPr vert="horz" lIns="91440" tIns="45720" rIns="91440" bIns="45720" rtlCol="0" anchor="ctr">
            <a:normAutofit/>
          </a:bodyPr>
          <a:lstStyle/>
          <a:p>
            <a:pPr>
              <a:spcBef>
                <a:spcPct val="0"/>
              </a:spcBef>
              <a:defRPr/>
            </a:pPr>
            <a:r>
              <a:rPr lang="en-US" sz="1600" b="1" dirty="0">
                <a:solidFill>
                  <a:schemeClr val="accent5"/>
                </a:solidFill>
                <a:latin typeface="Calibri" pitchFamily="34" charset="0"/>
                <a:cs typeface="Arial" pitchFamily="34" charset="0"/>
              </a:rPr>
              <a:t>Most technology purchase decisions in enterprises are jointly taken by all </a:t>
            </a:r>
            <a:r>
              <a:rPr lang="en-US" sz="1600" b="1" dirty="0" smtClean="0">
                <a:solidFill>
                  <a:schemeClr val="accent5"/>
                </a:solidFill>
                <a:latin typeface="Calibri" pitchFamily="34" charset="0"/>
                <a:cs typeface="Arial" pitchFamily="34" charset="0"/>
              </a:rPr>
              <a:t>parties involved</a:t>
            </a:r>
            <a:endParaRPr lang="en-US" sz="1600" b="1" dirty="0">
              <a:solidFill>
                <a:schemeClr val="accent5"/>
              </a:solidFill>
              <a:latin typeface="Calibri" pitchFamily="34" charset="0"/>
              <a:cs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915" y="1566875"/>
            <a:ext cx="458152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37222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Title Page">
  <a:themeElements>
    <a:clrScheme name="Custom 8">
      <a:dk1>
        <a:srgbClr val="000000"/>
      </a:dk1>
      <a:lt1>
        <a:srgbClr val="FFFFFF"/>
      </a:lt1>
      <a:dk2>
        <a:srgbClr val="68737B"/>
      </a:dk2>
      <a:lt2>
        <a:srgbClr val="B6BFC5"/>
      </a:lt2>
      <a:accent1>
        <a:srgbClr val="DADFE2"/>
      </a:accent1>
      <a:accent2>
        <a:srgbClr val="2F283C"/>
      </a:accent2>
      <a:accent3>
        <a:srgbClr val="583471"/>
      </a:accent3>
      <a:accent4>
        <a:srgbClr val="00F6F6"/>
      </a:accent4>
      <a:accent5>
        <a:srgbClr val="00DEA5"/>
      </a:accent5>
      <a:accent6>
        <a:srgbClr val="C21383"/>
      </a:accent6>
      <a:hlink>
        <a:srgbClr val="00DEFF"/>
      </a:hlink>
      <a:folHlink>
        <a:srgbClr val="C213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w="9525">
          <a:solidFill>
            <a:schemeClr val="bg1"/>
          </a:solidFill>
        </a:ln>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68408</TotalTime>
  <Words>7769</Words>
  <Application>Microsoft Office PowerPoint</Application>
  <PresentationFormat>A4 Paper (210x297 mm)</PresentationFormat>
  <Paragraphs>292</Paragraphs>
  <Slides>41</Slides>
  <Notes>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3" baseType="lpstr">
      <vt:lpstr>ＭＳ Ｐゴシック</vt:lpstr>
      <vt:lpstr>Arial</vt:lpstr>
      <vt:lpstr>Calibri</vt:lpstr>
      <vt:lpstr>Calibri (Headings)</vt:lpstr>
      <vt:lpstr>PT Sans</vt:lpstr>
      <vt:lpstr>Rubik</vt:lpstr>
      <vt:lpstr>Rubik Light</vt:lpstr>
      <vt:lpstr>Rubik Medium</vt:lpstr>
      <vt:lpstr>Wingdings</vt:lpstr>
      <vt:lpstr>ヒラギノ角ゴ Pro W3</vt:lpstr>
      <vt:lpstr>2_Title Page</vt:lpstr>
      <vt:lpstr>think-cell Slide</vt:lpstr>
      <vt:lpstr>PowerPoint Presentation</vt:lpstr>
      <vt:lpstr>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title</dc:title>
  <dc:creator>psharma</dc:creator>
  <cp:lastModifiedBy>Alejandro Gonzalez</cp:lastModifiedBy>
  <cp:revision>5052</cp:revision>
  <cp:lastPrinted>2012-02-21T09:08:56Z</cp:lastPrinted>
  <dcterms:created xsi:type="dcterms:W3CDTF">2015-01-12T04:55:52Z</dcterms:created>
  <dcterms:modified xsi:type="dcterms:W3CDTF">2019-01-11T11:22:33Z</dcterms:modified>
</cp:coreProperties>
</file>